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A7261C-F593-484F-B5A0-D85EB73B0D66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C778623-6B77-4BEE-9496-3ADE47C4E9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0759" y="51054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KLOA Chapter Meeting</a:t>
            </a:r>
          </a:p>
          <a:p>
            <a:r>
              <a:rPr lang="en-US" b="1" dirty="0" smtClean="0"/>
              <a:t>May 11, 2016</a:t>
            </a:r>
            <a:endParaRPr lang="en-US" b="1" dirty="0"/>
          </a:p>
          <a:p>
            <a:r>
              <a:rPr lang="en-US" dirty="0" smtClean="0"/>
              <a:t>Adapted </a:t>
            </a:r>
            <a:r>
              <a:rPr lang="en-US" dirty="0" smtClean="0"/>
              <a:t>from presentation at the 2016 US Lacrosse National Convention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46" y="1524000"/>
            <a:ext cx="8839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The Last Two Minutes – </a:t>
            </a:r>
            <a:br>
              <a:rPr lang="en-US" dirty="0" smtClean="0"/>
            </a:br>
            <a:r>
              <a:rPr lang="en-US" dirty="0" smtClean="0"/>
              <a:t>It’s crunch time for everyone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6" y="3124200"/>
            <a:ext cx="3715921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2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r>
              <a:rPr lang="en-US" b="1" u="sng" dirty="0" smtClean="0"/>
              <a:t>The Rules Change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9916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Stalling rules apply for the team </a:t>
            </a:r>
            <a:r>
              <a:rPr lang="en-US" dirty="0" smtClean="0"/>
              <a:t>in the lead </a:t>
            </a:r>
            <a:endParaRPr lang="en-US" dirty="0" smtClean="0"/>
          </a:p>
          <a:p>
            <a:r>
              <a:rPr lang="en-US" dirty="0" smtClean="0"/>
              <a:t>Once the ball (or a player in possession) has </a:t>
            </a:r>
            <a:r>
              <a:rPr lang="en-US" b="1" dirty="0" smtClean="0"/>
              <a:t>touched</a:t>
            </a:r>
            <a:r>
              <a:rPr lang="en-US" dirty="0" smtClean="0"/>
              <a:t> the goal area, they must keep it in the goal area. If </a:t>
            </a:r>
            <a:r>
              <a:rPr lang="en-US" dirty="0" smtClean="0"/>
              <a:t>it goes out </a:t>
            </a:r>
            <a:r>
              <a:rPr lang="en-US" dirty="0" smtClean="0"/>
              <a:t>of goal area after </a:t>
            </a:r>
            <a:r>
              <a:rPr lang="en-US" dirty="0" smtClean="0"/>
              <a:t>last being touched by the offense, it is a </a:t>
            </a:r>
            <a:r>
              <a:rPr lang="en-US" dirty="0" smtClean="0"/>
              <a:t>turnover. (potentially a “Play on”, but only if defense gets ball right away)</a:t>
            </a:r>
            <a:endParaRPr lang="en-US" dirty="0" smtClean="0"/>
          </a:p>
          <a:p>
            <a:pPr lvl="1"/>
            <a:r>
              <a:rPr lang="en-US" dirty="0" smtClean="0"/>
              <a:t>Exception</a:t>
            </a:r>
            <a:r>
              <a:rPr lang="en-US" dirty="0" smtClean="0"/>
              <a:t>: </a:t>
            </a:r>
            <a:r>
              <a:rPr lang="en-US" dirty="0" smtClean="0"/>
              <a:t>SHOT</a:t>
            </a:r>
          </a:p>
          <a:p>
            <a:r>
              <a:rPr lang="en-US" dirty="0" smtClean="0"/>
              <a:t>If the ball is outside the box at 2:00, “Get it in, Keep it in” (they have 10 seconds to comply)</a:t>
            </a:r>
            <a:endParaRPr lang="en-US" dirty="0" smtClean="0"/>
          </a:p>
          <a:p>
            <a:endParaRPr lang="en-US" sz="1000" dirty="0" smtClean="0"/>
          </a:p>
          <a:p>
            <a:r>
              <a:rPr lang="en-US" dirty="0" smtClean="0"/>
              <a:t>Second foul on defense </a:t>
            </a:r>
            <a:r>
              <a:rPr lang="en-US" dirty="0" smtClean="0"/>
              <a:t>of the losing team if ball is in the goal area = </a:t>
            </a:r>
            <a:r>
              <a:rPr lang="en-US" dirty="0" smtClean="0"/>
              <a:t>Immediate whistle (unless scoring play is imminent)</a:t>
            </a:r>
          </a:p>
          <a:p>
            <a:endParaRPr lang="en-US" sz="1000" dirty="0"/>
          </a:p>
          <a:p>
            <a:r>
              <a:rPr lang="en-US" dirty="0" smtClean="0"/>
              <a:t>It’s DIFFERENT, but the </a:t>
            </a:r>
            <a:r>
              <a:rPr lang="en-US" b="1" i="1" dirty="0" smtClean="0"/>
              <a:t>same game</a:t>
            </a:r>
            <a:endParaRPr lang="en-US" b="1" i="1" dirty="0" smtClean="0"/>
          </a:p>
          <a:p>
            <a:endParaRPr lang="en-US" sz="1000" dirty="0" smtClean="0"/>
          </a:p>
          <a:p>
            <a:r>
              <a:rPr lang="en-US" dirty="0" smtClean="0"/>
              <a:t>Our actions have a larger impact and it is important to get it right when it matters most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53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/>
              <a:t>What should we be aware of?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7696200" cy="5410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Depends on the type of game we’ve had so far – we MUST be aware of </a:t>
            </a:r>
            <a:r>
              <a:rPr lang="en-US" sz="3200" dirty="0" smtClean="0"/>
              <a:t>the following: </a:t>
            </a:r>
            <a:endParaRPr lang="en-US" sz="3200" dirty="0" smtClean="0"/>
          </a:p>
          <a:p>
            <a:pPr lvl="1"/>
            <a:r>
              <a:rPr lang="en-US" sz="3200" dirty="0"/>
              <a:t>What calls have we had to make? </a:t>
            </a:r>
          </a:p>
          <a:p>
            <a:pPr lvl="1"/>
            <a:r>
              <a:rPr lang="en-US" sz="3200" dirty="0"/>
              <a:t>What have we passed </a:t>
            </a:r>
            <a:r>
              <a:rPr lang="en-US" sz="3200" dirty="0" smtClean="0"/>
              <a:t>on?</a:t>
            </a:r>
            <a:endParaRPr lang="en-US" sz="3200" dirty="0"/>
          </a:p>
          <a:p>
            <a:pPr lvl="1"/>
            <a:r>
              <a:rPr lang="en-US" sz="3200" dirty="0"/>
              <a:t>What have the players given </a:t>
            </a:r>
            <a:r>
              <a:rPr lang="en-US" sz="3200" dirty="0" smtClean="0"/>
              <a:t>us to work with?</a:t>
            </a:r>
            <a:endParaRPr lang="en-US" sz="3200" dirty="0"/>
          </a:p>
          <a:p>
            <a:pPr lvl="1"/>
            <a:r>
              <a:rPr lang="en-US" sz="3200" dirty="0"/>
              <a:t>Emotional level of the game</a:t>
            </a:r>
          </a:p>
          <a:p>
            <a:pPr lvl="1"/>
            <a:r>
              <a:rPr lang="en-US" sz="3200" dirty="0" smtClean="0"/>
              <a:t>Has play been Physical? </a:t>
            </a:r>
            <a:endParaRPr lang="en-US" sz="3200" dirty="0" smtClean="0"/>
          </a:p>
          <a:p>
            <a:pPr lvl="1"/>
            <a:r>
              <a:rPr lang="en-US" sz="3200" dirty="0" smtClean="0"/>
              <a:t>Any player that might be looking to get in “One Last Hit” before their season ends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11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74814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Personally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762000"/>
            <a:ext cx="89154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Be aware of your own physical and mental state</a:t>
            </a:r>
          </a:p>
          <a:p>
            <a:pPr lvl="1"/>
            <a:r>
              <a:rPr lang="en-US" dirty="0" smtClean="0"/>
              <a:t>Everyone is more tired at the end of the game </a:t>
            </a:r>
          </a:p>
          <a:p>
            <a:pPr lvl="2"/>
            <a:r>
              <a:rPr lang="en-US" dirty="0" smtClean="0"/>
              <a:t>Players</a:t>
            </a:r>
          </a:p>
          <a:p>
            <a:pPr lvl="2"/>
            <a:r>
              <a:rPr lang="en-US" dirty="0" smtClean="0"/>
              <a:t>Coaches</a:t>
            </a:r>
          </a:p>
          <a:p>
            <a:pPr lvl="2"/>
            <a:r>
              <a:rPr lang="en-US" dirty="0" smtClean="0"/>
              <a:t>Officials</a:t>
            </a:r>
          </a:p>
          <a:p>
            <a:pPr lvl="2"/>
            <a:r>
              <a:rPr lang="en-US" dirty="0" smtClean="0"/>
              <a:t>Fans</a:t>
            </a:r>
          </a:p>
          <a:p>
            <a:pPr lvl="1"/>
            <a:r>
              <a:rPr lang="en-US" dirty="0"/>
              <a:t>Can you physically get to where you need to be?</a:t>
            </a:r>
          </a:p>
          <a:p>
            <a:pPr lvl="1"/>
            <a:r>
              <a:rPr lang="en-US" dirty="0"/>
              <a:t>Are you mentally focused?</a:t>
            </a:r>
          </a:p>
          <a:p>
            <a:pPr lvl="1"/>
            <a:r>
              <a:rPr lang="en-US" dirty="0"/>
              <a:t>How has the crew worked together so far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Someone isn’t going to agree or like it when a flag flies.    </a:t>
            </a:r>
          </a:p>
          <a:p>
            <a:pPr lvl="2"/>
            <a:r>
              <a:rPr lang="en-US" dirty="0" smtClean="0"/>
              <a:t>Slow </a:t>
            </a:r>
            <a:r>
              <a:rPr lang="en-US" dirty="0" smtClean="0"/>
              <a:t>down in order to get it right </a:t>
            </a:r>
          </a:p>
          <a:p>
            <a:pPr lvl="2"/>
            <a:r>
              <a:rPr lang="en-US" dirty="0" smtClean="0"/>
              <a:t>The game continues when we say it does.</a:t>
            </a:r>
          </a:p>
          <a:p>
            <a:pPr lvl="2"/>
            <a:r>
              <a:rPr lang="en-US" dirty="0" smtClean="0"/>
              <a:t>Trust your knowledge and the rules (if you know them, you’ll get it right </a:t>
            </a:r>
            <a:r>
              <a:rPr lang="en-US" i="1" dirty="0" smtClean="0"/>
              <a:t>most</a:t>
            </a:r>
            <a:r>
              <a:rPr lang="en-US" dirty="0" smtClean="0"/>
              <a:t> of the time)</a:t>
            </a:r>
          </a:p>
          <a:p>
            <a:pPr lvl="1"/>
            <a:r>
              <a:rPr lang="en-US" dirty="0" smtClean="0"/>
              <a:t>Be </a:t>
            </a:r>
            <a:r>
              <a:rPr lang="en-US" dirty="0" smtClean="0"/>
              <a:t>confident and sell your call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00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762000"/>
          </a:xfrm>
        </p:spPr>
        <p:txBody>
          <a:bodyPr/>
          <a:lstStyle/>
          <a:p>
            <a:r>
              <a:rPr lang="en-US" b="1" u="sng" dirty="0" smtClean="0"/>
              <a:t>As Officials in a Close Game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458200" cy="57912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Be aware of and anticipate time-outs (know how many each team has remaining)</a:t>
            </a:r>
          </a:p>
          <a:p>
            <a:r>
              <a:rPr lang="en-US" sz="3000" dirty="0" smtClean="0"/>
              <a:t>We CANNOT miss a timeout, especially late in the game</a:t>
            </a:r>
          </a:p>
          <a:p>
            <a:r>
              <a:rPr lang="en-US" sz="3000" dirty="0" smtClean="0"/>
              <a:t>Be in a position to hear the coach call for time-out if they get the ball or </a:t>
            </a:r>
            <a:r>
              <a:rPr lang="en-US" sz="3000" dirty="0" smtClean="0"/>
              <a:t>if </a:t>
            </a:r>
            <a:r>
              <a:rPr lang="en-US" sz="3000" dirty="0" smtClean="0"/>
              <a:t>ball out of bounds</a:t>
            </a:r>
          </a:p>
          <a:p>
            <a:r>
              <a:rPr lang="en-US" sz="3000" dirty="0" smtClean="0"/>
              <a:t>Get to position to make the proper call and be consistent with what has been called throughout the game</a:t>
            </a:r>
          </a:p>
          <a:p>
            <a:r>
              <a:rPr lang="en-US" sz="3000" dirty="0"/>
              <a:t>Whistle needs to be </a:t>
            </a:r>
            <a:r>
              <a:rPr lang="en-US" sz="3000" dirty="0" smtClean="0"/>
              <a:t>loud, especially if there is a large crowd</a:t>
            </a:r>
            <a:endParaRPr lang="en-US" sz="3000" dirty="0" smtClean="0"/>
          </a:p>
          <a:p>
            <a:r>
              <a:rPr lang="en-US" sz="3000" dirty="0" smtClean="0"/>
              <a:t>Make </a:t>
            </a:r>
            <a:r>
              <a:rPr lang="en-US" sz="3000" dirty="0" smtClean="0"/>
              <a:t>sure everyone knows the call </a:t>
            </a:r>
            <a:endParaRPr lang="en-US" sz="3000" dirty="0" smtClean="0"/>
          </a:p>
          <a:p>
            <a:pPr lvl="1"/>
            <a:r>
              <a:rPr lang="en-US" sz="2800" dirty="0" smtClean="0"/>
              <a:t>Be </a:t>
            </a:r>
            <a:r>
              <a:rPr lang="en-US" sz="2800" dirty="0" smtClean="0"/>
              <a:t>clear with signals – verbal and hand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555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09600"/>
            <a:ext cx="8763000" cy="6019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DO NOT “Swallow the Whistle”, but be sure of your calls</a:t>
            </a:r>
          </a:p>
          <a:p>
            <a:r>
              <a:rPr lang="en-US" sz="2800" dirty="0" smtClean="0"/>
              <a:t>Communicate with crew at all times – know your role in the crew</a:t>
            </a:r>
          </a:p>
          <a:p>
            <a:r>
              <a:rPr lang="en-US" sz="2800" dirty="0" smtClean="0"/>
              <a:t>Referee the </a:t>
            </a:r>
            <a:r>
              <a:rPr lang="en-US" sz="2800" dirty="0" smtClean="0"/>
              <a:t>present, </a:t>
            </a:r>
            <a:r>
              <a:rPr lang="en-US" sz="2800" dirty="0" smtClean="0"/>
              <a:t>not the past</a:t>
            </a:r>
          </a:p>
          <a:p>
            <a:r>
              <a:rPr lang="en-US" sz="2800" dirty="0" smtClean="0"/>
              <a:t>Goal officials can “cheat” to their goal if it could decide the game or tie the </a:t>
            </a:r>
            <a:r>
              <a:rPr lang="en-US" sz="2800" dirty="0" smtClean="0"/>
              <a:t>score (includin</a:t>
            </a:r>
            <a:r>
              <a:rPr lang="en-US" sz="2800" dirty="0" smtClean="0"/>
              <a:t>g on a faceoff)</a:t>
            </a:r>
            <a:r>
              <a:rPr lang="en-US" sz="2800" dirty="0" smtClean="0"/>
              <a:t>. </a:t>
            </a:r>
            <a:endParaRPr lang="en-US" sz="2800" dirty="0" smtClean="0"/>
          </a:p>
          <a:p>
            <a:pPr lvl="1"/>
            <a:r>
              <a:rPr lang="en-US" dirty="0" smtClean="0"/>
              <a:t>Especially important in last 10 seconds.</a:t>
            </a:r>
          </a:p>
          <a:p>
            <a:r>
              <a:rPr lang="en-US" sz="2800" dirty="0" smtClean="0"/>
              <a:t>NFHS – ball must be </a:t>
            </a:r>
            <a:r>
              <a:rPr lang="en-US" sz="2800" dirty="0" smtClean="0"/>
              <a:t>past the goal line </a:t>
            </a:r>
            <a:r>
              <a:rPr lang="en-US" sz="2800" b="1" dirty="0" smtClean="0"/>
              <a:t>before</a:t>
            </a:r>
            <a:r>
              <a:rPr lang="en-US" sz="2800" dirty="0" smtClean="0"/>
              <a:t> </a:t>
            </a:r>
            <a:r>
              <a:rPr lang="en-US" sz="2800" b="1" dirty="0" smtClean="0"/>
              <a:t>time </a:t>
            </a:r>
            <a:r>
              <a:rPr lang="en-US" sz="2800" b="1" dirty="0" smtClean="0"/>
              <a:t>expires. </a:t>
            </a:r>
            <a:endParaRPr lang="en-US" sz="2800" b="1" dirty="0" smtClean="0"/>
          </a:p>
          <a:p>
            <a:pPr lvl="1"/>
            <a:r>
              <a:rPr lang="en-US" sz="2800" dirty="0" smtClean="0"/>
              <a:t>Put your whistle in your mouth during last 10 seconds and blow it when you see the ball cross the goal line.  If the horn was first, no </a:t>
            </a:r>
            <a:r>
              <a:rPr lang="en-US" sz="2800" dirty="0" smtClean="0"/>
              <a:t>goal. </a:t>
            </a:r>
            <a:r>
              <a:rPr lang="en-US" sz="2800" dirty="0"/>
              <a:t>I</a:t>
            </a:r>
            <a:r>
              <a:rPr lang="en-US" sz="2800" dirty="0" smtClean="0"/>
              <a:t>f </a:t>
            </a:r>
            <a:r>
              <a:rPr lang="en-US" sz="2800" dirty="0" smtClean="0"/>
              <a:t>your whistle was first, goal is good and, by definition, there has to be time remaining.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9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b="1" u="sng" dirty="0" smtClean="0"/>
              <a:t>As Officials in a Blowout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Keep players safe</a:t>
            </a:r>
          </a:p>
          <a:p>
            <a:r>
              <a:rPr lang="en-US" sz="2800" dirty="0" smtClean="0"/>
              <a:t>Watch for late hits / Cheap shots after whistle</a:t>
            </a:r>
          </a:p>
          <a:p>
            <a:r>
              <a:rPr lang="en-US" sz="2800" dirty="0" smtClean="0"/>
              <a:t>Keep eyes on the players </a:t>
            </a:r>
            <a:r>
              <a:rPr lang="en-US" sz="2800" b="1" i="1" dirty="0" smtClean="0"/>
              <a:t>at all times </a:t>
            </a:r>
            <a:r>
              <a:rPr lang="en-US" sz="2800" dirty="0" smtClean="0"/>
              <a:t>– especially during dead ball</a:t>
            </a:r>
          </a:p>
          <a:p>
            <a:pPr lvl="1"/>
            <a:r>
              <a:rPr lang="en-US" sz="2800" dirty="0" smtClean="0"/>
              <a:t>Ball goes dead, We come alive</a:t>
            </a:r>
          </a:p>
          <a:p>
            <a:r>
              <a:rPr lang="en-US" sz="2800" dirty="0" smtClean="0"/>
              <a:t>Watch teams after goal, make sure they go to their teammates or bench area</a:t>
            </a:r>
          </a:p>
          <a:p>
            <a:r>
              <a:rPr lang="en-US" sz="2800" dirty="0" smtClean="0"/>
              <a:t>Keep control of yourself and the players</a:t>
            </a:r>
          </a:p>
          <a:p>
            <a:r>
              <a:rPr lang="en-US" sz="2800" dirty="0" smtClean="0"/>
              <a:t>Don’t pass on fouls because you “just want it to be over” or “can’t take it anymore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End of game – Make sure players get to their coaches (watch players cross)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854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3350" y="838200"/>
            <a:ext cx="8991600" cy="5181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 smtClean="0"/>
              <a:t>Good Luck to all of our </a:t>
            </a:r>
          </a:p>
          <a:p>
            <a:pPr marL="0" indent="0" algn="ctr">
              <a:buNone/>
            </a:pPr>
            <a:r>
              <a:rPr lang="en-US" sz="4800" dirty="0"/>
              <a:t> </a:t>
            </a:r>
            <a:r>
              <a:rPr lang="en-US" sz="4800" dirty="0" smtClean="0"/>
              <a:t>   PLAYOFF OFFICIALS !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Represent KLOA with every call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Thanks to everyone for your hard work this season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4794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1609</TotalTime>
  <Words>711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The Last Two Minutes –  It’s crunch time for everyone</vt:lpstr>
      <vt:lpstr>The Rules Change</vt:lpstr>
      <vt:lpstr>What should we be aware of?</vt:lpstr>
      <vt:lpstr>Personally</vt:lpstr>
      <vt:lpstr>As Officials in a Close Game</vt:lpstr>
      <vt:lpstr>PowerPoint Presentation</vt:lpstr>
      <vt:lpstr>As Officials in a Blowout</vt:lpstr>
      <vt:lpstr>PowerPoint Presentation</vt:lpstr>
    </vt:vector>
  </TitlesOfParts>
  <Company>Owen J Roberts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Two Minutes</dc:title>
  <dc:creator>Dede, Scott</dc:creator>
  <cp:lastModifiedBy>Dede, Scott</cp:lastModifiedBy>
  <cp:revision>16</cp:revision>
  <dcterms:created xsi:type="dcterms:W3CDTF">2016-04-12T12:31:26Z</dcterms:created>
  <dcterms:modified xsi:type="dcterms:W3CDTF">2016-05-11T16:53:19Z</dcterms:modified>
</cp:coreProperties>
</file>