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9" r:id="rId4"/>
    <p:sldId id="264" r:id="rId5"/>
    <p:sldId id="261" r:id="rId6"/>
    <p:sldId id="267" r:id="rId7"/>
    <p:sldId id="262" r:id="rId8"/>
    <p:sldId id="265" r:id="rId9"/>
    <p:sldId id="260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8E1C-70E8-467F-B186-550BEAB3BEFA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FA13-F8E9-437C-B5EB-05C224CD9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464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8E1C-70E8-467F-B186-550BEAB3BEFA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FA13-F8E9-437C-B5EB-05C224CD9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39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8E1C-70E8-467F-B186-550BEAB3BEFA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FA13-F8E9-437C-B5EB-05C224CD9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096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8E1C-70E8-467F-B186-550BEAB3BEFA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FA13-F8E9-437C-B5EB-05C224CD9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82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8E1C-70E8-467F-B186-550BEAB3BEFA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FA13-F8E9-437C-B5EB-05C224CD9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93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8E1C-70E8-467F-B186-550BEAB3BEFA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FA13-F8E9-437C-B5EB-05C224CD9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15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8E1C-70E8-467F-B186-550BEAB3BEFA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FA13-F8E9-437C-B5EB-05C224CD9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40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8E1C-70E8-467F-B186-550BEAB3BEFA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FA13-F8E9-437C-B5EB-05C224CD9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16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8E1C-70E8-467F-B186-550BEAB3BEFA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FA13-F8E9-437C-B5EB-05C224CD9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92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8E1C-70E8-467F-B186-550BEAB3BEFA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FA13-F8E9-437C-B5EB-05C224CD9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5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8E1C-70E8-467F-B186-550BEAB3BEFA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FA13-F8E9-437C-B5EB-05C224CD9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62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98E1C-70E8-467F-B186-550BEAB3BEFA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7FA13-F8E9-437C-B5EB-05C224CD9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62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keystonerefs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health.gov/news/dietary-guidelines-digital-press-kit/2016/01/top-10-things-you-need-to-know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nfhs-lacrosse.arbitersports.com/front/105412/Video/player/3187/5373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Pre-Season Fitness and Conditioning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8691" y="3962400"/>
            <a:ext cx="7772400" cy="685800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Tips for the best season of your career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228600"/>
            <a:ext cx="2224183" cy="1752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5477830"/>
            <a:ext cx="2173585" cy="9620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4991617"/>
            <a:ext cx="1142999" cy="186638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5334000"/>
            <a:ext cx="1249686" cy="1249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36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19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 THE BEST YOU CAN BE</a:t>
            </a:r>
            <a:br>
              <a:rPr lang="en-US" dirty="0" smtClean="0"/>
            </a:br>
            <a:r>
              <a:rPr lang="en-US" dirty="0" smtClean="0"/>
              <a:t>and</a:t>
            </a:r>
            <a:br>
              <a:rPr lang="en-US" dirty="0" smtClean="0"/>
            </a:br>
            <a:r>
              <a:rPr lang="en-US" dirty="0" smtClean="0"/>
              <a:t>HAVE A GREAT SEASON!!!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Check out </a:t>
            </a:r>
            <a:r>
              <a:rPr lang="en-US" sz="3600" dirty="0" smtClean="0">
                <a:hlinkClick r:id="rId2"/>
              </a:rPr>
              <a:t>www.keystonerefs.org</a:t>
            </a:r>
            <a:r>
              <a:rPr lang="en-US" sz="3600" dirty="0" smtClean="0"/>
              <a:t> for more useful information to prepare for the season 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873" y="228600"/>
            <a:ext cx="3009900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42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0070C0"/>
                </a:solidFill>
              </a:rPr>
              <a:t>How does exercise impact us as officials?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In a typical game, each official runs 2-3 miles</a:t>
            </a:r>
          </a:p>
          <a:p>
            <a:r>
              <a:rPr lang="en-US" dirty="0" smtClean="0"/>
              <a:t>Tournaments are even worse – can mean running over 20 miles in a weekend</a:t>
            </a:r>
          </a:p>
          <a:p>
            <a:r>
              <a:rPr lang="en-US" dirty="0" smtClean="0"/>
              <a:t>We need to be in position to get the call correct</a:t>
            </a:r>
          </a:p>
          <a:p>
            <a:r>
              <a:rPr lang="en-US" dirty="0" smtClean="0"/>
              <a:t>If you are physically tired or sore, this takes away your ability to focus on the job</a:t>
            </a:r>
          </a:p>
          <a:p>
            <a:r>
              <a:rPr lang="en-US" dirty="0" smtClean="0"/>
              <a:t>If you are injured, you can’t work at all</a:t>
            </a:r>
          </a:p>
          <a:p>
            <a:r>
              <a:rPr lang="en-US" dirty="0" smtClean="0"/>
              <a:t>The more in shape you are, the more focused you will be, thus increasing player safety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88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8600"/>
            <a:ext cx="7391400" cy="6606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952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FF0000"/>
                </a:solidFill>
              </a:rPr>
              <a:t>MINDSET</a:t>
            </a:r>
            <a:endParaRPr lang="en-US" sz="54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Enter each game with an open mind and clear focus</a:t>
            </a:r>
          </a:p>
          <a:p>
            <a:r>
              <a:rPr lang="en-US" dirty="0" smtClean="0"/>
              <a:t>You are there to make sure the game is played by the rules and prevent injuries</a:t>
            </a:r>
          </a:p>
          <a:p>
            <a:r>
              <a:rPr lang="en-US" dirty="0" smtClean="0"/>
              <a:t>Be prepared physically and mentally</a:t>
            </a:r>
          </a:p>
          <a:p>
            <a:r>
              <a:rPr lang="en-US" dirty="0" smtClean="0"/>
              <a:t>Control the </a:t>
            </a:r>
            <a:r>
              <a:rPr lang="en-US" dirty="0" err="1" smtClean="0"/>
              <a:t>Controllables</a:t>
            </a:r>
            <a:endParaRPr lang="en-US" dirty="0" smtClean="0"/>
          </a:p>
          <a:p>
            <a:pPr lvl="1"/>
            <a:r>
              <a:rPr lang="en-US" dirty="0" smtClean="0"/>
              <a:t>Effort</a:t>
            </a:r>
          </a:p>
          <a:p>
            <a:pPr lvl="1"/>
            <a:r>
              <a:rPr lang="en-US" dirty="0" smtClean="0"/>
              <a:t>Attitude</a:t>
            </a:r>
          </a:p>
          <a:p>
            <a:pPr lvl="1"/>
            <a:r>
              <a:rPr lang="en-US" dirty="0" smtClean="0"/>
              <a:t>Preparation</a:t>
            </a:r>
          </a:p>
          <a:p>
            <a:pPr lvl="1"/>
            <a:r>
              <a:rPr lang="en-US" dirty="0" smtClean="0"/>
              <a:t>Present Moment</a:t>
            </a:r>
          </a:p>
          <a:p>
            <a:r>
              <a:rPr lang="en-US" dirty="0" smtClean="0"/>
              <a:t>Have proper attire and footwear for conditions and the weather</a:t>
            </a:r>
            <a:endParaRPr lang="en-US" dirty="0"/>
          </a:p>
        </p:txBody>
      </p:sp>
      <p:pic>
        <p:nvPicPr>
          <p:cNvPr id="2050" name="Picture 2" descr="C:\Users\sdede\AppData\Local\Microsoft\Windows\Temporary Internet Files\Content.IE5\A3WQ9PVG\Mind-at-work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048000"/>
            <a:ext cx="2314575" cy="2307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862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FF0000"/>
                </a:solidFill>
              </a:rPr>
              <a:t>DIET and NUTRITION</a:t>
            </a:r>
            <a:endParaRPr lang="en-US" sz="54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u="sng" dirty="0" smtClean="0"/>
              <a:t>General guidelines:</a:t>
            </a:r>
          </a:p>
          <a:p>
            <a:r>
              <a:rPr lang="en-US" dirty="0"/>
              <a:t>A healthy eating </a:t>
            </a:r>
            <a:r>
              <a:rPr lang="en-US" dirty="0" smtClean="0"/>
              <a:t>pattern </a:t>
            </a:r>
            <a:r>
              <a:rPr lang="en-US" dirty="0"/>
              <a:t>includes</a:t>
            </a:r>
            <a:r>
              <a:rPr lang="en-US" dirty="0" smtClean="0"/>
              <a:t>: A </a:t>
            </a:r>
            <a:r>
              <a:rPr lang="en-US" dirty="0"/>
              <a:t>variety of vegetables: dark green, red and orange, legumes (beans and peas), starchy and other vegetables</a:t>
            </a:r>
          </a:p>
          <a:p>
            <a:r>
              <a:rPr lang="en-US" dirty="0"/>
              <a:t>Fruits, especially whole fruit</a:t>
            </a:r>
          </a:p>
          <a:p>
            <a:r>
              <a:rPr lang="en-US" dirty="0"/>
              <a:t>Grains, at least half of which are whole grain</a:t>
            </a:r>
          </a:p>
          <a:p>
            <a:r>
              <a:rPr lang="en-US" dirty="0"/>
              <a:t>Fat-free or low-fat dairy, including milk, yogurt, cheese, and/or fortified soy beverages</a:t>
            </a:r>
          </a:p>
          <a:p>
            <a:r>
              <a:rPr lang="en-US" dirty="0"/>
              <a:t>A variety of protein foods, including seafood, lean meats and poultry, eggs, legumes (beans and peas), soy products, and nuts and seeds</a:t>
            </a:r>
          </a:p>
          <a:p>
            <a:r>
              <a:rPr lang="en-US" dirty="0"/>
              <a:t>Oils, including those from plants: canola, corn, olive, peanut, safflower, soybean, and sunflower. Oils also are naturally present in nuts, seeds, seafood, olives, and avocados.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458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>
                <a:solidFill>
                  <a:srgbClr val="FF0000"/>
                </a:solidFill>
              </a:rPr>
              <a:t>Limit the following:</a:t>
            </a:r>
            <a:endParaRPr lang="en-US" i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r>
              <a:rPr lang="en-US" dirty="0" smtClean="0"/>
              <a:t>Food/Drinks containing added sugars</a:t>
            </a:r>
          </a:p>
          <a:p>
            <a:r>
              <a:rPr lang="en-US" dirty="0" smtClean="0"/>
              <a:t>Foods with saturated and trans fats</a:t>
            </a:r>
          </a:p>
          <a:p>
            <a:r>
              <a:rPr lang="en-US" dirty="0" smtClean="0"/>
              <a:t>Foods containing high amounts of sodium</a:t>
            </a:r>
          </a:p>
          <a:p>
            <a:r>
              <a:rPr lang="en-US" dirty="0" smtClean="0"/>
              <a:t>Alcohol consumption</a:t>
            </a:r>
          </a:p>
          <a:p>
            <a:endParaRPr lang="en-US" dirty="0"/>
          </a:p>
          <a:p>
            <a:r>
              <a:rPr lang="en-US" dirty="0" smtClean="0"/>
              <a:t>The information provided comes from </a:t>
            </a:r>
          </a:p>
          <a:p>
            <a:pPr marL="457200" lvl="1" indent="0">
              <a:buNone/>
            </a:pPr>
            <a:r>
              <a:rPr lang="en-US" dirty="0" smtClean="0">
                <a:hlinkClick r:id="rId2"/>
              </a:rPr>
              <a:t>http://health.gov/news/dietary-guidelines-digital-press-kit/2016/01/top-10-things-you-need-to-know/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64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FF0000"/>
                </a:solidFill>
              </a:rPr>
              <a:t>EXERCISE</a:t>
            </a:r>
            <a:endParaRPr lang="en-US" sz="54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1143000"/>
            <a:ext cx="8991599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You have to be ready to run with teenagers </a:t>
            </a:r>
          </a:p>
          <a:p>
            <a:r>
              <a:rPr lang="en-US" dirty="0" smtClean="0"/>
              <a:t>If you haven’t been active, take small steps to gradually increase your activity</a:t>
            </a:r>
          </a:p>
          <a:p>
            <a:pPr lvl="1"/>
            <a:r>
              <a:rPr lang="en-US" dirty="0" smtClean="0"/>
              <a:t>Get up and move every hour during the day</a:t>
            </a:r>
          </a:p>
          <a:p>
            <a:pPr lvl="1"/>
            <a:r>
              <a:rPr lang="en-US" dirty="0" smtClean="0"/>
              <a:t>Make exercise a priority – invest in yourself</a:t>
            </a:r>
          </a:p>
          <a:p>
            <a:pPr lvl="1"/>
            <a:r>
              <a:rPr lang="en-US" dirty="0" smtClean="0"/>
              <a:t>Start by walking and gradually increasing activity</a:t>
            </a:r>
          </a:p>
          <a:p>
            <a:pPr lvl="2"/>
            <a:r>
              <a:rPr lang="en-US" dirty="0" smtClean="0"/>
              <a:t>i.e. </a:t>
            </a:r>
            <a:r>
              <a:rPr lang="en-US" dirty="0"/>
              <a:t>W</a:t>
            </a:r>
            <a:r>
              <a:rPr lang="en-US" dirty="0" smtClean="0"/>
              <a:t>alk for 2 minutes, Jog for 2 minutes</a:t>
            </a:r>
          </a:p>
          <a:p>
            <a:r>
              <a:rPr lang="en-US" dirty="0" smtClean="0"/>
              <a:t>Increase intensity to 30+ minutes/day</a:t>
            </a:r>
          </a:p>
          <a:p>
            <a:r>
              <a:rPr lang="en-US" dirty="0" smtClean="0"/>
              <a:t>MONITOR your activity </a:t>
            </a:r>
            <a:r>
              <a:rPr lang="en-US" sz="2400" dirty="0" smtClean="0"/>
              <a:t>(</a:t>
            </a:r>
            <a:r>
              <a:rPr lang="en-US" sz="2400" dirty="0" err="1" smtClean="0"/>
              <a:t>FitBit</a:t>
            </a:r>
            <a:r>
              <a:rPr lang="en-US" sz="2400" dirty="0" smtClean="0"/>
              <a:t>, Pedometer, Garmin, etc.) </a:t>
            </a:r>
          </a:p>
          <a:p>
            <a:pPr lvl="1"/>
            <a:r>
              <a:rPr lang="en-US" dirty="0" smtClean="0"/>
              <a:t>Are you doing as much as you think you are?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87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70C0"/>
                </a:solidFill>
              </a:rPr>
              <a:t>Increase your Flexibility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Do stretches DAILY throughout the year</a:t>
            </a:r>
          </a:p>
          <a:p>
            <a:pPr lvl="1"/>
            <a:r>
              <a:rPr lang="en-US" dirty="0" smtClean="0"/>
              <a:t>Hamstrings, Quadriceps, Calf muscles, Groin, Gluts</a:t>
            </a:r>
          </a:p>
          <a:p>
            <a:r>
              <a:rPr lang="en-US" dirty="0" smtClean="0"/>
              <a:t>Make sure your muscles are warm (very light jog)</a:t>
            </a:r>
          </a:p>
          <a:p>
            <a:r>
              <a:rPr lang="en-US" dirty="0" smtClean="0"/>
              <a:t>Do not start a game without preparing your body with a warm up and stretching</a:t>
            </a:r>
          </a:p>
          <a:p>
            <a:r>
              <a:rPr lang="en-US" dirty="0" smtClean="0"/>
              <a:t>Flexibility will significantly decrease your chance of being injured and recovery time after games</a:t>
            </a:r>
          </a:p>
          <a:p>
            <a:r>
              <a:rPr lang="en-US" dirty="0" smtClean="0"/>
              <a:t>The season is much longer if you are fighting injury</a:t>
            </a:r>
          </a:p>
          <a:p>
            <a:r>
              <a:rPr lang="en-US" dirty="0" smtClean="0"/>
              <a:t>Video Link to Dynamic Warm-up: Click </a:t>
            </a:r>
            <a:r>
              <a:rPr lang="en-US" dirty="0" smtClean="0">
                <a:hlinkClick r:id="rId2"/>
              </a:rPr>
              <a:t>HERE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74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/>
          </a:bodyPr>
          <a:lstStyle/>
          <a:p>
            <a:r>
              <a:rPr lang="en-US" sz="6600" b="1" u="sng" dirty="0" smtClean="0">
                <a:solidFill>
                  <a:srgbClr val="FF0000"/>
                </a:solidFill>
              </a:rPr>
              <a:t>SLEEP</a:t>
            </a:r>
            <a:endParaRPr lang="en-US" sz="66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71" y="1143000"/>
            <a:ext cx="89916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According to the National Sleep Foundation, adults should get 7-9 hours of sleep each night.</a:t>
            </a:r>
          </a:p>
          <a:p>
            <a:r>
              <a:rPr lang="en-US" dirty="0" smtClean="0"/>
              <a:t>Needs will vary by individuals:</a:t>
            </a:r>
          </a:p>
          <a:p>
            <a:pPr lvl="1"/>
            <a:r>
              <a:rPr lang="en-US" dirty="0" smtClean="0"/>
              <a:t>Do you feel rested?</a:t>
            </a:r>
          </a:p>
          <a:p>
            <a:pPr lvl="1"/>
            <a:r>
              <a:rPr lang="en-US" dirty="0" smtClean="0"/>
              <a:t>Do you rely on stimulants (coffee, caffeine, etc.)? </a:t>
            </a:r>
          </a:p>
          <a:p>
            <a:pPr lvl="1"/>
            <a:r>
              <a:rPr lang="en-US" dirty="0" smtClean="0"/>
              <a:t>Do you have trouble falling asleep?</a:t>
            </a:r>
          </a:p>
          <a:p>
            <a:pPr lvl="1"/>
            <a:r>
              <a:rPr lang="en-US" dirty="0" smtClean="0"/>
              <a:t>Health issues?</a:t>
            </a:r>
          </a:p>
          <a:p>
            <a:pPr lvl="1"/>
            <a:r>
              <a:rPr lang="en-US" dirty="0" smtClean="0"/>
              <a:t>Is it difficult to focus?</a:t>
            </a:r>
          </a:p>
          <a:p>
            <a:r>
              <a:rPr lang="en-US" dirty="0" smtClean="0"/>
              <a:t>Try increasing your daily amount of sleep</a:t>
            </a:r>
          </a:p>
          <a:p>
            <a:r>
              <a:rPr lang="en-US" dirty="0" smtClean="0"/>
              <a:t>Can be monitored by some exercise trackers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8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557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Pre-Season Fitness and Conditioning</vt:lpstr>
      <vt:lpstr>How does exercise impact us as officials?</vt:lpstr>
      <vt:lpstr>PowerPoint Presentation</vt:lpstr>
      <vt:lpstr>MINDSET</vt:lpstr>
      <vt:lpstr>DIET and NUTRITION</vt:lpstr>
      <vt:lpstr>Limit the following:</vt:lpstr>
      <vt:lpstr>EXERCISE</vt:lpstr>
      <vt:lpstr>Increase your Flexibility</vt:lpstr>
      <vt:lpstr>SLEEP</vt:lpstr>
      <vt:lpstr>BE THE BEST YOU CAN BE and HAVE A GREAT SEASON!!!  Check out www.keystonerefs.org for more useful information to prepare for the season </vt:lpstr>
    </vt:vector>
  </TitlesOfParts>
  <Company>Owen J Roberts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Pre-Season Fitness and Conditioning</dc:title>
  <dc:creator>Dede, Scott</dc:creator>
  <cp:lastModifiedBy>Dede, Scott</cp:lastModifiedBy>
  <cp:revision>18</cp:revision>
  <dcterms:created xsi:type="dcterms:W3CDTF">2016-01-25T14:42:04Z</dcterms:created>
  <dcterms:modified xsi:type="dcterms:W3CDTF">2016-01-26T02:21:24Z</dcterms:modified>
</cp:coreProperties>
</file>