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45599"/>
            <a:ext cx="368504" cy="3810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newsday.com/sports/high-school/high-school-umpires-referees-officials-1.31620328" TargetMode="External"/><Relationship Id="rId3" Type="http://schemas.openxmlformats.org/officeDocument/2006/relationships/hyperlink" Target="https://nypost.com/2018/09/29/deranged-adults-scaring-off-refs-and-ruining-youth-sports/" TargetMode="External"/><Relationship Id="rId4" Type="http://schemas.openxmlformats.org/officeDocument/2006/relationships/hyperlink" Target="https://www.uslacrosse.org/blog/where-are-the-officials-going" TargetMode="Externa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time.com/4913284/kids-sports-cost/" TargetMode="Externa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hyperlink" Target="https://www.youtube.com/watch?v=dLGDYCwMB-Y" TargetMode="Externa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j6Hoi10eYkg" TargetMode="Externa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anaging the Game: Parents, Players and Coaches"/>
          <p:cNvSpPr txBox="1"/>
          <p:nvPr>
            <p:ph type="ctrTitle"/>
          </p:nvPr>
        </p:nvSpPr>
        <p:spPr>
          <a:xfrm>
            <a:off x="1269999" y="1638300"/>
            <a:ext cx="10758437" cy="3864555"/>
          </a:xfrm>
          <a:prstGeom prst="rect">
            <a:avLst/>
          </a:prstGeom>
        </p:spPr>
        <p:txBody>
          <a:bodyPr/>
          <a:lstStyle/>
          <a:p>
            <a:pPr/>
            <a:r>
              <a:t>Managing the Game: Parents, Players and Coaches</a:t>
            </a:r>
          </a:p>
        </p:txBody>
      </p:sp>
      <p:sp>
        <p:nvSpPr>
          <p:cNvPr id="120" name="Michael Nastasi Sr., KLOA"/>
          <p:cNvSpPr txBox="1"/>
          <p:nvPr>
            <p:ph type="subTitle" sz="quarter" idx="1"/>
          </p:nvPr>
        </p:nvSpPr>
        <p:spPr>
          <a:xfrm>
            <a:off x="1416817" y="5877881"/>
            <a:ext cx="10464801" cy="1130301"/>
          </a:xfrm>
          <a:prstGeom prst="rect">
            <a:avLst/>
          </a:prstGeom>
        </p:spPr>
        <p:txBody>
          <a:bodyPr/>
          <a:lstStyle/>
          <a:p>
            <a:pPr/>
            <a:r>
              <a:t>Michael Nastasi Sr., KLOA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ame management though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Game management thoughts</a:t>
            </a:r>
          </a:p>
        </p:txBody>
      </p:sp>
      <p:sp>
        <p:nvSpPr>
          <p:cNvPr id="149" name="Look like one!!!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Look like one!!!!</a:t>
            </a:r>
          </a:p>
          <a:p>
            <a:pPr/>
            <a:r>
              <a:t>Work hard!!!!!</a:t>
            </a:r>
          </a:p>
          <a:p>
            <a:pPr/>
            <a:r>
              <a:t>Know the rules!!!!!</a:t>
            </a:r>
          </a:p>
          <a:p>
            <a:pPr/>
            <a:r>
              <a:t>Teamwork</a:t>
            </a:r>
          </a:p>
          <a:p>
            <a:pPr/>
            <a:r>
              <a:t>Respect the players, fans, and coaches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fficial Crisi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Official Crisis?</a:t>
            </a:r>
          </a:p>
        </p:txBody>
      </p:sp>
      <p:sp>
        <p:nvSpPr>
          <p:cNvPr id="123" name="Newsday: https://www.newsday.com/sports/high-school/high-school-umpires-referees-officials-1.31620328…"/>
          <p:cNvSpPr txBox="1"/>
          <p:nvPr>
            <p:ph type="body" idx="1"/>
          </p:nvPr>
        </p:nvSpPr>
        <p:spPr>
          <a:xfrm>
            <a:off x="1177151" y="1733550"/>
            <a:ext cx="11099801" cy="6286501"/>
          </a:xfrm>
          <a:prstGeom prst="rect">
            <a:avLst/>
          </a:prstGeom>
        </p:spPr>
        <p:txBody>
          <a:bodyPr/>
          <a:lstStyle/>
          <a:p>
            <a:pPr marL="411479" indent="-411479" defTabSz="525779">
              <a:spcBef>
                <a:spcPts val="3700"/>
              </a:spcBef>
              <a:defRPr sz="3420"/>
            </a:pP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Newsday: </a:t>
            </a:r>
            <a:r>
              <a:rPr u="sng">
                <a:hlinkClick r:id="rId2" invalidUrl="" action="" tgtFrame="" tooltip="" history="1" highlightClick="0" endSnd="0"/>
              </a:rPr>
              <a:t>https://www.newsday.com/sports/high-school/high-school-umpires-referees-officials-1.31620328</a:t>
            </a:r>
            <a:r>
              <a:t> 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Post: </a:t>
            </a:r>
            <a:r>
              <a:rPr u="sng">
                <a:hlinkClick r:id="rId3" invalidUrl="" action="" tgtFrame="" tooltip="" history="1" highlightClick="0" endSnd="0"/>
              </a:rPr>
              <a:t>https://nypost.com/2018/09/29/deranged-adults-scaring-off-refs-and-ruining-youth-sports/</a:t>
            </a:r>
            <a:r>
              <a:rPr u="sng">
                <a:hlinkClick r:id="rId4" invalidUrl="" action="" tgtFrame="" tooltip="" history="1" highlightClick="0" endSnd="0"/>
              </a:rPr>
              <a:t>https://www.uslacrosse.org/blog/where-are-the-officials-going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US Lacrosse: </a:t>
            </a:r>
            <a:r>
              <a:rPr u="sng">
                <a:hlinkClick r:id="rId4" invalidUrl="" action="" tgtFrame="" tooltip="" history="1" highlightClick="0" endSnd="0"/>
              </a:rPr>
              <a:t>https://www.uslacrosse.org/blog/where-are-the-officials-going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hings to keep in mind"/>
          <p:cNvSpPr txBox="1"/>
          <p:nvPr>
            <p:ph type="title"/>
          </p:nvPr>
        </p:nvSpPr>
        <p:spPr>
          <a:xfrm>
            <a:off x="952500" y="412750"/>
            <a:ext cx="11099800" cy="2120900"/>
          </a:xfrm>
          <a:prstGeom prst="rect">
            <a:avLst/>
          </a:prstGeom>
        </p:spPr>
        <p:txBody>
          <a:bodyPr/>
          <a:lstStyle/>
          <a:p>
            <a:pPr/>
            <a:r>
              <a:t>Things to keep in mind</a:t>
            </a:r>
          </a:p>
        </p:txBody>
      </p:sp>
      <p:sp>
        <p:nvSpPr>
          <p:cNvPr id="126" name="Parents are increasingly spending more and more money on youth sports:https://time.com/4913284/kids-sports-cost/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Parents are increasingly spending more and more money on youth sports:</a:t>
            </a:r>
            <a:r>
              <a:rPr u="sng">
                <a:hlinkClick r:id="rId2" invalidUrl="" action="" tgtFrame="" tooltip="" history="1" highlightClick="0" endSnd="0"/>
              </a:rPr>
              <a:t>https://time.com/4913284/kids-sports-cost/</a:t>
            </a:r>
          </a:p>
          <a:p>
            <a:pPr/>
            <a:r>
              <a:t>Year round sports</a:t>
            </a:r>
          </a:p>
          <a:p>
            <a:pPr/>
            <a:r>
              <a:t>Kids under pressure</a:t>
            </a:r>
          </a:p>
          <a:p>
            <a:pPr/>
            <a:r>
              <a:t>Coaches under pressure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175565678.0.jpg" descr="175565678.0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21717" t="0" r="21717" b="0"/>
          <a:stretch>
            <a:fillRect/>
          </a:stretch>
        </p:blipFill>
        <p:spPr>
          <a:xfrm>
            <a:off x="7240877" y="2898747"/>
            <a:ext cx="4811423" cy="5670606"/>
          </a:xfrm>
          <a:prstGeom prst="rect">
            <a:avLst/>
          </a:prstGeom>
        </p:spPr>
      </p:pic>
      <p:sp>
        <p:nvSpPr>
          <p:cNvPr id="129" name="Parents behaving badl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Parents behaving badly</a:t>
            </a:r>
          </a:p>
        </p:txBody>
      </p:sp>
      <p:sp>
        <p:nvSpPr>
          <p:cNvPr id="130" name="WARD!!!!!!!!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377190" indent="-377190" defTabSz="578358">
              <a:spcBef>
                <a:spcPts val="3700"/>
              </a:spcBef>
              <a:defRPr sz="2772"/>
            </a:pPr>
            <a:r>
              <a:t>WARD!!!!!!!!</a:t>
            </a:r>
          </a:p>
          <a:p>
            <a:pPr marL="377190" indent="-377190" defTabSz="578358">
              <a:spcBef>
                <a:spcPts val="3700"/>
              </a:spcBef>
              <a:defRPr sz="2772"/>
            </a:pPr>
            <a:r>
              <a:t>In the HELMET!!!! </a:t>
            </a:r>
          </a:p>
          <a:p>
            <a:pPr marL="377190" indent="-377190" defTabSz="578358">
              <a:spcBef>
                <a:spcPts val="3700"/>
              </a:spcBef>
              <a:defRPr sz="2772"/>
            </a:pPr>
            <a:r>
              <a:t>Thats locked in REF!!!!!!</a:t>
            </a:r>
          </a:p>
          <a:p>
            <a:pPr marL="377190" indent="-377190" defTabSz="578358">
              <a:spcBef>
                <a:spcPts val="3700"/>
              </a:spcBef>
              <a:defRPr sz="2772"/>
            </a:pPr>
            <a:r>
              <a:t>You’re atrocious ref</a:t>
            </a:r>
          </a:p>
          <a:p>
            <a:pPr marL="377190" indent="-377190" defTabSz="578358">
              <a:spcBef>
                <a:spcPts val="3700"/>
              </a:spcBef>
              <a:defRPr sz="2772"/>
            </a:pPr>
            <a:r>
              <a:t>Worst officiated game I’ve ever seen</a:t>
            </a:r>
          </a:p>
          <a:p>
            <a:pPr marL="377190" indent="-377190" defTabSz="578358">
              <a:spcBef>
                <a:spcPts val="3700"/>
              </a:spcBef>
              <a:defRPr sz="2772"/>
            </a:pPr>
            <a:r>
              <a:t>Vigilante mom: </a:t>
            </a:r>
            <a:r>
              <a:rPr u="sng">
                <a:hlinkClick r:id="rId3" invalidUrl="" action="" tgtFrame="" tooltip="" history="1" highlightClick="0" endSnd="0"/>
              </a:rPr>
              <a:t>https://www.youtube.com/watch?v=dLGDYCwMB-Y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arent and Fan manag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Parent and Fan management</a:t>
            </a:r>
          </a:p>
        </p:txBody>
      </p:sp>
      <p:sp>
        <p:nvSpPr>
          <p:cNvPr id="133" name="#1 Rule, you are not there to take abuse…"/>
          <p:cNvSpPr txBox="1"/>
          <p:nvPr>
            <p:ph type="body" idx="1"/>
          </p:nvPr>
        </p:nvSpPr>
        <p:spPr>
          <a:xfrm>
            <a:off x="952500" y="2597150"/>
            <a:ext cx="11099800" cy="6286501"/>
          </a:xfrm>
          <a:prstGeom prst="rect">
            <a:avLst/>
          </a:prstGeom>
        </p:spPr>
        <p:txBody>
          <a:bodyPr/>
          <a:lstStyle/>
          <a:p>
            <a:pPr marL="411479" indent="-411479" defTabSz="525779">
              <a:spcBef>
                <a:spcPts val="3700"/>
              </a:spcBef>
              <a:defRPr sz="3420"/>
            </a:pPr>
            <a:r>
              <a:t>#1 Rule, you are not there to take abuse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Zero tolerance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Use your resources (gameday staff, tournament staff, etc)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Keep it light, engage fans in a friendly way, if they get stupid they go home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Communicate with coaches if parent/fan is being abusive and disrupting the game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FatCoordinatedGharial-mobile.jpeg" descr="FatCoordinatedGharial-mobile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26136" t="0" r="26136" b="0"/>
          <a:stretch>
            <a:fillRect/>
          </a:stretch>
        </p:blipFill>
        <p:spPr>
          <a:xfrm>
            <a:off x="6836585" y="2429772"/>
            <a:ext cx="5843830" cy="6887371"/>
          </a:xfrm>
          <a:prstGeom prst="rect">
            <a:avLst/>
          </a:prstGeom>
        </p:spPr>
      </p:pic>
      <p:sp>
        <p:nvSpPr>
          <p:cNvPr id="136" name="Coaches behaving badly"/>
          <p:cNvSpPr txBox="1"/>
          <p:nvPr>
            <p:ph type="title"/>
          </p:nvPr>
        </p:nvSpPr>
        <p:spPr>
          <a:xfrm>
            <a:off x="952500" y="412750"/>
            <a:ext cx="11099800" cy="2120900"/>
          </a:xfrm>
          <a:prstGeom prst="rect">
            <a:avLst/>
          </a:prstGeom>
        </p:spPr>
        <p:txBody>
          <a:bodyPr/>
          <a:lstStyle/>
          <a:p>
            <a:pPr lvl="1" indent="214884" defTabSz="549148">
              <a:defRPr sz="7519"/>
            </a:pPr>
            <a:r>
              <a:t>Coaches behaving badly</a:t>
            </a:r>
          </a:p>
        </p:txBody>
      </p:sp>
      <p:sp>
        <p:nvSpPr>
          <p:cNvPr id="137" name="Constant abuse…"/>
          <p:cNvSpPr txBox="1"/>
          <p:nvPr>
            <p:ph type="body" sz="half" idx="1"/>
          </p:nvPr>
        </p:nvSpPr>
        <p:spPr>
          <a:xfrm>
            <a:off x="1064825" y="2185289"/>
            <a:ext cx="5334001" cy="6286501"/>
          </a:xfrm>
          <a:prstGeom prst="rect">
            <a:avLst/>
          </a:prstGeom>
        </p:spPr>
        <p:txBody>
          <a:bodyPr/>
          <a:lstStyle/>
          <a:p>
            <a:pPr/>
            <a:r>
              <a:t>Constant abuse</a:t>
            </a:r>
          </a:p>
          <a:p>
            <a:pPr/>
            <a:r>
              <a:t>Questioning every call</a:t>
            </a:r>
          </a:p>
          <a:p>
            <a:pPr/>
            <a:r>
              <a:t>Yelling constantly</a:t>
            </a:r>
          </a:p>
          <a:p>
            <a:pPr/>
            <a:r>
              <a:t>On the field constantly</a:t>
            </a:r>
          </a:p>
          <a:p>
            <a:pPr/>
            <a:r>
              <a:t>Blaming officials for teams lack of performance or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oach manag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Coach management </a:t>
            </a:r>
          </a:p>
        </p:txBody>
      </p:sp>
      <p:sp>
        <p:nvSpPr>
          <p:cNvPr id="140" name="Communic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Communication </a:t>
            </a:r>
          </a:p>
          <a:p>
            <a:pPr/>
            <a:r>
              <a:t>Escalation of force </a:t>
            </a:r>
          </a:p>
          <a:p>
            <a:pPr/>
            <a:r>
              <a:t>Understanding situations</a:t>
            </a:r>
          </a:p>
          <a:p>
            <a:pPr/>
            <a:r>
              <a:t>Understanding Personalities </a:t>
            </a:r>
          </a:p>
          <a:p>
            <a:pPr/>
            <a:r>
              <a:t>Assertiveness </a:t>
            </a:r>
          </a:p>
          <a:p>
            <a:pPr/>
            <a:r>
              <a:t>Humility, admit if you’re wrong and move 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yers behaving badl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Players behaving badly</a:t>
            </a:r>
          </a:p>
        </p:txBody>
      </p:sp>
      <p:sp>
        <p:nvSpPr>
          <p:cNvPr id="143" name="Fights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/>
          <a:lstStyle/>
          <a:p>
            <a:pPr/>
            <a:r>
              <a:t>Fights</a:t>
            </a:r>
          </a:p>
          <a:p>
            <a:pPr/>
            <a:r>
              <a:rPr u="sng">
                <a:hlinkClick r:id="rId2" invalidUrl="" action="" tgtFrame="" tooltip="" history="1" highlightClick="0" endSnd="0"/>
              </a:rPr>
              <a:t>https://www.youtube.com/watch?v=j6Hoi10eYkg</a:t>
            </a:r>
          </a:p>
          <a:p>
            <a:pPr/>
            <a:r>
              <a:t>Arguing, disrespect</a:t>
            </a:r>
          </a:p>
          <a:p>
            <a:pPr/>
            <a:r>
              <a:t>Taunting, celebrations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yer Management"/>
          <p:cNvSpPr txBox="1"/>
          <p:nvPr>
            <p:ph type="title"/>
          </p:nvPr>
        </p:nvSpPr>
        <p:spPr>
          <a:xfrm>
            <a:off x="952500" y="412750"/>
            <a:ext cx="11099800" cy="2120900"/>
          </a:xfrm>
          <a:prstGeom prst="rect">
            <a:avLst/>
          </a:prstGeom>
        </p:spPr>
        <p:txBody>
          <a:bodyPr/>
          <a:lstStyle/>
          <a:p>
            <a:pPr/>
            <a:r>
              <a:t>Player Management</a:t>
            </a:r>
          </a:p>
        </p:txBody>
      </p:sp>
      <p:sp>
        <p:nvSpPr>
          <p:cNvPr id="146" name="Communication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/>
          <a:lstStyle/>
          <a:p>
            <a:pPr/>
            <a:r>
              <a:t>Communication</a:t>
            </a:r>
          </a:p>
          <a:p>
            <a:pPr/>
            <a:r>
              <a:t>Preventative officiating</a:t>
            </a:r>
          </a:p>
          <a:p>
            <a:pPr/>
            <a:r>
              <a:t> Respect</a:t>
            </a:r>
          </a:p>
          <a:p>
            <a:pPr/>
            <a:r>
              <a:t>Build rapport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