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85" r:id="rId5"/>
    <p:sldId id="263" r:id="rId6"/>
    <p:sldId id="264" r:id="rId7"/>
    <p:sldId id="279" r:id="rId8"/>
    <p:sldId id="274" r:id="rId9"/>
    <p:sldId id="287" r:id="rId10"/>
    <p:sldId id="260" r:id="rId11"/>
    <p:sldId id="258" r:id="rId12"/>
    <p:sldId id="259" r:id="rId13"/>
    <p:sldId id="261" r:id="rId14"/>
    <p:sldId id="289" r:id="rId15"/>
    <p:sldId id="281" r:id="rId16"/>
    <p:sldId id="282" r:id="rId17"/>
    <p:sldId id="283" r:id="rId18"/>
    <p:sldId id="262" r:id="rId19"/>
    <p:sldId id="288" r:id="rId20"/>
    <p:sldId id="280" r:id="rId21"/>
    <p:sldId id="265" r:id="rId22"/>
    <p:sldId id="266" r:id="rId23"/>
    <p:sldId id="286" r:id="rId24"/>
    <p:sldId id="267" r:id="rId25"/>
    <p:sldId id="268" r:id="rId26"/>
    <p:sldId id="269" r:id="rId27"/>
    <p:sldId id="270" r:id="rId28"/>
    <p:sldId id="271" r:id="rId29"/>
    <p:sldId id="272" r:id="rId30"/>
    <p:sldId id="273" r:id="rId31"/>
    <p:sldId id="275" r:id="rId32"/>
    <p:sldId id="276" r:id="rId33"/>
    <p:sldId id="277"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2" autoAdjust="0"/>
    <p:restoredTop sz="94660"/>
  </p:normalViewPr>
  <p:slideViewPr>
    <p:cSldViewPr snapToGrid="0" showGuides="1">
      <p:cViewPr varScale="1">
        <p:scale>
          <a:sx n="58" d="100"/>
          <a:sy n="58" d="100"/>
        </p:scale>
        <p:origin x="1140" y="78"/>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64A0A-ED97-4A65-9415-CA357D82036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F7C189B-749D-4115-AFCD-B93B27DD3D73}">
      <dgm:prSet/>
      <dgm:spPr/>
      <dgm:t>
        <a:bodyPr/>
        <a:lstStyle/>
        <a:p>
          <a:r>
            <a:rPr lang="en-US"/>
            <a:t>If the ball becomes mired in the mud within the goal-crease area or ensnared in the netting, time shall be suspended by the officials, and the ball shall be awarded to a defensive player.</a:t>
          </a:r>
        </a:p>
      </dgm:t>
    </dgm:pt>
    <dgm:pt modelId="{A2DE5410-6A80-444C-850D-426082F28AAB}" type="parTrans" cxnId="{5B735F7A-08F2-4B28-AA69-24300A0CE0F7}">
      <dgm:prSet/>
      <dgm:spPr/>
      <dgm:t>
        <a:bodyPr/>
        <a:lstStyle/>
        <a:p>
          <a:endParaRPr lang="en-US"/>
        </a:p>
      </dgm:t>
    </dgm:pt>
    <dgm:pt modelId="{839484FF-6F6D-4FF7-A745-7E98414B1618}" type="sibTrans" cxnId="{5B735F7A-08F2-4B28-AA69-24300A0CE0F7}">
      <dgm:prSet/>
      <dgm:spPr/>
      <dgm:t>
        <a:bodyPr/>
        <a:lstStyle/>
        <a:p>
          <a:endParaRPr lang="en-US"/>
        </a:p>
      </dgm:t>
    </dgm:pt>
    <dgm:pt modelId="{B369C4F7-DE86-449F-819E-7FB61438F10A}">
      <dgm:prSet/>
      <dgm:spPr/>
      <dgm:t>
        <a:bodyPr/>
        <a:lstStyle/>
        <a:p>
          <a:r>
            <a:rPr lang="en-US" dirty="0"/>
            <a:t>If the goalkeeper loses his stick with the ball in it within the goal crease, the whistle shall be blown and the ball awarded to the defensive team.</a:t>
          </a:r>
        </a:p>
      </dgm:t>
    </dgm:pt>
    <dgm:pt modelId="{638C7376-6D5D-49DA-9562-BC321713C69D}" type="parTrans" cxnId="{D8214837-0BAC-4C7E-B673-368E6084D1E3}">
      <dgm:prSet/>
      <dgm:spPr/>
      <dgm:t>
        <a:bodyPr/>
        <a:lstStyle/>
        <a:p>
          <a:endParaRPr lang="en-US"/>
        </a:p>
      </dgm:t>
    </dgm:pt>
    <dgm:pt modelId="{1B75DEC3-9F99-4EE8-A705-9EAC412700D3}" type="sibTrans" cxnId="{D8214837-0BAC-4C7E-B673-368E6084D1E3}">
      <dgm:prSet/>
      <dgm:spPr/>
      <dgm:t>
        <a:bodyPr/>
        <a:lstStyle/>
        <a:p>
          <a:endParaRPr lang="en-US"/>
        </a:p>
      </dgm:t>
    </dgm:pt>
    <dgm:pt modelId="{10955885-2060-4EAA-BC04-BCD37AF570CF}" type="pres">
      <dgm:prSet presAssocID="{83164A0A-ED97-4A65-9415-CA357D820366}" presName="linear" presStyleCnt="0">
        <dgm:presLayoutVars>
          <dgm:animLvl val="lvl"/>
          <dgm:resizeHandles val="exact"/>
        </dgm:presLayoutVars>
      </dgm:prSet>
      <dgm:spPr/>
    </dgm:pt>
    <dgm:pt modelId="{8275CD90-4A7C-4A5A-8305-426384B28DA5}" type="pres">
      <dgm:prSet presAssocID="{3F7C189B-749D-4115-AFCD-B93B27DD3D73}" presName="parentText" presStyleLbl="node1" presStyleIdx="0" presStyleCnt="2">
        <dgm:presLayoutVars>
          <dgm:chMax val="0"/>
          <dgm:bulletEnabled val="1"/>
        </dgm:presLayoutVars>
      </dgm:prSet>
      <dgm:spPr/>
    </dgm:pt>
    <dgm:pt modelId="{FDF7AEA7-ED75-4CA7-9417-7A9A49F1E911}" type="pres">
      <dgm:prSet presAssocID="{839484FF-6F6D-4FF7-A745-7E98414B1618}" presName="spacer" presStyleCnt="0"/>
      <dgm:spPr/>
    </dgm:pt>
    <dgm:pt modelId="{4B6E4C8D-9ADB-4918-837D-49B10DD64203}" type="pres">
      <dgm:prSet presAssocID="{B369C4F7-DE86-449F-819E-7FB61438F10A}" presName="parentText" presStyleLbl="node1" presStyleIdx="1" presStyleCnt="2">
        <dgm:presLayoutVars>
          <dgm:chMax val="0"/>
          <dgm:bulletEnabled val="1"/>
        </dgm:presLayoutVars>
      </dgm:prSet>
      <dgm:spPr/>
    </dgm:pt>
  </dgm:ptLst>
  <dgm:cxnLst>
    <dgm:cxn modelId="{B4008F29-40AA-40CA-ABCC-73121C2B1EB0}" type="presOf" srcId="{3F7C189B-749D-4115-AFCD-B93B27DD3D73}" destId="{8275CD90-4A7C-4A5A-8305-426384B28DA5}" srcOrd="0" destOrd="0" presId="urn:microsoft.com/office/officeart/2005/8/layout/vList2"/>
    <dgm:cxn modelId="{D8214837-0BAC-4C7E-B673-368E6084D1E3}" srcId="{83164A0A-ED97-4A65-9415-CA357D820366}" destId="{B369C4F7-DE86-449F-819E-7FB61438F10A}" srcOrd="1" destOrd="0" parTransId="{638C7376-6D5D-49DA-9562-BC321713C69D}" sibTransId="{1B75DEC3-9F99-4EE8-A705-9EAC412700D3}"/>
    <dgm:cxn modelId="{5B735F7A-08F2-4B28-AA69-24300A0CE0F7}" srcId="{83164A0A-ED97-4A65-9415-CA357D820366}" destId="{3F7C189B-749D-4115-AFCD-B93B27DD3D73}" srcOrd="0" destOrd="0" parTransId="{A2DE5410-6A80-444C-850D-426082F28AAB}" sibTransId="{839484FF-6F6D-4FF7-A745-7E98414B1618}"/>
    <dgm:cxn modelId="{327FCADE-3D11-4A66-B511-F7CA0F807932}" type="presOf" srcId="{B369C4F7-DE86-449F-819E-7FB61438F10A}" destId="{4B6E4C8D-9ADB-4918-837D-49B10DD64203}" srcOrd="0" destOrd="0" presId="urn:microsoft.com/office/officeart/2005/8/layout/vList2"/>
    <dgm:cxn modelId="{5C70CDF2-A174-417F-9A79-8CA207F47E34}" type="presOf" srcId="{83164A0A-ED97-4A65-9415-CA357D820366}" destId="{10955885-2060-4EAA-BC04-BCD37AF570CF}" srcOrd="0" destOrd="0" presId="urn:microsoft.com/office/officeart/2005/8/layout/vList2"/>
    <dgm:cxn modelId="{A653D383-1B86-4EE5-919A-2EB03CB3C89F}" type="presParOf" srcId="{10955885-2060-4EAA-BC04-BCD37AF570CF}" destId="{8275CD90-4A7C-4A5A-8305-426384B28DA5}" srcOrd="0" destOrd="0" presId="urn:microsoft.com/office/officeart/2005/8/layout/vList2"/>
    <dgm:cxn modelId="{D1F900AA-751C-4118-AFE2-DDFB18F180BF}" type="presParOf" srcId="{10955885-2060-4EAA-BC04-BCD37AF570CF}" destId="{FDF7AEA7-ED75-4CA7-9417-7A9A49F1E911}" srcOrd="1" destOrd="0" presId="urn:microsoft.com/office/officeart/2005/8/layout/vList2"/>
    <dgm:cxn modelId="{EC47B63E-1EED-4BAC-AA87-3C5FDAB30D1C}" type="presParOf" srcId="{10955885-2060-4EAA-BC04-BCD37AF570CF}" destId="{4B6E4C8D-9ADB-4918-837D-49B10DD6420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6D88A9-D69A-4B48-A5A3-B53B9F1719A2}" type="doc">
      <dgm:prSet loTypeId="urn:microsoft.com/office/officeart/2016/7/layout/LinearArrowProcessNumbered" loCatId="process" qsTypeId="urn:microsoft.com/office/officeart/2005/8/quickstyle/simple5" qsCatId="simple" csTypeId="urn:microsoft.com/office/officeart/2005/8/colors/accent6_2" csCatId="accent6" phldr="1"/>
      <dgm:spPr/>
      <dgm:t>
        <a:bodyPr/>
        <a:lstStyle/>
        <a:p>
          <a:endParaRPr lang="en-US"/>
        </a:p>
      </dgm:t>
    </dgm:pt>
    <dgm:pt modelId="{2849592A-4810-4385-B26A-C427423AD604}">
      <dgm:prSet custT="1"/>
      <dgm:spPr/>
      <dgm:t>
        <a:bodyPr/>
        <a:lstStyle/>
        <a:p>
          <a:r>
            <a:rPr lang="en-US" sz="1200" dirty="0"/>
            <a:t>A loose ball is on the ground in the crease or is in the air above the crease</a:t>
          </a:r>
          <a:r>
            <a:rPr lang="en-US" sz="1600" dirty="0"/>
            <a:t>.</a:t>
          </a:r>
          <a:r>
            <a:rPr lang="en-US" sz="1200" dirty="0"/>
            <a:t> Team B’s goalkeeper, who also is in the crease, uses his hand to bat the ball into his </a:t>
          </a:r>
          <a:r>
            <a:rPr lang="en-US" sz="1200" dirty="0" err="1"/>
            <a:t>crosse</a:t>
          </a:r>
          <a:r>
            <a:rPr lang="en-US" sz="1200" dirty="0"/>
            <a:t> or out of the crease. </a:t>
          </a:r>
          <a:r>
            <a:rPr lang="en-US" sz="1200" b="1" dirty="0"/>
            <a:t>RULING: </a:t>
          </a:r>
          <a:r>
            <a:rPr lang="en-US" sz="1200" dirty="0"/>
            <a:t>Legal play.</a:t>
          </a:r>
        </a:p>
      </dgm:t>
    </dgm:pt>
    <dgm:pt modelId="{12FDB95E-0FBD-47AE-9CF8-37D56C497943}" type="parTrans" cxnId="{0B9F1FE7-5473-4ED2-805A-2B4B039408A3}">
      <dgm:prSet/>
      <dgm:spPr/>
      <dgm:t>
        <a:bodyPr/>
        <a:lstStyle/>
        <a:p>
          <a:endParaRPr lang="en-US"/>
        </a:p>
      </dgm:t>
    </dgm:pt>
    <dgm:pt modelId="{C234CB2F-81EA-4C99-AA65-D4AC919E6AFE}" type="sibTrans" cxnId="{0B9F1FE7-5473-4ED2-805A-2B4B039408A3}">
      <dgm:prSet phldrT="1" phldr="0"/>
      <dgm:spPr/>
      <dgm:t>
        <a:bodyPr/>
        <a:lstStyle/>
        <a:p>
          <a:r>
            <a:rPr lang="en-US"/>
            <a:t>1</a:t>
          </a:r>
          <a:endParaRPr lang="en-US" dirty="0"/>
        </a:p>
      </dgm:t>
    </dgm:pt>
    <dgm:pt modelId="{F7B014A7-F5D5-4426-B572-CC391D2CFF98}">
      <dgm:prSet custT="1"/>
      <dgm:spPr/>
      <dgm:t>
        <a:bodyPr/>
        <a:lstStyle/>
        <a:p>
          <a:r>
            <a:rPr lang="en-US" sz="1400" dirty="0"/>
            <a:t>A loose ball is in the crease. The Team B goalkeeper picks up the ball with his hand and puts the ball in his </a:t>
          </a:r>
          <a:r>
            <a:rPr lang="en-US" sz="1400" dirty="0" err="1"/>
            <a:t>crosse</a:t>
          </a:r>
          <a:r>
            <a:rPr lang="en-US" sz="1400" dirty="0"/>
            <a:t>. </a:t>
          </a:r>
          <a:r>
            <a:rPr lang="en-US" sz="1400" b="1" dirty="0"/>
            <a:t>RULING: </a:t>
          </a:r>
          <a:r>
            <a:rPr lang="en-US" sz="1400" dirty="0"/>
            <a:t>Technical foul. The ball is awarded to Team A outside the attack area.</a:t>
          </a:r>
        </a:p>
      </dgm:t>
    </dgm:pt>
    <dgm:pt modelId="{77D6663C-ABFF-4DE7-843A-07A736C7B9A8}" type="parTrans" cxnId="{F4E0A45F-55DD-4F54-BE58-49BF63C4BD19}">
      <dgm:prSet/>
      <dgm:spPr/>
      <dgm:t>
        <a:bodyPr/>
        <a:lstStyle/>
        <a:p>
          <a:endParaRPr lang="en-US"/>
        </a:p>
      </dgm:t>
    </dgm:pt>
    <dgm:pt modelId="{DEEC1A0C-591F-4B09-99E7-250A74606BF3}" type="sibTrans" cxnId="{F4E0A45F-55DD-4F54-BE58-49BF63C4BD19}">
      <dgm:prSet phldrT="2" phldr="0"/>
      <dgm:spPr/>
      <dgm:t>
        <a:bodyPr/>
        <a:lstStyle/>
        <a:p>
          <a:r>
            <a:rPr lang="en-US"/>
            <a:t>2</a:t>
          </a:r>
          <a:endParaRPr lang="en-US" dirty="0"/>
        </a:p>
      </dgm:t>
    </dgm:pt>
    <dgm:pt modelId="{B58F53D6-4854-40F1-8E11-3D97AEA2DDF0}">
      <dgm:prSet custT="1"/>
      <dgm:spPr/>
      <dgm:t>
        <a:bodyPr/>
        <a:lstStyle/>
        <a:p>
          <a:r>
            <a:rPr lang="en-US" sz="1600" dirty="0"/>
            <a:t>Goalkeeper B1, after making a save, passes the ball to B2. B2 passes back to B1 in the crease. </a:t>
          </a:r>
          <a:r>
            <a:rPr lang="en-US" sz="1600" b="1" dirty="0"/>
            <a:t>RULING: </a:t>
          </a:r>
          <a:r>
            <a:rPr lang="en-US" sz="1600" dirty="0"/>
            <a:t>Legal play.</a:t>
          </a:r>
        </a:p>
      </dgm:t>
    </dgm:pt>
    <dgm:pt modelId="{0A3B9CC1-3992-43F1-A3FD-6A426607F1C0}" type="parTrans" cxnId="{7F10288D-C490-4165-8C98-935A1DD51663}">
      <dgm:prSet/>
      <dgm:spPr/>
      <dgm:t>
        <a:bodyPr/>
        <a:lstStyle/>
        <a:p>
          <a:endParaRPr lang="en-US"/>
        </a:p>
      </dgm:t>
    </dgm:pt>
    <dgm:pt modelId="{86AA0F39-597A-4E59-B652-BBFFF2FBBD13}" type="sibTrans" cxnId="{7F10288D-C490-4165-8C98-935A1DD51663}">
      <dgm:prSet phldrT="3" phldr="0"/>
      <dgm:spPr/>
      <dgm:t>
        <a:bodyPr/>
        <a:lstStyle/>
        <a:p>
          <a:r>
            <a:rPr lang="en-US"/>
            <a:t>3</a:t>
          </a:r>
        </a:p>
      </dgm:t>
    </dgm:pt>
    <dgm:pt modelId="{60EB2060-E6C2-4671-A9B4-AF8560F8171A}">
      <dgm:prSet custT="1"/>
      <dgm:spPr/>
      <dgm:t>
        <a:bodyPr/>
        <a:lstStyle/>
        <a:p>
          <a:r>
            <a:rPr lang="en-US" sz="1200" dirty="0"/>
            <a:t>Goalkeeper B1, with possession of the ball, extends his </a:t>
          </a:r>
          <a:r>
            <a:rPr lang="en-US" sz="1200" dirty="0" err="1"/>
            <a:t>crosse</a:t>
          </a:r>
          <a:r>
            <a:rPr lang="en-US" sz="1200" dirty="0"/>
            <a:t> outside the crease and still has one or both feet in the crease when A1 checks his </a:t>
          </a:r>
          <a:r>
            <a:rPr lang="en-US" sz="1200" dirty="0" err="1"/>
            <a:t>crosse</a:t>
          </a:r>
          <a:r>
            <a:rPr lang="en-US" sz="1200" dirty="0"/>
            <a:t>. </a:t>
          </a:r>
          <a:r>
            <a:rPr lang="en-US" sz="1200" b="1" dirty="0"/>
            <a:t>RULING: </a:t>
          </a:r>
          <a:r>
            <a:rPr lang="en-US" sz="1200" dirty="0"/>
            <a:t>Interference, play-on. Play continues or award the ball to Team B at the center of the field. See Rules 7-10 and 7-11.</a:t>
          </a:r>
        </a:p>
      </dgm:t>
    </dgm:pt>
    <dgm:pt modelId="{0EDC593A-916A-4FD3-961F-9598C2155B62}" type="parTrans" cxnId="{37C814BF-AEFF-403B-A978-79E4F6E7A739}">
      <dgm:prSet/>
      <dgm:spPr/>
      <dgm:t>
        <a:bodyPr/>
        <a:lstStyle/>
        <a:p>
          <a:endParaRPr lang="en-US"/>
        </a:p>
      </dgm:t>
    </dgm:pt>
    <dgm:pt modelId="{65EB4CF1-9A6B-48C4-A5CE-4B196ABFA3DF}" type="sibTrans" cxnId="{37C814BF-AEFF-403B-A978-79E4F6E7A739}">
      <dgm:prSet phldrT="4" phldr="0"/>
      <dgm:spPr/>
      <dgm:t>
        <a:bodyPr/>
        <a:lstStyle/>
        <a:p>
          <a:r>
            <a:rPr lang="en-US"/>
            <a:t>4</a:t>
          </a:r>
          <a:endParaRPr lang="en-US" dirty="0"/>
        </a:p>
      </dgm:t>
    </dgm:pt>
    <dgm:pt modelId="{8F9331AA-4C31-4900-AEB7-82C3D6A03756}">
      <dgm:prSet/>
      <dgm:spPr/>
      <dgm:t>
        <a:bodyPr/>
        <a:lstStyle/>
        <a:p>
          <a:r>
            <a:rPr lang="en-US"/>
            <a:t>A loose ball is in the crease. Goalkeeper B1 has his crosse over the ball and is about to rake the ball. A1 checks through B1’s crosse from the front, claiming he was playing a loose ball. </a:t>
          </a:r>
          <a:r>
            <a:rPr lang="en-US" b="1"/>
            <a:t>RULING: </a:t>
          </a:r>
          <a:r>
            <a:rPr lang="en-US"/>
            <a:t>Interference by A1, play-on. Play continues or the ball is awarded to a Team B player at the spot of the violation.</a:t>
          </a:r>
        </a:p>
      </dgm:t>
    </dgm:pt>
    <dgm:pt modelId="{E5576563-32B1-4B3F-8ADB-A0B0C4EA256F}" type="parTrans" cxnId="{AF8CB348-2DF8-45D7-B7F9-AB6CBBE2BC11}">
      <dgm:prSet/>
      <dgm:spPr/>
      <dgm:t>
        <a:bodyPr/>
        <a:lstStyle/>
        <a:p>
          <a:endParaRPr lang="en-US"/>
        </a:p>
      </dgm:t>
    </dgm:pt>
    <dgm:pt modelId="{07C41065-CFA8-450D-A794-CDAB40DFE302}" type="sibTrans" cxnId="{AF8CB348-2DF8-45D7-B7F9-AB6CBBE2BC11}">
      <dgm:prSet phldrT="5" phldr="0"/>
      <dgm:spPr/>
      <dgm:t>
        <a:bodyPr/>
        <a:lstStyle/>
        <a:p>
          <a:r>
            <a:rPr lang="en-US"/>
            <a:t>5</a:t>
          </a:r>
        </a:p>
      </dgm:t>
    </dgm:pt>
    <dgm:pt modelId="{0E55AA07-05D1-4952-9F11-5FB3AB1857B2}" type="pres">
      <dgm:prSet presAssocID="{906D88A9-D69A-4B48-A5A3-B53B9F1719A2}" presName="linearFlow" presStyleCnt="0">
        <dgm:presLayoutVars>
          <dgm:dir/>
          <dgm:animLvl val="lvl"/>
          <dgm:resizeHandles val="exact"/>
        </dgm:presLayoutVars>
      </dgm:prSet>
      <dgm:spPr/>
    </dgm:pt>
    <dgm:pt modelId="{05C579A8-46EB-47C5-ABFF-9A5D3EF4DBCD}" type="pres">
      <dgm:prSet presAssocID="{2849592A-4810-4385-B26A-C427423AD604}" presName="compositeNode" presStyleCnt="0"/>
      <dgm:spPr/>
    </dgm:pt>
    <dgm:pt modelId="{038E78BF-813E-470B-BC19-D03A2AF7BC9B}" type="pres">
      <dgm:prSet presAssocID="{2849592A-4810-4385-B26A-C427423AD604}" presName="parTx" presStyleLbl="node1" presStyleIdx="0" presStyleCnt="0">
        <dgm:presLayoutVars>
          <dgm:chMax val="0"/>
          <dgm:chPref val="0"/>
          <dgm:bulletEnabled val="1"/>
        </dgm:presLayoutVars>
      </dgm:prSet>
      <dgm:spPr/>
    </dgm:pt>
    <dgm:pt modelId="{6F99EC5B-1DD8-4F56-AC63-9422362FECF9}" type="pres">
      <dgm:prSet presAssocID="{2849592A-4810-4385-B26A-C427423AD604}" presName="parSh" presStyleCnt="0"/>
      <dgm:spPr/>
    </dgm:pt>
    <dgm:pt modelId="{F7619CB1-183C-455E-A97A-D137623149F0}" type="pres">
      <dgm:prSet presAssocID="{2849592A-4810-4385-B26A-C427423AD604}" presName="lineNode" presStyleLbl="alignAccFollowNode1" presStyleIdx="0" presStyleCnt="15"/>
      <dgm:spPr/>
    </dgm:pt>
    <dgm:pt modelId="{C1563F01-2500-4A24-9423-43B6F62540DF}" type="pres">
      <dgm:prSet presAssocID="{2849592A-4810-4385-B26A-C427423AD604}" presName="lineArrowNode" presStyleLbl="alignAccFollowNode1" presStyleIdx="1" presStyleCnt="15"/>
      <dgm:spPr/>
    </dgm:pt>
    <dgm:pt modelId="{D512434F-0A42-40AB-86DB-60BF8AD21402}" type="pres">
      <dgm:prSet presAssocID="{C234CB2F-81EA-4C99-AA65-D4AC919E6AFE}" presName="sibTransNodeCircle" presStyleLbl="alignNode1" presStyleIdx="0" presStyleCnt="5" custLinFactY="-100000" custLinFactNeighborY="-161486">
        <dgm:presLayoutVars>
          <dgm:chMax val="0"/>
          <dgm:bulletEnabled/>
        </dgm:presLayoutVars>
      </dgm:prSet>
      <dgm:spPr/>
    </dgm:pt>
    <dgm:pt modelId="{A3AEDA2A-929C-42EF-A0C2-6619C1F96CCB}" type="pres">
      <dgm:prSet presAssocID="{C234CB2F-81EA-4C99-AA65-D4AC919E6AFE}" presName="spacerBetweenCircleAndCallout" presStyleCnt="0">
        <dgm:presLayoutVars/>
      </dgm:prSet>
      <dgm:spPr/>
    </dgm:pt>
    <dgm:pt modelId="{181C33A7-3D67-4CB7-AE31-1828AD00A1A0}" type="pres">
      <dgm:prSet presAssocID="{2849592A-4810-4385-B26A-C427423AD604}" presName="nodeText" presStyleLbl="alignAccFollowNode1" presStyleIdx="2" presStyleCnt="15" custAng="0" custScaleY="100000" custLinFactNeighborX="-2333" custLinFactNeighborY="12905">
        <dgm:presLayoutVars>
          <dgm:bulletEnabled val="1"/>
        </dgm:presLayoutVars>
      </dgm:prSet>
      <dgm:spPr/>
    </dgm:pt>
    <dgm:pt modelId="{6FA8ABDD-D74E-40FD-874E-DE353B0A9653}" type="pres">
      <dgm:prSet presAssocID="{C234CB2F-81EA-4C99-AA65-D4AC919E6AFE}" presName="sibTransComposite" presStyleCnt="0"/>
      <dgm:spPr/>
    </dgm:pt>
    <dgm:pt modelId="{DA7B245E-7A4D-4189-B27C-EA09AD2BAFBD}" type="pres">
      <dgm:prSet presAssocID="{F7B014A7-F5D5-4426-B572-CC391D2CFF98}" presName="compositeNode" presStyleCnt="0"/>
      <dgm:spPr/>
    </dgm:pt>
    <dgm:pt modelId="{3973FE5E-F912-49AD-861D-C9ACD8C86B28}" type="pres">
      <dgm:prSet presAssocID="{F7B014A7-F5D5-4426-B572-CC391D2CFF98}" presName="parTx" presStyleLbl="node1" presStyleIdx="0" presStyleCnt="0">
        <dgm:presLayoutVars>
          <dgm:chMax val="0"/>
          <dgm:chPref val="0"/>
          <dgm:bulletEnabled val="1"/>
        </dgm:presLayoutVars>
      </dgm:prSet>
      <dgm:spPr/>
    </dgm:pt>
    <dgm:pt modelId="{7FD3F3F8-33A8-4A96-AF86-3D1A3ED0D586}" type="pres">
      <dgm:prSet presAssocID="{F7B014A7-F5D5-4426-B572-CC391D2CFF98}" presName="parSh" presStyleCnt="0"/>
      <dgm:spPr/>
    </dgm:pt>
    <dgm:pt modelId="{436F80EE-1A69-4347-8D1A-CEC976AF7220}" type="pres">
      <dgm:prSet presAssocID="{F7B014A7-F5D5-4426-B572-CC391D2CFF98}" presName="lineNode" presStyleLbl="alignAccFollowNode1" presStyleIdx="3" presStyleCnt="15"/>
      <dgm:spPr/>
    </dgm:pt>
    <dgm:pt modelId="{20034E97-6C06-4526-8011-F622E1BAFC5E}" type="pres">
      <dgm:prSet presAssocID="{F7B014A7-F5D5-4426-B572-CC391D2CFF98}" presName="lineArrowNode" presStyleLbl="alignAccFollowNode1" presStyleIdx="4" presStyleCnt="15"/>
      <dgm:spPr/>
    </dgm:pt>
    <dgm:pt modelId="{07A2077C-FCB4-4E12-BBFC-FFA1573038E1}" type="pres">
      <dgm:prSet presAssocID="{DEEC1A0C-591F-4B09-99E7-250A74606BF3}" presName="sibTransNodeCircle" presStyleLbl="alignNode1" presStyleIdx="1" presStyleCnt="5" custLinFactY="-100000" custLinFactNeighborY="-161486">
        <dgm:presLayoutVars>
          <dgm:chMax val="0"/>
          <dgm:bulletEnabled/>
        </dgm:presLayoutVars>
      </dgm:prSet>
      <dgm:spPr/>
    </dgm:pt>
    <dgm:pt modelId="{25063E78-0811-467D-AE7D-390309F6FE9E}" type="pres">
      <dgm:prSet presAssocID="{DEEC1A0C-591F-4B09-99E7-250A74606BF3}" presName="spacerBetweenCircleAndCallout" presStyleCnt="0">
        <dgm:presLayoutVars/>
      </dgm:prSet>
      <dgm:spPr/>
    </dgm:pt>
    <dgm:pt modelId="{A23A2880-471B-4629-8342-128BF58D290B}" type="pres">
      <dgm:prSet presAssocID="{F7B014A7-F5D5-4426-B572-CC391D2CFF98}" presName="nodeText" presStyleLbl="alignAccFollowNode1" presStyleIdx="5" presStyleCnt="15" custScaleY="104607" custLinFactNeighborX="0" custLinFactNeighborY="14487">
        <dgm:presLayoutVars>
          <dgm:bulletEnabled val="1"/>
        </dgm:presLayoutVars>
      </dgm:prSet>
      <dgm:spPr/>
    </dgm:pt>
    <dgm:pt modelId="{852BF50B-DCD4-4AEB-9B65-C342B85C76C6}" type="pres">
      <dgm:prSet presAssocID="{DEEC1A0C-591F-4B09-99E7-250A74606BF3}" presName="sibTransComposite" presStyleCnt="0"/>
      <dgm:spPr/>
    </dgm:pt>
    <dgm:pt modelId="{C33815A6-71ED-4EE6-B8B1-B635D4D88C16}" type="pres">
      <dgm:prSet presAssocID="{B58F53D6-4854-40F1-8E11-3D97AEA2DDF0}" presName="compositeNode" presStyleCnt="0"/>
      <dgm:spPr/>
    </dgm:pt>
    <dgm:pt modelId="{13B4E069-FE54-4FB8-9F5D-E04E6B971770}" type="pres">
      <dgm:prSet presAssocID="{B58F53D6-4854-40F1-8E11-3D97AEA2DDF0}" presName="parTx" presStyleLbl="node1" presStyleIdx="0" presStyleCnt="0">
        <dgm:presLayoutVars>
          <dgm:chMax val="0"/>
          <dgm:chPref val="0"/>
          <dgm:bulletEnabled val="1"/>
        </dgm:presLayoutVars>
      </dgm:prSet>
      <dgm:spPr/>
    </dgm:pt>
    <dgm:pt modelId="{6D951143-8220-404D-9474-F72DDE575D05}" type="pres">
      <dgm:prSet presAssocID="{B58F53D6-4854-40F1-8E11-3D97AEA2DDF0}" presName="parSh" presStyleCnt="0"/>
      <dgm:spPr/>
    </dgm:pt>
    <dgm:pt modelId="{D0664CFF-CD3E-4A16-B75B-49D9EB1341F5}" type="pres">
      <dgm:prSet presAssocID="{B58F53D6-4854-40F1-8E11-3D97AEA2DDF0}" presName="lineNode" presStyleLbl="alignAccFollowNode1" presStyleIdx="6" presStyleCnt="15"/>
      <dgm:spPr/>
    </dgm:pt>
    <dgm:pt modelId="{D013A19F-6F9E-4FFE-94CF-0D0F915F5821}" type="pres">
      <dgm:prSet presAssocID="{B58F53D6-4854-40F1-8E11-3D97AEA2DDF0}" presName="lineArrowNode" presStyleLbl="alignAccFollowNode1" presStyleIdx="7" presStyleCnt="15"/>
      <dgm:spPr/>
    </dgm:pt>
    <dgm:pt modelId="{ED20633D-84EA-4568-ADE0-134E98697AD2}" type="pres">
      <dgm:prSet presAssocID="{86AA0F39-597A-4E59-B652-BBFFF2FBBD13}" presName="sibTransNodeCircle" presStyleLbl="alignNode1" presStyleIdx="2" presStyleCnt="5" custLinFactY="-100000" custLinFactNeighborY="-159325">
        <dgm:presLayoutVars>
          <dgm:chMax val="0"/>
          <dgm:bulletEnabled/>
        </dgm:presLayoutVars>
      </dgm:prSet>
      <dgm:spPr/>
    </dgm:pt>
    <dgm:pt modelId="{F19C25CC-B8BB-49D9-AEF9-9D479B0291D8}" type="pres">
      <dgm:prSet presAssocID="{86AA0F39-597A-4E59-B652-BBFFF2FBBD13}" presName="spacerBetweenCircleAndCallout" presStyleCnt="0">
        <dgm:presLayoutVars/>
      </dgm:prSet>
      <dgm:spPr/>
    </dgm:pt>
    <dgm:pt modelId="{DF3E0B1C-06A9-43CE-80F0-5EBBAD6485DE}" type="pres">
      <dgm:prSet presAssocID="{B58F53D6-4854-40F1-8E11-3D97AEA2DDF0}" presName="nodeText" presStyleLbl="alignAccFollowNode1" presStyleIdx="8" presStyleCnt="15" custScaleY="125808" custLinFactNeighborX="0" custLinFactNeighborY="24354">
        <dgm:presLayoutVars>
          <dgm:bulletEnabled val="1"/>
        </dgm:presLayoutVars>
      </dgm:prSet>
      <dgm:spPr/>
    </dgm:pt>
    <dgm:pt modelId="{EE984AFF-8655-4E7E-AFEA-310CCA268FC7}" type="pres">
      <dgm:prSet presAssocID="{86AA0F39-597A-4E59-B652-BBFFF2FBBD13}" presName="sibTransComposite" presStyleCnt="0"/>
      <dgm:spPr/>
    </dgm:pt>
    <dgm:pt modelId="{0058A729-C3E4-414F-A3FC-312E24D59EF6}" type="pres">
      <dgm:prSet presAssocID="{60EB2060-E6C2-4671-A9B4-AF8560F8171A}" presName="compositeNode" presStyleCnt="0"/>
      <dgm:spPr/>
    </dgm:pt>
    <dgm:pt modelId="{FB360E2C-2B28-4455-A545-802B1BF5AF3D}" type="pres">
      <dgm:prSet presAssocID="{60EB2060-E6C2-4671-A9B4-AF8560F8171A}" presName="parTx" presStyleLbl="node1" presStyleIdx="0" presStyleCnt="0">
        <dgm:presLayoutVars>
          <dgm:chMax val="0"/>
          <dgm:chPref val="0"/>
          <dgm:bulletEnabled val="1"/>
        </dgm:presLayoutVars>
      </dgm:prSet>
      <dgm:spPr/>
    </dgm:pt>
    <dgm:pt modelId="{F490E08A-66E3-458E-A1C4-406BAD2FE633}" type="pres">
      <dgm:prSet presAssocID="{60EB2060-E6C2-4671-A9B4-AF8560F8171A}" presName="parSh" presStyleCnt="0"/>
      <dgm:spPr/>
    </dgm:pt>
    <dgm:pt modelId="{B71BCA4B-6B2A-4FD2-B076-8635E92F86E4}" type="pres">
      <dgm:prSet presAssocID="{60EB2060-E6C2-4671-A9B4-AF8560F8171A}" presName="lineNode" presStyleLbl="alignAccFollowNode1" presStyleIdx="9" presStyleCnt="15"/>
      <dgm:spPr/>
    </dgm:pt>
    <dgm:pt modelId="{41529140-5062-49F2-AB8A-A2C72404C44F}" type="pres">
      <dgm:prSet presAssocID="{60EB2060-E6C2-4671-A9B4-AF8560F8171A}" presName="lineArrowNode" presStyleLbl="alignAccFollowNode1" presStyleIdx="10" presStyleCnt="15"/>
      <dgm:spPr/>
    </dgm:pt>
    <dgm:pt modelId="{B6324CFC-2A55-465D-A6C8-CEA9ABBC3FE1}" type="pres">
      <dgm:prSet presAssocID="{65EB4CF1-9A6B-48C4-A5CE-4B196ABFA3DF}" presName="sibTransNodeCircle" presStyleLbl="alignNode1" presStyleIdx="3" presStyleCnt="5" custLinFactY="-100000" custLinFactNeighborX="-4322" custLinFactNeighborY="-183096">
        <dgm:presLayoutVars>
          <dgm:chMax val="0"/>
          <dgm:bulletEnabled/>
        </dgm:presLayoutVars>
      </dgm:prSet>
      <dgm:spPr/>
    </dgm:pt>
    <dgm:pt modelId="{B90AD51B-4770-4AAE-81BD-FFBB58B22378}" type="pres">
      <dgm:prSet presAssocID="{65EB4CF1-9A6B-48C4-A5CE-4B196ABFA3DF}" presName="spacerBetweenCircleAndCallout" presStyleCnt="0">
        <dgm:presLayoutVars/>
      </dgm:prSet>
      <dgm:spPr/>
    </dgm:pt>
    <dgm:pt modelId="{1285F53E-03E4-4E5E-9648-6B9BA9C37D55}" type="pres">
      <dgm:prSet presAssocID="{60EB2060-E6C2-4671-A9B4-AF8560F8171A}" presName="nodeText" presStyleLbl="alignAccFollowNode1" presStyleIdx="11" presStyleCnt="15" custScaleY="107793" custLinFactNeighborX="843" custLinFactNeighborY="14052">
        <dgm:presLayoutVars>
          <dgm:bulletEnabled val="1"/>
        </dgm:presLayoutVars>
      </dgm:prSet>
      <dgm:spPr/>
    </dgm:pt>
    <dgm:pt modelId="{BD1E48CE-911B-4DBB-8BFD-0EAEF8E914AE}" type="pres">
      <dgm:prSet presAssocID="{65EB4CF1-9A6B-48C4-A5CE-4B196ABFA3DF}" presName="sibTransComposite" presStyleCnt="0"/>
      <dgm:spPr/>
    </dgm:pt>
    <dgm:pt modelId="{7F65415E-27C1-4744-AF4D-EC7E8701770F}" type="pres">
      <dgm:prSet presAssocID="{8F9331AA-4C31-4900-AEB7-82C3D6A03756}" presName="compositeNode" presStyleCnt="0"/>
      <dgm:spPr/>
    </dgm:pt>
    <dgm:pt modelId="{8FF0AD38-F65C-4498-85C1-94959E3FB472}" type="pres">
      <dgm:prSet presAssocID="{8F9331AA-4C31-4900-AEB7-82C3D6A03756}" presName="parTx" presStyleLbl="node1" presStyleIdx="0" presStyleCnt="0">
        <dgm:presLayoutVars>
          <dgm:chMax val="0"/>
          <dgm:chPref val="0"/>
          <dgm:bulletEnabled val="1"/>
        </dgm:presLayoutVars>
      </dgm:prSet>
      <dgm:spPr/>
    </dgm:pt>
    <dgm:pt modelId="{08D7CB9E-F0AB-456F-A8CB-3CF019AD9A82}" type="pres">
      <dgm:prSet presAssocID="{8F9331AA-4C31-4900-AEB7-82C3D6A03756}" presName="parSh" presStyleCnt="0"/>
      <dgm:spPr/>
    </dgm:pt>
    <dgm:pt modelId="{AD20537B-9C6E-494D-B7D6-636671765DB7}" type="pres">
      <dgm:prSet presAssocID="{8F9331AA-4C31-4900-AEB7-82C3D6A03756}" presName="lineNode" presStyleLbl="alignAccFollowNode1" presStyleIdx="12" presStyleCnt="15"/>
      <dgm:spPr/>
    </dgm:pt>
    <dgm:pt modelId="{6B1FCCCE-69BF-4C0C-ABFE-2E9F24C82720}" type="pres">
      <dgm:prSet presAssocID="{8F9331AA-4C31-4900-AEB7-82C3D6A03756}" presName="lineArrowNode" presStyleLbl="alignAccFollowNode1" presStyleIdx="13" presStyleCnt="15"/>
      <dgm:spPr/>
    </dgm:pt>
    <dgm:pt modelId="{07E8E6E4-C542-4D4A-B4D4-8C3D335BF33F}" type="pres">
      <dgm:prSet presAssocID="{07C41065-CFA8-450D-A794-CDAB40DFE302}" presName="sibTransNodeCircle" presStyleLbl="alignNode1" presStyleIdx="4" presStyleCnt="5" custLinFactY="-100000" custLinFactNeighborY="-161486">
        <dgm:presLayoutVars>
          <dgm:chMax val="0"/>
          <dgm:bulletEnabled/>
        </dgm:presLayoutVars>
      </dgm:prSet>
      <dgm:spPr/>
    </dgm:pt>
    <dgm:pt modelId="{6FB43845-C264-4011-986E-BC36217B20BE}" type="pres">
      <dgm:prSet presAssocID="{07C41065-CFA8-450D-A794-CDAB40DFE302}" presName="spacerBetweenCircleAndCallout" presStyleCnt="0">
        <dgm:presLayoutVars/>
      </dgm:prSet>
      <dgm:spPr/>
    </dgm:pt>
    <dgm:pt modelId="{CD910C64-F2FE-49A5-9A22-24E73B11B67D}" type="pres">
      <dgm:prSet presAssocID="{8F9331AA-4C31-4900-AEB7-82C3D6A03756}" presName="nodeText" presStyleLbl="alignAccFollowNode1" presStyleIdx="14" presStyleCnt="15" custScaleY="100000">
        <dgm:presLayoutVars>
          <dgm:bulletEnabled val="1"/>
        </dgm:presLayoutVars>
      </dgm:prSet>
      <dgm:spPr/>
    </dgm:pt>
  </dgm:ptLst>
  <dgm:cxnLst>
    <dgm:cxn modelId="{B9CEE623-8EC2-4E7F-8A0B-2F558F332118}" type="presOf" srcId="{DEEC1A0C-591F-4B09-99E7-250A74606BF3}" destId="{07A2077C-FCB4-4E12-BBFC-FFA1573038E1}" srcOrd="0" destOrd="0" presId="urn:microsoft.com/office/officeart/2016/7/layout/LinearArrowProcessNumbered"/>
    <dgm:cxn modelId="{F4E0A45F-55DD-4F54-BE58-49BF63C4BD19}" srcId="{906D88A9-D69A-4B48-A5A3-B53B9F1719A2}" destId="{F7B014A7-F5D5-4426-B572-CC391D2CFF98}" srcOrd="1" destOrd="0" parTransId="{77D6663C-ABFF-4DE7-843A-07A736C7B9A8}" sibTransId="{DEEC1A0C-591F-4B09-99E7-250A74606BF3}"/>
    <dgm:cxn modelId="{E6B17F41-85EE-4BAD-A3D5-88041A5F3F72}" type="presOf" srcId="{F7B014A7-F5D5-4426-B572-CC391D2CFF98}" destId="{A23A2880-471B-4629-8342-128BF58D290B}" srcOrd="0" destOrd="0" presId="urn:microsoft.com/office/officeart/2016/7/layout/LinearArrowProcessNumbered"/>
    <dgm:cxn modelId="{3EB93967-E51E-4F26-93E8-997BB102BAE4}" type="presOf" srcId="{B58F53D6-4854-40F1-8E11-3D97AEA2DDF0}" destId="{DF3E0B1C-06A9-43CE-80F0-5EBBAD6485DE}" srcOrd="0" destOrd="0" presId="urn:microsoft.com/office/officeart/2016/7/layout/LinearArrowProcessNumbered"/>
    <dgm:cxn modelId="{AF8CB348-2DF8-45D7-B7F9-AB6CBBE2BC11}" srcId="{906D88A9-D69A-4B48-A5A3-B53B9F1719A2}" destId="{8F9331AA-4C31-4900-AEB7-82C3D6A03756}" srcOrd="4" destOrd="0" parTransId="{E5576563-32B1-4B3F-8ADB-A0B0C4EA256F}" sibTransId="{07C41065-CFA8-450D-A794-CDAB40DFE302}"/>
    <dgm:cxn modelId="{03B3604C-2457-46ED-A7DC-5FFCC57F7C2F}" type="presOf" srcId="{2849592A-4810-4385-B26A-C427423AD604}" destId="{181C33A7-3D67-4CB7-AE31-1828AD00A1A0}" srcOrd="0" destOrd="0" presId="urn:microsoft.com/office/officeart/2016/7/layout/LinearArrowProcessNumbered"/>
    <dgm:cxn modelId="{27C5E654-553F-4503-9AC6-74CB4E30D365}" type="presOf" srcId="{8F9331AA-4C31-4900-AEB7-82C3D6A03756}" destId="{CD910C64-F2FE-49A5-9A22-24E73B11B67D}" srcOrd="0" destOrd="0" presId="urn:microsoft.com/office/officeart/2016/7/layout/LinearArrowProcessNumbered"/>
    <dgm:cxn modelId="{7F10288D-C490-4165-8C98-935A1DD51663}" srcId="{906D88A9-D69A-4B48-A5A3-B53B9F1719A2}" destId="{B58F53D6-4854-40F1-8E11-3D97AEA2DDF0}" srcOrd="2" destOrd="0" parTransId="{0A3B9CC1-3992-43F1-A3FD-6A426607F1C0}" sibTransId="{86AA0F39-597A-4E59-B652-BBFFF2FBBD13}"/>
    <dgm:cxn modelId="{F80DEC90-42CA-4CEB-A92A-75EFE9738358}" type="presOf" srcId="{60EB2060-E6C2-4671-A9B4-AF8560F8171A}" destId="{1285F53E-03E4-4E5E-9648-6B9BA9C37D55}" srcOrd="0" destOrd="0" presId="urn:microsoft.com/office/officeart/2016/7/layout/LinearArrowProcessNumbered"/>
    <dgm:cxn modelId="{6B539395-27B0-494D-9F36-79CCF77D99DF}" type="presOf" srcId="{86AA0F39-597A-4E59-B652-BBFFF2FBBD13}" destId="{ED20633D-84EA-4568-ADE0-134E98697AD2}" srcOrd="0" destOrd="0" presId="urn:microsoft.com/office/officeart/2016/7/layout/LinearArrowProcessNumbered"/>
    <dgm:cxn modelId="{943E9C9E-1F45-408E-9322-691E90ABAC90}" type="presOf" srcId="{906D88A9-D69A-4B48-A5A3-B53B9F1719A2}" destId="{0E55AA07-05D1-4952-9F11-5FB3AB1857B2}" srcOrd="0" destOrd="0" presId="urn:microsoft.com/office/officeart/2016/7/layout/LinearArrowProcessNumbered"/>
    <dgm:cxn modelId="{A9E4D8B4-D5BC-4441-9C5F-2D3F66EAD630}" type="presOf" srcId="{C234CB2F-81EA-4C99-AA65-D4AC919E6AFE}" destId="{D512434F-0A42-40AB-86DB-60BF8AD21402}" srcOrd="0" destOrd="0" presId="urn:microsoft.com/office/officeart/2016/7/layout/LinearArrowProcessNumbered"/>
    <dgm:cxn modelId="{37C814BF-AEFF-403B-A978-79E4F6E7A739}" srcId="{906D88A9-D69A-4B48-A5A3-B53B9F1719A2}" destId="{60EB2060-E6C2-4671-A9B4-AF8560F8171A}" srcOrd="3" destOrd="0" parTransId="{0EDC593A-916A-4FD3-961F-9598C2155B62}" sibTransId="{65EB4CF1-9A6B-48C4-A5CE-4B196ABFA3DF}"/>
    <dgm:cxn modelId="{B75B8BD6-989D-456C-85D8-6E3CC0D06AF7}" type="presOf" srcId="{07C41065-CFA8-450D-A794-CDAB40DFE302}" destId="{07E8E6E4-C542-4D4A-B4D4-8C3D335BF33F}" srcOrd="0" destOrd="0" presId="urn:microsoft.com/office/officeart/2016/7/layout/LinearArrowProcessNumbered"/>
    <dgm:cxn modelId="{6187D1DF-5C6E-4463-96BB-2D2AA67BA874}" type="presOf" srcId="{65EB4CF1-9A6B-48C4-A5CE-4B196ABFA3DF}" destId="{B6324CFC-2A55-465D-A6C8-CEA9ABBC3FE1}" srcOrd="0" destOrd="0" presId="urn:microsoft.com/office/officeart/2016/7/layout/LinearArrowProcessNumbered"/>
    <dgm:cxn modelId="{0B9F1FE7-5473-4ED2-805A-2B4B039408A3}" srcId="{906D88A9-D69A-4B48-A5A3-B53B9F1719A2}" destId="{2849592A-4810-4385-B26A-C427423AD604}" srcOrd="0" destOrd="0" parTransId="{12FDB95E-0FBD-47AE-9CF8-37D56C497943}" sibTransId="{C234CB2F-81EA-4C99-AA65-D4AC919E6AFE}"/>
    <dgm:cxn modelId="{95B7B666-F093-46B6-BBD0-4F1959CCF1F3}" type="presParOf" srcId="{0E55AA07-05D1-4952-9F11-5FB3AB1857B2}" destId="{05C579A8-46EB-47C5-ABFF-9A5D3EF4DBCD}" srcOrd="0" destOrd="0" presId="urn:microsoft.com/office/officeart/2016/7/layout/LinearArrowProcessNumbered"/>
    <dgm:cxn modelId="{E240C0EB-7A5E-450F-AE09-C59774DA8194}" type="presParOf" srcId="{05C579A8-46EB-47C5-ABFF-9A5D3EF4DBCD}" destId="{038E78BF-813E-470B-BC19-D03A2AF7BC9B}" srcOrd="0" destOrd="0" presId="urn:microsoft.com/office/officeart/2016/7/layout/LinearArrowProcessNumbered"/>
    <dgm:cxn modelId="{175BF6AA-3BE9-4C47-A7DF-2245C3009449}" type="presParOf" srcId="{05C579A8-46EB-47C5-ABFF-9A5D3EF4DBCD}" destId="{6F99EC5B-1DD8-4F56-AC63-9422362FECF9}" srcOrd="1" destOrd="0" presId="urn:microsoft.com/office/officeart/2016/7/layout/LinearArrowProcessNumbered"/>
    <dgm:cxn modelId="{3784C1F6-C057-4CA3-9E52-258774A67EE2}" type="presParOf" srcId="{6F99EC5B-1DD8-4F56-AC63-9422362FECF9}" destId="{F7619CB1-183C-455E-A97A-D137623149F0}" srcOrd="0" destOrd="0" presId="urn:microsoft.com/office/officeart/2016/7/layout/LinearArrowProcessNumbered"/>
    <dgm:cxn modelId="{63331DEB-FBA6-41B8-AFCE-E46768422C56}" type="presParOf" srcId="{6F99EC5B-1DD8-4F56-AC63-9422362FECF9}" destId="{C1563F01-2500-4A24-9423-43B6F62540DF}" srcOrd="1" destOrd="0" presId="urn:microsoft.com/office/officeart/2016/7/layout/LinearArrowProcessNumbered"/>
    <dgm:cxn modelId="{A864367F-8321-4652-9A6C-34A9B00C17C2}" type="presParOf" srcId="{6F99EC5B-1DD8-4F56-AC63-9422362FECF9}" destId="{D512434F-0A42-40AB-86DB-60BF8AD21402}" srcOrd="2" destOrd="0" presId="urn:microsoft.com/office/officeart/2016/7/layout/LinearArrowProcessNumbered"/>
    <dgm:cxn modelId="{C00E87B7-C87E-4A5B-B025-052F149A5EA5}" type="presParOf" srcId="{6F99EC5B-1DD8-4F56-AC63-9422362FECF9}" destId="{A3AEDA2A-929C-42EF-A0C2-6619C1F96CCB}" srcOrd="3" destOrd="0" presId="urn:microsoft.com/office/officeart/2016/7/layout/LinearArrowProcessNumbered"/>
    <dgm:cxn modelId="{1D1D9968-59EC-4EF1-8F61-8FC836182B45}" type="presParOf" srcId="{05C579A8-46EB-47C5-ABFF-9A5D3EF4DBCD}" destId="{181C33A7-3D67-4CB7-AE31-1828AD00A1A0}" srcOrd="2" destOrd="0" presId="urn:microsoft.com/office/officeart/2016/7/layout/LinearArrowProcessNumbered"/>
    <dgm:cxn modelId="{48DA1B3B-5ABC-43EA-8BE2-28C6FC7C19EA}" type="presParOf" srcId="{0E55AA07-05D1-4952-9F11-5FB3AB1857B2}" destId="{6FA8ABDD-D74E-40FD-874E-DE353B0A9653}" srcOrd="1" destOrd="0" presId="urn:microsoft.com/office/officeart/2016/7/layout/LinearArrowProcessNumbered"/>
    <dgm:cxn modelId="{2F0C6EB1-689F-408D-A260-823385F0422C}" type="presParOf" srcId="{0E55AA07-05D1-4952-9F11-5FB3AB1857B2}" destId="{DA7B245E-7A4D-4189-B27C-EA09AD2BAFBD}" srcOrd="2" destOrd="0" presId="urn:microsoft.com/office/officeart/2016/7/layout/LinearArrowProcessNumbered"/>
    <dgm:cxn modelId="{D4DF82F6-968B-4102-89F1-7B897AC0EEE1}" type="presParOf" srcId="{DA7B245E-7A4D-4189-B27C-EA09AD2BAFBD}" destId="{3973FE5E-F912-49AD-861D-C9ACD8C86B28}" srcOrd="0" destOrd="0" presId="urn:microsoft.com/office/officeart/2016/7/layout/LinearArrowProcessNumbered"/>
    <dgm:cxn modelId="{9E964433-C6D0-4591-910E-FA149B2DA566}" type="presParOf" srcId="{DA7B245E-7A4D-4189-B27C-EA09AD2BAFBD}" destId="{7FD3F3F8-33A8-4A96-AF86-3D1A3ED0D586}" srcOrd="1" destOrd="0" presId="urn:microsoft.com/office/officeart/2016/7/layout/LinearArrowProcessNumbered"/>
    <dgm:cxn modelId="{B4773F3D-5740-4DA1-B217-A14905DC0E45}" type="presParOf" srcId="{7FD3F3F8-33A8-4A96-AF86-3D1A3ED0D586}" destId="{436F80EE-1A69-4347-8D1A-CEC976AF7220}" srcOrd="0" destOrd="0" presId="urn:microsoft.com/office/officeart/2016/7/layout/LinearArrowProcessNumbered"/>
    <dgm:cxn modelId="{DDEED792-393F-4260-912B-FC38449BEBC0}" type="presParOf" srcId="{7FD3F3F8-33A8-4A96-AF86-3D1A3ED0D586}" destId="{20034E97-6C06-4526-8011-F622E1BAFC5E}" srcOrd="1" destOrd="0" presId="urn:microsoft.com/office/officeart/2016/7/layout/LinearArrowProcessNumbered"/>
    <dgm:cxn modelId="{6FB2F497-E716-45E4-AD45-6772524B9B90}" type="presParOf" srcId="{7FD3F3F8-33A8-4A96-AF86-3D1A3ED0D586}" destId="{07A2077C-FCB4-4E12-BBFC-FFA1573038E1}" srcOrd="2" destOrd="0" presId="urn:microsoft.com/office/officeart/2016/7/layout/LinearArrowProcessNumbered"/>
    <dgm:cxn modelId="{36EF357B-3662-4D1B-A246-C0FD3C9CE511}" type="presParOf" srcId="{7FD3F3F8-33A8-4A96-AF86-3D1A3ED0D586}" destId="{25063E78-0811-467D-AE7D-390309F6FE9E}" srcOrd="3" destOrd="0" presId="urn:microsoft.com/office/officeart/2016/7/layout/LinearArrowProcessNumbered"/>
    <dgm:cxn modelId="{27C4672D-38AA-4C27-B22F-FC36BFE3E401}" type="presParOf" srcId="{DA7B245E-7A4D-4189-B27C-EA09AD2BAFBD}" destId="{A23A2880-471B-4629-8342-128BF58D290B}" srcOrd="2" destOrd="0" presId="urn:microsoft.com/office/officeart/2016/7/layout/LinearArrowProcessNumbered"/>
    <dgm:cxn modelId="{505F17F8-01AE-4385-8440-0D8708246725}" type="presParOf" srcId="{0E55AA07-05D1-4952-9F11-5FB3AB1857B2}" destId="{852BF50B-DCD4-4AEB-9B65-C342B85C76C6}" srcOrd="3" destOrd="0" presId="urn:microsoft.com/office/officeart/2016/7/layout/LinearArrowProcessNumbered"/>
    <dgm:cxn modelId="{EED86218-DE08-4F50-8F7A-2B02D797B765}" type="presParOf" srcId="{0E55AA07-05D1-4952-9F11-5FB3AB1857B2}" destId="{C33815A6-71ED-4EE6-B8B1-B635D4D88C16}" srcOrd="4" destOrd="0" presId="urn:microsoft.com/office/officeart/2016/7/layout/LinearArrowProcessNumbered"/>
    <dgm:cxn modelId="{F07BF7A3-7194-4920-9B15-CBD134DB3460}" type="presParOf" srcId="{C33815A6-71ED-4EE6-B8B1-B635D4D88C16}" destId="{13B4E069-FE54-4FB8-9F5D-E04E6B971770}" srcOrd="0" destOrd="0" presId="urn:microsoft.com/office/officeart/2016/7/layout/LinearArrowProcessNumbered"/>
    <dgm:cxn modelId="{1932BFA0-4F67-485A-BE31-C61B443786C2}" type="presParOf" srcId="{C33815A6-71ED-4EE6-B8B1-B635D4D88C16}" destId="{6D951143-8220-404D-9474-F72DDE575D05}" srcOrd="1" destOrd="0" presId="urn:microsoft.com/office/officeart/2016/7/layout/LinearArrowProcessNumbered"/>
    <dgm:cxn modelId="{6718E8BA-966F-45E3-B483-994F4E994EF1}" type="presParOf" srcId="{6D951143-8220-404D-9474-F72DDE575D05}" destId="{D0664CFF-CD3E-4A16-B75B-49D9EB1341F5}" srcOrd="0" destOrd="0" presId="urn:microsoft.com/office/officeart/2016/7/layout/LinearArrowProcessNumbered"/>
    <dgm:cxn modelId="{345F11DA-D34B-4578-8F06-CDDEFDF503BB}" type="presParOf" srcId="{6D951143-8220-404D-9474-F72DDE575D05}" destId="{D013A19F-6F9E-4FFE-94CF-0D0F915F5821}" srcOrd="1" destOrd="0" presId="urn:microsoft.com/office/officeart/2016/7/layout/LinearArrowProcessNumbered"/>
    <dgm:cxn modelId="{C61DFFAA-937F-4AAA-BEF7-8B5A4C20A285}" type="presParOf" srcId="{6D951143-8220-404D-9474-F72DDE575D05}" destId="{ED20633D-84EA-4568-ADE0-134E98697AD2}" srcOrd="2" destOrd="0" presId="urn:microsoft.com/office/officeart/2016/7/layout/LinearArrowProcessNumbered"/>
    <dgm:cxn modelId="{6557B615-8FBD-419F-9322-2C270B75DF8D}" type="presParOf" srcId="{6D951143-8220-404D-9474-F72DDE575D05}" destId="{F19C25CC-B8BB-49D9-AEF9-9D479B0291D8}" srcOrd="3" destOrd="0" presId="urn:microsoft.com/office/officeart/2016/7/layout/LinearArrowProcessNumbered"/>
    <dgm:cxn modelId="{7AA7BA62-850A-4784-94C7-0074963FFD15}" type="presParOf" srcId="{C33815A6-71ED-4EE6-B8B1-B635D4D88C16}" destId="{DF3E0B1C-06A9-43CE-80F0-5EBBAD6485DE}" srcOrd="2" destOrd="0" presId="urn:microsoft.com/office/officeart/2016/7/layout/LinearArrowProcessNumbered"/>
    <dgm:cxn modelId="{1FC097B2-3B25-4A99-8CF7-C423796BF09C}" type="presParOf" srcId="{0E55AA07-05D1-4952-9F11-5FB3AB1857B2}" destId="{EE984AFF-8655-4E7E-AFEA-310CCA268FC7}" srcOrd="5" destOrd="0" presId="urn:microsoft.com/office/officeart/2016/7/layout/LinearArrowProcessNumbered"/>
    <dgm:cxn modelId="{A29F619F-D259-4CCA-B199-13F64F0BFD39}" type="presParOf" srcId="{0E55AA07-05D1-4952-9F11-5FB3AB1857B2}" destId="{0058A729-C3E4-414F-A3FC-312E24D59EF6}" srcOrd="6" destOrd="0" presId="urn:microsoft.com/office/officeart/2016/7/layout/LinearArrowProcessNumbered"/>
    <dgm:cxn modelId="{429DD640-B0EE-4241-A6B3-7C4888741B45}" type="presParOf" srcId="{0058A729-C3E4-414F-A3FC-312E24D59EF6}" destId="{FB360E2C-2B28-4455-A545-802B1BF5AF3D}" srcOrd="0" destOrd="0" presId="urn:microsoft.com/office/officeart/2016/7/layout/LinearArrowProcessNumbered"/>
    <dgm:cxn modelId="{42672990-AAA3-4E3D-BFC3-2CCAB342A7B8}" type="presParOf" srcId="{0058A729-C3E4-414F-A3FC-312E24D59EF6}" destId="{F490E08A-66E3-458E-A1C4-406BAD2FE633}" srcOrd="1" destOrd="0" presId="urn:microsoft.com/office/officeart/2016/7/layout/LinearArrowProcessNumbered"/>
    <dgm:cxn modelId="{9AE5C056-000B-4730-930B-866FBA5AE846}" type="presParOf" srcId="{F490E08A-66E3-458E-A1C4-406BAD2FE633}" destId="{B71BCA4B-6B2A-4FD2-B076-8635E92F86E4}" srcOrd="0" destOrd="0" presId="urn:microsoft.com/office/officeart/2016/7/layout/LinearArrowProcessNumbered"/>
    <dgm:cxn modelId="{32B4363E-E423-42C5-BB22-82722EAE4136}" type="presParOf" srcId="{F490E08A-66E3-458E-A1C4-406BAD2FE633}" destId="{41529140-5062-49F2-AB8A-A2C72404C44F}" srcOrd="1" destOrd="0" presId="urn:microsoft.com/office/officeart/2016/7/layout/LinearArrowProcessNumbered"/>
    <dgm:cxn modelId="{723DE363-BCF7-4472-B9C9-1D1CFE0F5869}" type="presParOf" srcId="{F490E08A-66E3-458E-A1C4-406BAD2FE633}" destId="{B6324CFC-2A55-465D-A6C8-CEA9ABBC3FE1}" srcOrd="2" destOrd="0" presId="urn:microsoft.com/office/officeart/2016/7/layout/LinearArrowProcessNumbered"/>
    <dgm:cxn modelId="{8A7EF623-0765-4D9E-A5C9-913E163B0174}" type="presParOf" srcId="{F490E08A-66E3-458E-A1C4-406BAD2FE633}" destId="{B90AD51B-4770-4AAE-81BD-FFBB58B22378}" srcOrd="3" destOrd="0" presId="urn:microsoft.com/office/officeart/2016/7/layout/LinearArrowProcessNumbered"/>
    <dgm:cxn modelId="{534A8E24-019D-4DDB-8356-25590A4C7B8E}" type="presParOf" srcId="{0058A729-C3E4-414F-A3FC-312E24D59EF6}" destId="{1285F53E-03E4-4E5E-9648-6B9BA9C37D55}" srcOrd="2" destOrd="0" presId="urn:microsoft.com/office/officeart/2016/7/layout/LinearArrowProcessNumbered"/>
    <dgm:cxn modelId="{16153359-2BC6-495F-A987-CEE8859CB8E6}" type="presParOf" srcId="{0E55AA07-05D1-4952-9F11-5FB3AB1857B2}" destId="{BD1E48CE-911B-4DBB-8BFD-0EAEF8E914AE}" srcOrd="7" destOrd="0" presId="urn:microsoft.com/office/officeart/2016/7/layout/LinearArrowProcessNumbered"/>
    <dgm:cxn modelId="{0AEB872B-1BBC-4527-AAA4-FF5155A6D13C}" type="presParOf" srcId="{0E55AA07-05D1-4952-9F11-5FB3AB1857B2}" destId="{7F65415E-27C1-4744-AF4D-EC7E8701770F}" srcOrd="8" destOrd="0" presId="urn:microsoft.com/office/officeart/2016/7/layout/LinearArrowProcessNumbered"/>
    <dgm:cxn modelId="{4331659D-14CD-4132-ABE3-B3AB96A6B150}" type="presParOf" srcId="{7F65415E-27C1-4744-AF4D-EC7E8701770F}" destId="{8FF0AD38-F65C-4498-85C1-94959E3FB472}" srcOrd="0" destOrd="0" presId="urn:microsoft.com/office/officeart/2016/7/layout/LinearArrowProcessNumbered"/>
    <dgm:cxn modelId="{3A3721BC-A24C-472D-AFD9-550B81F63EAB}" type="presParOf" srcId="{7F65415E-27C1-4744-AF4D-EC7E8701770F}" destId="{08D7CB9E-F0AB-456F-A8CB-3CF019AD9A82}" srcOrd="1" destOrd="0" presId="urn:microsoft.com/office/officeart/2016/7/layout/LinearArrowProcessNumbered"/>
    <dgm:cxn modelId="{8895F52D-1D8B-44A3-8720-F337EA81B139}" type="presParOf" srcId="{08D7CB9E-F0AB-456F-A8CB-3CF019AD9A82}" destId="{AD20537B-9C6E-494D-B7D6-636671765DB7}" srcOrd="0" destOrd="0" presId="urn:microsoft.com/office/officeart/2016/7/layout/LinearArrowProcessNumbered"/>
    <dgm:cxn modelId="{32F6EB20-92C0-43D2-AC3F-F672F27CFFA7}" type="presParOf" srcId="{08D7CB9E-F0AB-456F-A8CB-3CF019AD9A82}" destId="{6B1FCCCE-69BF-4C0C-ABFE-2E9F24C82720}" srcOrd="1" destOrd="0" presId="urn:microsoft.com/office/officeart/2016/7/layout/LinearArrowProcessNumbered"/>
    <dgm:cxn modelId="{EAF0571E-B298-43B4-884C-B6A29FE57A38}" type="presParOf" srcId="{08D7CB9E-F0AB-456F-A8CB-3CF019AD9A82}" destId="{07E8E6E4-C542-4D4A-B4D4-8C3D335BF33F}" srcOrd="2" destOrd="0" presId="urn:microsoft.com/office/officeart/2016/7/layout/LinearArrowProcessNumbered"/>
    <dgm:cxn modelId="{7AABB78D-10D3-4B4C-9EA5-5D6471763D5B}" type="presParOf" srcId="{08D7CB9E-F0AB-456F-A8CB-3CF019AD9A82}" destId="{6FB43845-C264-4011-986E-BC36217B20BE}" srcOrd="3" destOrd="0" presId="urn:microsoft.com/office/officeart/2016/7/layout/LinearArrowProcessNumbered"/>
    <dgm:cxn modelId="{DE7545F0-F053-4F11-ADAD-2F8D7FAB63EC}" type="presParOf" srcId="{7F65415E-27C1-4744-AF4D-EC7E8701770F}" destId="{CD910C64-F2FE-49A5-9A22-24E73B11B67D}"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EF1B5F-B0B3-455D-AE6F-F187FF344355}" type="doc">
      <dgm:prSet loTypeId="urn:microsoft.com/office/officeart/2016/7/layout/BasicProcessNew" loCatId="process" qsTypeId="urn:microsoft.com/office/officeart/2005/8/quickstyle/simple1" qsCatId="simple" csTypeId="urn:microsoft.com/office/officeart/2005/8/colors/accent0_3" csCatId="mainScheme"/>
      <dgm:spPr/>
      <dgm:t>
        <a:bodyPr/>
        <a:lstStyle/>
        <a:p>
          <a:endParaRPr lang="en-US"/>
        </a:p>
      </dgm:t>
    </dgm:pt>
    <dgm:pt modelId="{2474691D-377A-47C5-8998-57000ADE97E8}">
      <dgm:prSet/>
      <dgm:spPr/>
      <dgm:t>
        <a:bodyPr/>
        <a:lstStyle/>
        <a:p>
          <a:r>
            <a:rPr lang="en-US" dirty="0"/>
            <a:t>A loose ball is in the crease. Goalkeeper B1 has his </a:t>
          </a:r>
          <a:r>
            <a:rPr lang="en-US" dirty="0" err="1"/>
            <a:t>crosse</a:t>
          </a:r>
          <a:r>
            <a:rPr lang="en-US" dirty="0"/>
            <a:t> over the ball and is about to rake the ball. From the side of the crease, A1 pokes his </a:t>
          </a:r>
          <a:r>
            <a:rPr lang="en-US" dirty="0" err="1"/>
            <a:t>crosse</a:t>
          </a:r>
          <a:r>
            <a:rPr lang="en-US" dirty="0"/>
            <a:t> at the ball; and, as B1 draws the goalkeeper’s </a:t>
          </a:r>
          <a:r>
            <a:rPr lang="en-US" dirty="0" err="1"/>
            <a:t>crosse</a:t>
          </a:r>
          <a:r>
            <a:rPr lang="en-US" dirty="0"/>
            <a:t> back, contact is made with A1’s </a:t>
          </a:r>
          <a:r>
            <a:rPr lang="en-US" dirty="0" err="1"/>
            <a:t>crosse</a:t>
          </a:r>
          <a:r>
            <a:rPr lang="en-US" dirty="0"/>
            <a:t>. </a:t>
          </a:r>
          <a:r>
            <a:rPr lang="en-US" b="1" dirty="0"/>
            <a:t>RULING: </a:t>
          </a:r>
          <a:r>
            <a:rPr lang="en-US" dirty="0"/>
            <a:t>Interference by A1, play-on. Play continues or the ball is awarded to a Team B player at the spot.</a:t>
          </a:r>
        </a:p>
      </dgm:t>
    </dgm:pt>
    <dgm:pt modelId="{E75F6A37-2186-4CC5-BBBE-84D9E5F42F0D}" type="parTrans" cxnId="{85E01953-F68C-46E4-AC99-E10DD8CACE55}">
      <dgm:prSet/>
      <dgm:spPr/>
      <dgm:t>
        <a:bodyPr/>
        <a:lstStyle/>
        <a:p>
          <a:endParaRPr lang="en-US"/>
        </a:p>
      </dgm:t>
    </dgm:pt>
    <dgm:pt modelId="{D766A07F-2CD2-4D0D-B711-6275B5A2C527}" type="sibTrans" cxnId="{85E01953-F68C-46E4-AC99-E10DD8CACE55}">
      <dgm:prSet/>
      <dgm:spPr/>
      <dgm:t>
        <a:bodyPr/>
        <a:lstStyle/>
        <a:p>
          <a:endParaRPr lang="en-US"/>
        </a:p>
      </dgm:t>
    </dgm:pt>
    <dgm:pt modelId="{E37AE24C-9C96-4DEF-A6DF-7959301724ED}">
      <dgm:prSet custT="1"/>
      <dgm:spPr/>
      <dgm:t>
        <a:bodyPr/>
        <a:lstStyle/>
        <a:p>
          <a:r>
            <a:rPr lang="en-US" sz="1200" dirty="0"/>
            <a:t>A loose ball is in front of the crease. Goalkeeper B1 reaches out to pick up the ball, and A1 checks B1’s </a:t>
          </a:r>
          <a:r>
            <a:rPr lang="en-US" sz="1200" dirty="0" err="1"/>
            <a:t>crosse</a:t>
          </a:r>
          <a:r>
            <a:rPr lang="en-US" sz="1200" dirty="0"/>
            <a:t>. </a:t>
          </a:r>
          <a:r>
            <a:rPr lang="en-US" sz="1200" b="1" dirty="0"/>
            <a:t>RULING: </a:t>
          </a:r>
          <a:r>
            <a:rPr lang="en-US" sz="1200" dirty="0"/>
            <a:t>Legal play. The goalkeeper does not have possession of the ball.</a:t>
          </a:r>
        </a:p>
      </dgm:t>
    </dgm:pt>
    <dgm:pt modelId="{3B0EBEBA-D4A6-4504-AB71-D9DF0AAEED0C}" type="parTrans" cxnId="{8D399FC0-DC29-4C12-8415-EE6855834F44}">
      <dgm:prSet/>
      <dgm:spPr/>
      <dgm:t>
        <a:bodyPr/>
        <a:lstStyle/>
        <a:p>
          <a:endParaRPr lang="en-US"/>
        </a:p>
      </dgm:t>
    </dgm:pt>
    <dgm:pt modelId="{387DE9BB-29E9-4B01-990E-A94325DC55AC}" type="sibTrans" cxnId="{8D399FC0-DC29-4C12-8415-EE6855834F44}">
      <dgm:prSet/>
      <dgm:spPr/>
      <dgm:t>
        <a:bodyPr/>
        <a:lstStyle/>
        <a:p>
          <a:endParaRPr lang="en-US"/>
        </a:p>
      </dgm:t>
    </dgm:pt>
    <dgm:pt modelId="{68DFDC13-390A-45CF-849F-C000535AF267}">
      <dgm:prSet custT="1"/>
      <dgm:spPr/>
      <dgm:t>
        <a:bodyPr/>
        <a:lstStyle/>
        <a:p>
          <a:r>
            <a:rPr lang="en-US" sz="1200"/>
            <a:t>Loose ball in front of the crease. Goalkeeper B1 reaches out and gains possession of the ball. A1 checks B1’s crosse while it is still outside the crease. </a:t>
          </a:r>
          <a:r>
            <a:rPr lang="en-US" sz="1200" b="1"/>
            <a:t>RULING: </a:t>
          </a:r>
          <a:r>
            <a:rPr lang="en-US" sz="1200"/>
            <a:t>Interference, play-on. Play continues or award the ball to Team B at the center of the field.</a:t>
          </a:r>
        </a:p>
      </dgm:t>
    </dgm:pt>
    <dgm:pt modelId="{B0BA4118-F30D-4C32-B5AA-BE63D18A72B3}" type="parTrans" cxnId="{2E5EE504-E76F-4EBD-ABBA-2AAE0E46B4F6}">
      <dgm:prSet/>
      <dgm:spPr/>
      <dgm:t>
        <a:bodyPr/>
        <a:lstStyle/>
        <a:p>
          <a:endParaRPr lang="en-US"/>
        </a:p>
      </dgm:t>
    </dgm:pt>
    <dgm:pt modelId="{986F9ADD-2662-4217-9706-10374308CF63}" type="sibTrans" cxnId="{2E5EE504-E76F-4EBD-ABBA-2AAE0E46B4F6}">
      <dgm:prSet/>
      <dgm:spPr/>
      <dgm:t>
        <a:bodyPr/>
        <a:lstStyle/>
        <a:p>
          <a:endParaRPr lang="en-US"/>
        </a:p>
      </dgm:t>
    </dgm:pt>
    <dgm:pt modelId="{126EB8C1-0461-4DC7-9B85-59EC2A342E81}" type="pres">
      <dgm:prSet presAssocID="{CAEF1B5F-B0B3-455D-AE6F-F187FF344355}" presName="Name0" presStyleCnt="0">
        <dgm:presLayoutVars>
          <dgm:dir/>
          <dgm:resizeHandles val="exact"/>
        </dgm:presLayoutVars>
      </dgm:prSet>
      <dgm:spPr/>
    </dgm:pt>
    <dgm:pt modelId="{82466ECB-3469-4F25-A1BC-3AAB821BED33}" type="pres">
      <dgm:prSet presAssocID="{2474691D-377A-47C5-8998-57000ADE97E8}" presName="node" presStyleLbl="node1" presStyleIdx="0" presStyleCnt="5">
        <dgm:presLayoutVars>
          <dgm:bulletEnabled val="1"/>
        </dgm:presLayoutVars>
      </dgm:prSet>
      <dgm:spPr/>
    </dgm:pt>
    <dgm:pt modelId="{B3DD2E85-820C-45B6-906C-3FA743B7DA0F}" type="pres">
      <dgm:prSet presAssocID="{D766A07F-2CD2-4D0D-B711-6275B5A2C527}" presName="sibTransSpacerBeforeConnector" presStyleCnt="0"/>
      <dgm:spPr/>
    </dgm:pt>
    <dgm:pt modelId="{A52AA2D4-2F7D-43DB-B2F8-45E1B7399379}" type="pres">
      <dgm:prSet presAssocID="{D766A07F-2CD2-4D0D-B711-6275B5A2C527}" presName="sibTrans" presStyleLbl="node1" presStyleIdx="1" presStyleCnt="5"/>
      <dgm:spPr/>
    </dgm:pt>
    <dgm:pt modelId="{C4A45E84-3EBF-4A2F-9078-E7AF72114323}" type="pres">
      <dgm:prSet presAssocID="{D766A07F-2CD2-4D0D-B711-6275B5A2C527}" presName="sibTransSpacerAfterConnector" presStyleCnt="0"/>
      <dgm:spPr/>
    </dgm:pt>
    <dgm:pt modelId="{0395AFFF-3B56-4C19-B11E-E42854C5E94D}" type="pres">
      <dgm:prSet presAssocID="{E37AE24C-9C96-4DEF-A6DF-7959301724ED}" presName="node" presStyleLbl="node1" presStyleIdx="2" presStyleCnt="5">
        <dgm:presLayoutVars>
          <dgm:bulletEnabled val="1"/>
        </dgm:presLayoutVars>
      </dgm:prSet>
      <dgm:spPr/>
    </dgm:pt>
    <dgm:pt modelId="{00BBE4FA-AA79-488F-AEFA-50BF66537625}" type="pres">
      <dgm:prSet presAssocID="{387DE9BB-29E9-4B01-990E-A94325DC55AC}" presName="sibTransSpacerBeforeConnector" presStyleCnt="0"/>
      <dgm:spPr/>
    </dgm:pt>
    <dgm:pt modelId="{2D62D935-D9FC-44C5-9D8D-8243A1BB3476}" type="pres">
      <dgm:prSet presAssocID="{387DE9BB-29E9-4B01-990E-A94325DC55AC}" presName="sibTrans" presStyleLbl="node1" presStyleIdx="3" presStyleCnt="5"/>
      <dgm:spPr/>
    </dgm:pt>
    <dgm:pt modelId="{FC44C91E-D060-4415-8AFF-75B176F8AC62}" type="pres">
      <dgm:prSet presAssocID="{387DE9BB-29E9-4B01-990E-A94325DC55AC}" presName="sibTransSpacerAfterConnector" presStyleCnt="0"/>
      <dgm:spPr/>
    </dgm:pt>
    <dgm:pt modelId="{7429D0F6-D1FF-4D7A-8AFC-0F2ECBB4D596}" type="pres">
      <dgm:prSet presAssocID="{68DFDC13-390A-45CF-849F-C000535AF267}" presName="node" presStyleLbl="node1" presStyleIdx="4" presStyleCnt="5">
        <dgm:presLayoutVars>
          <dgm:bulletEnabled val="1"/>
        </dgm:presLayoutVars>
      </dgm:prSet>
      <dgm:spPr/>
    </dgm:pt>
  </dgm:ptLst>
  <dgm:cxnLst>
    <dgm:cxn modelId="{6A0ED801-22ED-4826-AD3F-E48B60227F81}" type="presOf" srcId="{E37AE24C-9C96-4DEF-A6DF-7959301724ED}" destId="{0395AFFF-3B56-4C19-B11E-E42854C5E94D}" srcOrd="0" destOrd="0" presId="urn:microsoft.com/office/officeart/2016/7/layout/BasicProcessNew"/>
    <dgm:cxn modelId="{2E5EE504-E76F-4EBD-ABBA-2AAE0E46B4F6}" srcId="{CAEF1B5F-B0B3-455D-AE6F-F187FF344355}" destId="{68DFDC13-390A-45CF-849F-C000535AF267}" srcOrd="2" destOrd="0" parTransId="{B0BA4118-F30D-4C32-B5AA-BE63D18A72B3}" sibTransId="{986F9ADD-2662-4217-9706-10374308CF63}"/>
    <dgm:cxn modelId="{3C82820C-CA2F-4B45-9E2F-CD30D44F4DE0}" type="presOf" srcId="{CAEF1B5F-B0B3-455D-AE6F-F187FF344355}" destId="{126EB8C1-0461-4DC7-9B85-59EC2A342E81}" srcOrd="0" destOrd="0" presId="urn:microsoft.com/office/officeart/2016/7/layout/BasicProcessNew"/>
    <dgm:cxn modelId="{B08FE540-BA45-4DB9-9110-2AC997A96ABD}" type="presOf" srcId="{68DFDC13-390A-45CF-849F-C000535AF267}" destId="{7429D0F6-D1FF-4D7A-8AFC-0F2ECBB4D596}" srcOrd="0" destOrd="0" presId="urn:microsoft.com/office/officeart/2016/7/layout/BasicProcessNew"/>
    <dgm:cxn modelId="{903D9663-5FE8-46C7-A013-E826599B9FE3}" type="presOf" srcId="{387DE9BB-29E9-4B01-990E-A94325DC55AC}" destId="{2D62D935-D9FC-44C5-9D8D-8243A1BB3476}" srcOrd="0" destOrd="0" presId="urn:microsoft.com/office/officeart/2016/7/layout/BasicProcessNew"/>
    <dgm:cxn modelId="{85E01953-F68C-46E4-AC99-E10DD8CACE55}" srcId="{CAEF1B5F-B0B3-455D-AE6F-F187FF344355}" destId="{2474691D-377A-47C5-8998-57000ADE97E8}" srcOrd="0" destOrd="0" parTransId="{E75F6A37-2186-4CC5-BBBE-84D9E5F42F0D}" sibTransId="{D766A07F-2CD2-4D0D-B711-6275B5A2C527}"/>
    <dgm:cxn modelId="{8D399FC0-DC29-4C12-8415-EE6855834F44}" srcId="{CAEF1B5F-B0B3-455D-AE6F-F187FF344355}" destId="{E37AE24C-9C96-4DEF-A6DF-7959301724ED}" srcOrd="1" destOrd="0" parTransId="{3B0EBEBA-D4A6-4504-AB71-D9DF0AAEED0C}" sibTransId="{387DE9BB-29E9-4B01-990E-A94325DC55AC}"/>
    <dgm:cxn modelId="{6685C8C4-8226-46C1-B5D2-FE6134D2652C}" type="presOf" srcId="{D766A07F-2CD2-4D0D-B711-6275B5A2C527}" destId="{A52AA2D4-2F7D-43DB-B2F8-45E1B7399379}" srcOrd="0" destOrd="0" presId="urn:microsoft.com/office/officeart/2016/7/layout/BasicProcessNew"/>
    <dgm:cxn modelId="{0EB35EFC-3EFB-4BBE-B8AF-72CAA84590EA}" type="presOf" srcId="{2474691D-377A-47C5-8998-57000ADE97E8}" destId="{82466ECB-3469-4F25-A1BC-3AAB821BED33}" srcOrd="0" destOrd="0" presId="urn:microsoft.com/office/officeart/2016/7/layout/BasicProcessNew"/>
    <dgm:cxn modelId="{C930BBC2-6AE9-4E9A-A459-78B0CEE58C57}" type="presParOf" srcId="{126EB8C1-0461-4DC7-9B85-59EC2A342E81}" destId="{82466ECB-3469-4F25-A1BC-3AAB821BED33}" srcOrd="0" destOrd="0" presId="urn:microsoft.com/office/officeart/2016/7/layout/BasicProcessNew"/>
    <dgm:cxn modelId="{F7F1E9B9-0F7E-4AB5-B7CA-229F2C0FC8D7}" type="presParOf" srcId="{126EB8C1-0461-4DC7-9B85-59EC2A342E81}" destId="{B3DD2E85-820C-45B6-906C-3FA743B7DA0F}" srcOrd="1" destOrd="0" presId="urn:microsoft.com/office/officeart/2016/7/layout/BasicProcessNew"/>
    <dgm:cxn modelId="{155E7FDF-4AEA-4F94-8257-FF2CCB49611D}" type="presParOf" srcId="{126EB8C1-0461-4DC7-9B85-59EC2A342E81}" destId="{A52AA2D4-2F7D-43DB-B2F8-45E1B7399379}" srcOrd="2" destOrd="0" presId="urn:microsoft.com/office/officeart/2016/7/layout/BasicProcessNew"/>
    <dgm:cxn modelId="{C0D169BB-37C7-4E28-B778-2820A4CE7D7D}" type="presParOf" srcId="{126EB8C1-0461-4DC7-9B85-59EC2A342E81}" destId="{C4A45E84-3EBF-4A2F-9078-E7AF72114323}" srcOrd="3" destOrd="0" presId="urn:microsoft.com/office/officeart/2016/7/layout/BasicProcessNew"/>
    <dgm:cxn modelId="{A135DB2B-54A8-483D-B38A-8A8DD3236FED}" type="presParOf" srcId="{126EB8C1-0461-4DC7-9B85-59EC2A342E81}" destId="{0395AFFF-3B56-4C19-B11E-E42854C5E94D}" srcOrd="4" destOrd="0" presId="urn:microsoft.com/office/officeart/2016/7/layout/BasicProcessNew"/>
    <dgm:cxn modelId="{71FF06FF-8963-4787-BA1A-0A7CF4914AF2}" type="presParOf" srcId="{126EB8C1-0461-4DC7-9B85-59EC2A342E81}" destId="{00BBE4FA-AA79-488F-AEFA-50BF66537625}" srcOrd="5" destOrd="0" presId="urn:microsoft.com/office/officeart/2016/7/layout/BasicProcessNew"/>
    <dgm:cxn modelId="{9F2E1E11-4356-4982-AB26-CA9F98F47C92}" type="presParOf" srcId="{126EB8C1-0461-4DC7-9B85-59EC2A342E81}" destId="{2D62D935-D9FC-44C5-9D8D-8243A1BB3476}" srcOrd="6" destOrd="0" presId="urn:microsoft.com/office/officeart/2016/7/layout/BasicProcessNew"/>
    <dgm:cxn modelId="{E264514C-0424-49E4-A7FD-AA9308E953E5}" type="presParOf" srcId="{126EB8C1-0461-4DC7-9B85-59EC2A342E81}" destId="{FC44C91E-D060-4415-8AFF-75B176F8AC62}" srcOrd="7" destOrd="0" presId="urn:microsoft.com/office/officeart/2016/7/layout/BasicProcessNew"/>
    <dgm:cxn modelId="{C6E28735-EA28-46BE-8CF6-7CFEB78FD765}" type="presParOf" srcId="{126EB8C1-0461-4DC7-9B85-59EC2A342E81}" destId="{7429D0F6-D1FF-4D7A-8AFC-0F2ECBB4D596}" srcOrd="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5CD90-4A7C-4A5A-8305-426384B28DA5}">
      <dsp:nvSpPr>
        <dsp:cNvPr id="0" name=""/>
        <dsp:cNvSpPr/>
      </dsp:nvSpPr>
      <dsp:spPr>
        <a:xfrm>
          <a:off x="0" y="321502"/>
          <a:ext cx="6269038" cy="242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If the ball becomes mired in the mud within the goal-crease area or ensnared in the netting, time shall be suspended by the officials, and the ball shall be awarded to a defensive player.</a:t>
          </a:r>
        </a:p>
      </dsp:txBody>
      <dsp:txXfrm>
        <a:off x="118342" y="439844"/>
        <a:ext cx="6032354" cy="2187556"/>
      </dsp:txXfrm>
    </dsp:sp>
    <dsp:sp modelId="{4B6E4C8D-9ADB-4918-837D-49B10DD64203}">
      <dsp:nvSpPr>
        <dsp:cNvPr id="0" name=""/>
        <dsp:cNvSpPr/>
      </dsp:nvSpPr>
      <dsp:spPr>
        <a:xfrm>
          <a:off x="0" y="2826382"/>
          <a:ext cx="6269038" cy="24242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If the goalkeeper loses his stick with the ball in it within the goal crease, the whistle shall be blown and the ball awarded to the defensive team.</a:t>
          </a:r>
        </a:p>
      </dsp:txBody>
      <dsp:txXfrm>
        <a:off x="118342" y="2944724"/>
        <a:ext cx="6032354" cy="2187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19CB1-183C-455E-A97A-D137623149F0}">
      <dsp:nvSpPr>
        <dsp:cNvPr id="0" name=""/>
        <dsp:cNvSpPr/>
      </dsp:nvSpPr>
      <dsp:spPr>
        <a:xfrm>
          <a:off x="629964" y="421903"/>
          <a:ext cx="500910" cy="7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1563F01-2500-4A24-9423-43B6F62540DF}">
      <dsp:nvSpPr>
        <dsp:cNvPr id="0" name=""/>
        <dsp:cNvSpPr/>
      </dsp:nvSpPr>
      <dsp:spPr>
        <a:xfrm>
          <a:off x="1160929" y="379822"/>
          <a:ext cx="57604" cy="108197"/>
        </a:xfrm>
        <a:prstGeom prst="chevron">
          <a:avLst>
            <a:gd name="adj" fmla="val 9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512434F-0A42-40AB-86DB-60BF8AD21402}">
      <dsp:nvSpPr>
        <dsp:cNvPr id="0" name=""/>
        <dsp:cNvSpPr/>
      </dsp:nvSpPr>
      <dsp:spPr>
        <a:xfrm>
          <a:off x="349229" y="0"/>
          <a:ext cx="436241" cy="43624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929" tIns="16929" rIns="16929" bIns="16929" numCol="1" spcCol="1270" anchor="ctr" anchorCtr="0">
          <a:noAutofit/>
        </a:bodyPr>
        <a:lstStyle/>
        <a:p>
          <a:pPr marL="0" lvl="0" indent="0" algn="ctr" defTabSz="844550">
            <a:lnSpc>
              <a:spcPct val="90000"/>
            </a:lnSpc>
            <a:spcBef>
              <a:spcPct val="0"/>
            </a:spcBef>
            <a:spcAft>
              <a:spcPct val="35000"/>
            </a:spcAft>
            <a:buNone/>
          </a:pPr>
          <a:r>
            <a:rPr lang="en-US" sz="1900" kern="1200"/>
            <a:t>1</a:t>
          </a:r>
          <a:endParaRPr lang="en-US" sz="1900" kern="1200" dirty="0"/>
        </a:p>
      </dsp:txBody>
      <dsp:txXfrm>
        <a:off x="413115" y="63886"/>
        <a:ext cx="308469" cy="308469"/>
      </dsp:txXfrm>
    </dsp:sp>
    <dsp:sp modelId="{181C33A7-3D67-4CB7-AE31-1828AD00A1A0}">
      <dsp:nvSpPr>
        <dsp:cNvPr id="0" name=""/>
        <dsp:cNvSpPr/>
      </dsp:nvSpPr>
      <dsp:spPr>
        <a:xfrm>
          <a:off x="0" y="1326964"/>
          <a:ext cx="1127049" cy="4040797"/>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3" tIns="165100" rIns="88903" bIns="165100" numCol="1" spcCol="1270" anchor="t" anchorCtr="0">
          <a:noAutofit/>
        </a:bodyPr>
        <a:lstStyle/>
        <a:p>
          <a:pPr marL="0" lvl="0" indent="0" algn="l" defTabSz="533400">
            <a:lnSpc>
              <a:spcPct val="90000"/>
            </a:lnSpc>
            <a:spcBef>
              <a:spcPct val="0"/>
            </a:spcBef>
            <a:spcAft>
              <a:spcPct val="35000"/>
            </a:spcAft>
            <a:buNone/>
          </a:pPr>
          <a:r>
            <a:rPr lang="en-US" sz="1200" kern="1200" dirty="0"/>
            <a:t>A loose ball is on the ground in the crease or is in the air above the crease</a:t>
          </a:r>
          <a:r>
            <a:rPr lang="en-US" sz="1600" kern="1200" dirty="0"/>
            <a:t>.</a:t>
          </a:r>
          <a:r>
            <a:rPr lang="en-US" sz="1200" kern="1200" dirty="0"/>
            <a:t> Team B’s goalkeeper, who also is in the crease, uses his hand to bat the ball into his </a:t>
          </a:r>
          <a:r>
            <a:rPr lang="en-US" sz="1200" kern="1200" dirty="0" err="1"/>
            <a:t>crosse</a:t>
          </a:r>
          <a:r>
            <a:rPr lang="en-US" sz="1200" kern="1200" dirty="0"/>
            <a:t> or out of the crease. </a:t>
          </a:r>
          <a:r>
            <a:rPr lang="en-US" sz="1200" b="1" kern="1200" dirty="0"/>
            <a:t>RULING: </a:t>
          </a:r>
          <a:r>
            <a:rPr lang="en-US" sz="1200" kern="1200" dirty="0"/>
            <a:t>Legal play.</a:t>
          </a:r>
        </a:p>
      </dsp:txBody>
      <dsp:txXfrm>
        <a:off x="0" y="1552374"/>
        <a:ext cx="1127049" cy="3815387"/>
      </dsp:txXfrm>
    </dsp:sp>
    <dsp:sp modelId="{436F80EE-1A69-4347-8D1A-CEC976AF7220}">
      <dsp:nvSpPr>
        <dsp:cNvPr id="0" name=""/>
        <dsp:cNvSpPr/>
      </dsp:nvSpPr>
      <dsp:spPr>
        <a:xfrm>
          <a:off x="1256102" y="422115"/>
          <a:ext cx="1127049" cy="7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034E97-6C06-4526-8011-F622E1BAFC5E}">
      <dsp:nvSpPr>
        <dsp:cNvPr id="0" name=""/>
        <dsp:cNvSpPr/>
      </dsp:nvSpPr>
      <dsp:spPr>
        <a:xfrm>
          <a:off x="2413207" y="379992"/>
          <a:ext cx="57604" cy="108407"/>
        </a:xfrm>
        <a:prstGeom prst="chevron">
          <a:avLst>
            <a:gd name="adj" fmla="val 9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2077C-FCB4-4E12-BBFC-FFA1573038E1}">
      <dsp:nvSpPr>
        <dsp:cNvPr id="0" name=""/>
        <dsp:cNvSpPr/>
      </dsp:nvSpPr>
      <dsp:spPr>
        <a:xfrm>
          <a:off x="1601507" y="0"/>
          <a:ext cx="436241" cy="43624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929" tIns="16929" rIns="16929" bIns="16929" numCol="1" spcCol="1270" anchor="ctr" anchorCtr="0">
          <a:noAutofit/>
        </a:bodyPr>
        <a:lstStyle/>
        <a:p>
          <a:pPr marL="0" lvl="0" indent="0" algn="ctr" defTabSz="844550">
            <a:lnSpc>
              <a:spcPct val="90000"/>
            </a:lnSpc>
            <a:spcBef>
              <a:spcPct val="0"/>
            </a:spcBef>
            <a:spcAft>
              <a:spcPct val="35000"/>
            </a:spcAft>
            <a:buNone/>
          </a:pPr>
          <a:r>
            <a:rPr lang="en-US" sz="1900" kern="1200"/>
            <a:t>2</a:t>
          </a:r>
          <a:endParaRPr lang="en-US" sz="1900" kern="1200" dirty="0"/>
        </a:p>
      </dsp:txBody>
      <dsp:txXfrm>
        <a:off x="1665393" y="63886"/>
        <a:ext cx="308469" cy="308469"/>
      </dsp:txXfrm>
    </dsp:sp>
    <dsp:sp modelId="{A23A2880-471B-4629-8342-128BF58D290B}">
      <dsp:nvSpPr>
        <dsp:cNvPr id="0" name=""/>
        <dsp:cNvSpPr/>
      </dsp:nvSpPr>
      <dsp:spPr>
        <a:xfrm>
          <a:off x="1256102" y="1298394"/>
          <a:ext cx="1127049" cy="4226957"/>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3" tIns="165100" rIns="88903" bIns="165100" numCol="1" spcCol="1270" anchor="t" anchorCtr="0">
          <a:noAutofit/>
        </a:bodyPr>
        <a:lstStyle/>
        <a:p>
          <a:pPr marL="0" lvl="0" indent="0" algn="l" defTabSz="622300">
            <a:lnSpc>
              <a:spcPct val="90000"/>
            </a:lnSpc>
            <a:spcBef>
              <a:spcPct val="0"/>
            </a:spcBef>
            <a:spcAft>
              <a:spcPct val="35000"/>
            </a:spcAft>
            <a:buNone/>
          </a:pPr>
          <a:r>
            <a:rPr lang="en-US" sz="1400" kern="1200" dirty="0"/>
            <a:t>A loose ball is in the crease. The Team B goalkeeper picks up the ball with his hand and puts the ball in his </a:t>
          </a:r>
          <a:r>
            <a:rPr lang="en-US" sz="1400" kern="1200" dirty="0" err="1"/>
            <a:t>crosse</a:t>
          </a:r>
          <a:r>
            <a:rPr lang="en-US" sz="1400" kern="1200" dirty="0"/>
            <a:t>. </a:t>
          </a:r>
          <a:r>
            <a:rPr lang="en-US" sz="1400" b="1" kern="1200" dirty="0"/>
            <a:t>RULING: </a:t>
          </a:r>
          <a:r>
            <a:rPr lang="en-US" sz="1400" kern="1200" dirty="0"/>
            <a:t>Technical foul. The ball is awarded to Team A outside the attack area.</a:t>
          </a:r>
        </a:p>
      </dsp:txBody>
      <dsp:txXfrm>
        <a:off x="1256102" y="1523804"/>
        <a:ext cx="1127049" cy="4001547"/>
      </dsp:txXfrm>
    </dsp:sp>
    <dsp:sp modelId="{D0664CFF-CD3E-4A16-B75B-49D9EB1341F5}">
      <dsp:nvSpPr>
        <dsp:cNvPr id="0" name=""/>
        <dsp:cNvSpPr/>
      </dsp:nvSpPr>
      <dsp:spPr>
        <a:xfrm>
          <a:off x="2508380" y="422115"/>
          <a:ext cx="1127049" cy="7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013A19F-6F9E-4FFE-94CF-0D0F915F5821}">
      <dsp:nvSpPr>
        <dsp:cNvPr id="0" name=""/>
        <dsp:cNvSpPr/>
      </dsp:nvSpPr>
      <dsp:spPr>
        <a:xfrm>
          <a:off x="3665484" y="379992"/>
          <a:ext cx="57604" cy="108407"/>
        </a:xfrm>
        <a:prstGeom prst="chevron">
          <a:avLst>
            <a:gd name="adj" fmla="val 9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20633D-84EA-4568-ADE0-134E98697AD2}">
      <dsp:nvSpPr>
        <dsp:cNvPr id="0" name=""/>
        <dsp:cNvSpPr/>
      </dsp:nvSpPr>
      <dsp:spPr>
        <a:xfrm>
          <a:off x="2853784" y="0"/>
          <a:ext cx="436241" cy="43624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929" tIns="16929" rIns="16929" bIns="16929" numCol="1" spcCol="1270" anchor="ctr" anchorCtr="0">
          <a:noAutofit/>
        </a:bodyPr>
        <a:lstStyle/>
        <a:p>
          <a:pPr marL="0" lvl="0" indent="0" algn="ctr" defTabSz="844550">
            <a:lnSpc>
              <a:spcPct val="90000"/>
            </a:lnSpc>
            <a:spcBef>
              <a:spcPct val="0"/>
            </a:spcBef>
            <a:spcAft>
              <a:spcPct val="35000"/>
            </a:spcAft>
            <a:buNone/>
          </a:pPr>
          <a:r>
            <a:rPr lang="en-US" sz="1900" kern="1200"/>
            <a:t>3</a:t>
          </a:r>
        </a:p>
      </dsp:txBody>
      <dsp:txXfrm>
        <a:off x="2917670" y="63886"/>
        <a:ext cx="308469" cy="308469"/>
      </dsp:txXfrm>
    </dsp:sp>
    <dsp:sp modelId="{DF3E0B1C-06A9-43CE-80F0-5EBBAD6485DE}">
      <dsp:nvSpPr>
        <dsp:cNvPr id="0" name=""/>
        <dsp:cNvSpPr/>
      </dsp:nvSpPr>
      <dsp:spPr>
        <a:xfrm>
          <a:off x="2508380" y="488478"/>
          <a:ext cx="1127049" cy="5083646"/>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3" tIns="165100" rIns="88903" bIns="165100" numCol="1" spcCol="1270" anchor="t" anchorCtr="0">
          <a:noAutofit/>
        </a:bodyPr>
        <a:lstStyle/>
        <a:p>
          <a:pPr marL="0" lvl="0" indent="0" algn="l" defTabSz="711200">
            <a:lnSpc>
              <a:spcPct val="90000"/>
            </a:lnSpc>
            <a:spcBef>
              <a:spcPct val="0"/>
            </a:spcBef>
            <a:spcAft>
              <a:spcPct val="35000"/>
            </a:spcAft>
            <a:buNone/>
          </a:pPr>
          <a:r>
            <a:rPr lang="en-US" sz="1600" kern="1200" dirty="0"/>
            <a:t>Goalkeeper B1, after making a save, passes the ball to B2. B2 passes back to B1 in the crease. </a:t>
          </a:r>
          <a:r>
            <a:rPr lang="en-US" sz="1600" b="1" kern="1200" dirty="0"/>
            <a:t>RULING: </a:t>
          </a:r>
          <a:r>
            <a:rPr lang="en-US" sz="1600" kern="1200" dirty="0"/>
            <a:t>Legal play.</a:t>
          </a:r>
        </a:p>
      </dsp:txBody>
      <dsp:txXfrm>
        <a:off x="2508380" y="713888"/>
        <a:ext cx="1127049" cy="4858236"/>
      </dsp:txXfrm>
    </dsp:sp>
    <dsp:sp modelId="{B71BCA4B-6B2A-4FD2-B076-8635E92F86E4}">
      <dsp:nvSpPr>
        <dsp:cNvPr id="0" name=""/>
        <dsp:cNvSpPr/>
      </dsp:nvSpPr>
      <dsp:spPr>
        <a:xfrm>
          <a:off x="3760657" y="422115"/>
          <a:ext cx="1127049" cy="7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1529140-5062-49F2-AB8A-A2C72404C44F}">
      <dsp:nvSpPr>
        <dsp:cNvPr id="0" name=""/>
        <dsp:cNvSpPr/>
      </dsp:nvSpPr>
      <dsp:spPr>
        <a:xfrm>
          <a:off x="4917761" y="379992"/>
          <a:ext cx="57604" cy="108407"/>
        </a:xfrm>
        <a:prstGeom prst="chevron">
          <a:avLst>
            <a:gd name="adj" fmla="val 9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6324CFC-2A55-465D-A6C8-CEA9ABBC3FE1}">
      <dsp:nvSpPr>
        <dsp:cNvPr id="0" name=""/>
        <dsp:cNvSpPr/>
      </dsp:nvSpPr>
      <dsp:spPr>
        <a:xfrm>
          <a:off x="4087207" y="0"/>
          <a:ext cx="436241" cy="43624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929" tIns="16929" rIns="16929" bIns="16929" numCol="1" spcCol="1270" anchor="ctr" anchorCtr="0">
          <a:noAutofit/>
        </a:bodyPr>
        <a:lstStyle/>
        <a:p>
          <a:pPr marL="0" lvl="0" indent="0" algn="ctr" defTabSz="844550">
            <a:lnSpc>
              <a:spcPct val="90000"/>
            </a:lnSpc>
            <a:spcBef>
              <a:spcPct val="0"/>
            </a:spcBef>
            <a:spcAft>
              <a:spcPct val="35000"/>
            </a:spcAft>
            <a:buNone/>
          </a:pPr>
          <a:r>
            <a:rPr lang="en-US" sz="1900" kern="1200"/>
            <a:t>4</a:t>
          </a:r>
          <a:endParaRPr lang="en-US" sz="1900" kern="1200" dirty="0"/>
        </a:p>
      </dsp:txBody>
      <dsp:txXfrm>
        <a:off x="4151093" y="63886"/>
        <a:ext cx="308469" cy="308469"/>
      </dsp:txXfrm>
    </dsp:sp>
    <dsp:sp modelId="{1285F53E-03E4-4E5E-9648-6B9BA9C37D55}">
      <dsp:nvSpPr>
        <dsp:cNvPr id="0" name=""/>
        <dsp:cNvSpPr/>
      </dsp:nvSpPr>
      <dsp:spPr>
        <a:xfrm>
          <a:off x="3770158" y="1216428"/>
          <a:ext cx="1127049" cy="4355696"/>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3" tIns="165100" rIns="88903" bIns="165100" numCol="1" spcCol="1270" anchor="t" anchorCtr="0">
          <a:noAutofit/>
        </a:bodyPr>
        <a:lstStyle/>
        <a:p>
          <a:pPr marL="0" lvl="0" indent="0" algn="l" defTabSz="533400">
            <a:lnSpc>
              <a:spcPct val="90000"/>
            </a:lnSpc>
            <a:spcBef>
              <a:spcPct val="0"/>
            </a:spcBef>
            <a:spcAft>
              <a:spcPct val="35000"/>
            </a:spcAft>
            <a:buNone/>
          </a:pPr>
          <a:r>
            <a:rPr lang="en-US" sz="1200" kern="1200" dirty="0"/>
            <a:t>Goalkeeper B1, with possession of the ball, extends his </a:t>
          </a:r>
          <a:r>
            <a:rPr lang="en-US" sz="1200" kern="1200" dirty="0" err="1"/>
            <a:t>crosse</a:t>
          </a:r>
          <a:r>
            <a:rPr lang="en-US" sz="1200" kern="1200" dirty="0"/>
            <a:t> outside the crease and still has one or both feet in the crease when A1 checks his </a:t>
          </a:r>
          <a:r>
            <a:rPr lang="en-US" sz="1200" kern="1200" dirty="0" err="1"/>
            <a:t>crosse</a:t>
          </a:r>
          <a:r>
            <a:rPr lang="en-US" sz="1200" kern="1200" dirty="0"/>
            <a:t>. </a:t>
          </a:r>
          <a:r>
            <a:rPr lang="en-US" sz="1200" b="1" kern="1200" dirty="0"/>
            <a:t>RULING: </a:t>
          </a:r>
          <a:r>
            <a:rPr lang="en-US" sz="1200" kern="1200" dirty="0"/>
            <a:t>Interference, play-on. Play continues or award the ball to Team B at the center of the field. See Rules 7-10 and 7-11.</a:t>
          </a:r>
        </a:p>
      </dsp:txBody>
      <dsp:txXfrm>
        <a:off x="3770158" y="1441838"/>
        <a:ext cx="1127049" cy="4130286"/>
      </dsp:txXfrm>
    </dsp:sp>
    <dsp:sp modelId="{AD20537B-9C6E-494D-B7D6-636671765DB7}">
      <dsp:nvSpPr>
        <dsp:cNvPr id="0" name=""/>
        <dsp:cNvSpPr/>
      </dsp:nvSpPr>
      <dsp:spPr>
        <a:xfrm>
          <a:off x="5012935" y="422115"/>
          <a:ext cx="563524" cy="7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E8E6E4-C542-4D4A-B4D4-8C3D335BF33F}">
      <dsp:nvSpPr>
        <dsp:cNvPr id="0" name=""/>
        <dsp:cNvSpPr/>
      </dsp:nvSpPr>
      <dsp:spPr>
        <a:xfrm>
          <a:off x="5358339" y="0"/>
          <a:ext cx="436241" cy="43624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929" tIns="16929" rIns="16929" bIns="16929" numCol="1" spcCol="1270" anchor="ctr" anchorCtr="0">
          <a:noAutofit/>
        </a:bodyPr>
        <a:lstStyle/>
        <a:p>
          <a:pPr marL="0" lvl="0" indent="0" algn="ctr" defTabSz="844550">
            <a:lnSpc>
              <a:spcPct val="90000"/>
            </a:lnSpc>
            <a:spcBef>
              <a:spcPct val="0"/>
            </a:spcBef>
            <a:spcAft>
              <a:spcPct val="35000"/>
            </a:spcAft>
            <a:buNone/>
          </a:pPr>
          <a:r>
            <a:rPr lang="en-US" sz="1900" kern="1200"/>
            <a:t>5</a:t>
          </a:r>
        </a:p>
      </dsp:txBody>
      <dsp:txXfrm>
        <a:off x="5422225" y="63886"/>
        <a:ext cx="308469" cy="308469"/>
      </dsp:txXfrm>
    </dsp:sp>
    <dsp:sp modelId="{CD910C64-F2FE-49A5-9A22-24E73B11B67D}">
      <dsp:nvSpPr>
        <dsp:cNvPr id="0" name=""/>
        <dsp:cNvSpPr/>
      </dsp:nvSpPr>
      <dsp:spPr>
        <a:xfrm>
          <a:off x="5012935" y="806083"/>
          <a:ext cx="1127049" cy="4040797"/>
        </a:xfrm>
        <a:prstGeom prst="upArrowCallout">
          <a:avLst>
            <a:gd name="adj1" fmla="val 50000"/>
            <a:gd name="adj2" fmla="val 20000"/>
            <a:gd name="adj3" fmla="val 20000"/>
            <a:gd name="adj4" fmla="val 100000"/>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3" tIns="165100" rIns="88903" bIns="165100" numCol="1" spcCol="1270" anchor="t" anchorCtr="0">
          <a:noAutofit/>
        </a:bodyPr>
        <a:lstStyle/>
        <a:p>
          <a:pPr marL="0" lvl="0" indent="0" algn="l" defTabSz="488950">
            <a:lnSpc>
              <a:spcPct val="90000"/>
            </a:lnSpc>
            <a:spcBef>
              <a:spcPct val="0"/>
            </a:spcBef>
            <a:spcAft>
              <a:spcPct val="35000"/>
            </a:spcAft>
            <a:buNone/>
          </a:pPr>
          <a:r>
            <a:rPr lang="en-US" sz="1100" kern="1200"/>
            <a:t>A loose ball is in the crease. Goalkeeper B1 has his crosse over the ball and is about to rake the ball. A1 checks through B1’s crosse from the front, claiming he was playing a loose ball. </a:t>
          </a:r>
          <a:r>
            <a:rPr lang="en-US" sz="1100" b="1" kern="1200"/>
            <a:t>RULING: </a:t>
          </a:r>
          <a:r>
            <a:rPr lang="en-US" sz="1100" kern="1200"/>
            <a:t>Interference by A1, play-on. Play continues or the ball is awarded to a Team B player at the spot of the violation.</a:t>
          </a:r>
        </a:p>
      </dsp:txBody>
      <dsp:txXfrm>
        <a:off x="5012935" y="1031493"/>
        <a:ext cx="1127049" cy="3815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6ECB-3469-4F25-A1BC-3AAB821BED33}">
      <dsp:nvSpPr>
        <dsp:cNvPr id="0" name=""/>
        <dsp:cNvSpPr/>
      </dsp:nvSpPr>
      <dsp:spPr>
        <a:xfrm>
          <a:off x="568" y="2051261"/>
          <a:ext cx="2118922" cy="21652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A loose ball is in the crease. Goalkeeper B1 has his </a:t>
          </a:r>
          <a:r>
            <a:rPr lang="en-US" sz="1100" kern="1200" dirty="0" err="1"/>
            <a:t>crosse</a:t>
          </a:r>
          <a:r>
            <a:rPr lang="en-US" sz="1100" kern="1200" dirty="0"/>
            <a:t> over the ball and is about to rake the ball. From the side of the crease, A1 pokes his </a:t>
          </a:r>
          <a:r>
            <a:rPr lang="en-US" sz="1100" kern="1200" dirty="0" err="1"/>
            <a:t>crosse</a:t>
          </a:r>
          <a:r>
            <a:rPr lang="en-US" sz="1100" kern="1200" dirty="0"/>
            <a:t> at the ball; and, as B1 draws the goalkeeper’s </a:t>
          </a:r>
          <a:r>
            <a:rPr lang="en-US" sz="1100" kern="1200" dirty="0" err="1"/>
            <a:t>crosse</a:t>
          </a:r>
          <a:r>
            <a:rPr lang="en-US" sz="1100" kern="1200" dirty="0"/>
            <a:t> back, contact is made with A1’s </a:t>
          </a:r>
          <a:r>
            <a:rPr lang="en-US" sz="1100" kern="1200" dirty="0" err="1"/>
            <a:t>crosse</a:t>
          </a:r>
          <a:r>
            <a:rPr lang="en-US" sz="1100" kern="1200" dirty="0"/>
            <a:t>. </a:t>
          </a:r>
          <a:r>
            <a:rPr lang="en-US" sz="1100" b="1" kern="1200" dirty="0"/>
            <a:t>RULING: </a:t>
          </a:r>
          <a:r>
            <a:rPr lang="en-US" sz="1100" kern="1200" dirty="0"/>
            <a:t>Interference by A1, play-on. Play continues or the ball is awarded to a Team B player at the spot.</a:t>
          </a:r>
        </a:p>
      </dsp:txBody>
      <dsp:txXfrm>
        <a:off x="568" y="2051261"/>
        <a:ext cx="2118922" cy="2165273"/>
      </dsp:txXfrm>
    </dsp:sp>
    <dsp:sp modelId="{A52AA2D4-2F7D-43DB-B2F8-45E1B7399379}">
      <dsp:nvSpPr>
        <dsp:cNvPr id="0" name=""/>
        <dsp:cNvSpPr/>
      </dsp:nvSpPr>
      <dsp:spPr>
        <a:xfrm>
          <a:off x="2167268" y="3012398"/>
          <a:ext cx="317838" cy="243000"/>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5AFFF-3B56-4C19-B11E-E42854C5E94D}">
      <dsp:nvSpPr>
        <dsp:cNvPr id="0" name=""/>
        <dsp:cNvSpPr/>
      </dsp:nvSpPr>
      <dsp:spPr>
        <a:xfrm>
          <a:off x="2532883" y="2051261"/>
          <a:ext cx="2118922" cy="21652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kern="1200" dirty="0"/>
            <a:t>A loose ball is in front of the crease. Goalkeeper B1 reaches out to pick up the ball, and A1 checks B1’s </a:t>
          </a:r>
          <a:r>
            <a:rPr lang="en-US" sz="1200" kern="1200" dirty="0" err="1"/>
            <a:t>crosse</a:t>
          </a:r>
          <a:r>
            <a:rPr lang="en-US" sz="1200" kern="1200" dirty="0"/>
            <a:t>. </a:t>
          </a:r>
          <a:r>
            <a:rPr lang="en-US" sz="1200" b="1" kern="1200" dirty="0"/>
            <a:t>RULING: </a:t>
          </a:r>
          <a:r>
            <a:rPr lang="en-US" sz="1200" kern="1200" dirty="0"/>
            <a:t>Legal play. The goalkeeper does not have possession of the ball.</a:t>
          </a:r>
        </a:p>
      </dsp:txBody>
      <dsp:txXfrm>
        <a:off x="2532883" y="2051261"/>
        <a:ext cx="2118922" cy="2165273"/>
      </dsp:txXfrm>
    </dsp:sp>
    <dsp:sp modelId="{2D62D935-D9FC-44C5-9D8D-8243A1BB3476}">
      <dsp:nvSpPr>
        <dsp:cNvPr id="0" name=""/>
        <dsp:cNvSpPr/>
      </dsp:nvSpPr>
      <dsp:spPr>
        <a:xfrm>
          <a:off x="4699583" y="3012398"/>
          <a:ext cx="317838" cy="243000"/>
        </a:xfrm>
        <a:prstGeom prst="rightArrow">
          <a:avLst>
            <a:gd name="adj1" fmla="val 50000"/>
            <a:gd name="adj2" fmla="val 5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9D0F6-D1FF-4D7A-8AFC-0F2ECBB4D596}">
      <dsp:nvSpPr>
        <dsp:cNvPr id="0" name=""/>
        <dsp:cNvSpPr/>
      </dsp:nvSpPr>
      <dsp:spPr>
        <a:xfrm>
          <a:off x="5065199" y="2051261"/>
          <a:ext cx="2118922" cy="216527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533400">
            <a:lnSpc>
              <a:spcPct val="90000"/>
            </a:lnSpc>
            <a:spcBef>
              <a:spcPct val="0"/>
            </a:spcBef>
            <a:spcAft>
              <a:spcPct val="35000"/>
            </a:spcAft>
            <a:buNone/>
          </a:pPr>
          <a:r>
            <a:rPr lang="en-US" sz="1200" kern="1200"/>
            <a:t>Loose ball in front of the crease. Goalkeeper B1 reaches out and gains possession of the ball. A1 checks B1’s crosse while it is still outside the crease. </a:t>
          </a:r>
          <a:r>
            <a:rPr lang="en-US" sz="1200" b="1" kern="1200"/>
            <a:t>RULING: </a:t>
          </a:r>
          <a:r>
            <a:rPr lang="en-US" sz="1200" kern="1200"/>
            <a:t>Interference, play-on. Play continues or award the ball to Team B at the center of the field.</a:t>
          </a:r>
        </a:p>
      </dsp:txBody>
      <dsp:txXfrm>
        <a:off x="5065199" y="2051261"/>
        <a:ext cx="2118922" cy="21652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E219D-D9A5-44E1-81FB-CAFA6C8F84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3F1FA4-7729-4BAB-9F6E-1E5B1768F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04F2BF-3EF6-4FF3-A6E0-73E9C67DC668}"/>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5" name="Footer Placeholder 4">
            <a:extLst>
              <a:ext uri="{FF2B5EF4-FFF2-40B4-BE49-F238E27FC236}">
                <a16:creationId xmlns:a16="http://schemas.microsoft.com/office/drawing/2014/main" id="{BDBC3768-9DEF-4057-A56E-8C2100EEB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069FE-4403-4056-8E89-DB0EA256976E}"/>
              </a:ext>
            </a:extLst>
          </p:cNvPr>
          <p:cNvSpPr>
            <a:spLocks noGrp="1"/>
          </p:cNvSpPr>
          <p:nvPr>
            <p:ph type="sldNum" sz="quarter" idx="12"/>
          </p:nvPr>
        </p:nvSpPr>
        <p:spPr/>
        <p:txBody>
          <a:bodyPr/>
          <a:lstStyle/>
          <a:p>
            <a:fld id="{98370D49-919F-4CDA-9A28-0D9F66F69A9D}" type="slidenum">
              <a:rPr lang="en-US" smtClean="0"/>
              <a:t>‹#›</a:t>
            </a:fld>
            <a:endParaRPr lang="en-US"/>
          </a:p>
        </p:txBody>
      </p:sp>
      <p:pic>
        <p:nvPicPr>
          <p:cNvPr id="8" name="Picture 7">
            <a:extLst>
              <a:ext uri="{FF2B5EF4-FFF2-40B4-BE49-F238E27FC236}">
                <a16:creationId xmlns:a16="http://schemas.microsoft.com/office/drawing/2014/main" id="{CBCDF7EC-7A53-44C3-8354-9FF146710198}"/>
              </a:ext>
            </a:extLst>
          </p:cNvPr>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artisticPastelsSmooth/>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28600" y="-1"/>
            <a:ext cx="11805557" cy="6356351"/>
          </a:xfrm>
          <a:prstGeom prst="rect">
            <a:avLst/>
          </a:prstGeom>
        </p:spPr>
      </p:pic>
    </p:spTree>
    <p:extLst>
      <p:ext uri="{BB962C8B-B14F-4D97-AF65-F5344CB8AC3E}">
        <p14:creationId xmlns:p14="http://schemas.microsoft.com/office/powerpoint/2010/main" val="58976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31CB9-548A-45D0-9CBE-19FD747CDA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AC2E9E-04BB-41BC-AFDC-3C51B1BCAB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E17BC-79DF-41EF-9F72-1A73176D673E}"/>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5" name="Footer Placeholder 4">
            <a:extLst>
              <a:ext uri="{FF2B5EF4-FFF2-40B4-BE49-F238E27FC236}">
                <a16:creationId xmlns:a16="http://schemas.microsoft.com/office/drawing/2014/main" id="{C01252BD-C0CF-4D83-B68E-9C8A4D531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F294E-D5EA-4A7C-A66B-430A4519BD27}"/>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397009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D1D3B-A6FD-47E5-B9F7-EC217C2DEA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04B28-B846-4042-B1A8-5A81230731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D4839-6A64-41C5-A8F6-DDC75C3709E4}"/>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5" name="Footer Placeholder 4">
            <a:extLst>
              <a:ext uri="{FF2B5EF4-FFF2-40B4-BE49-F238E27FC236}">
                <a16:creationId xmlns:a16="http://schemas.microsoft.com/office/drawing/2014/main" id="{AF7A5C03-1D2E-4115-991A-5E05FC23B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0323B-813D-405B-8ABA-72417D734A27}"/>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358352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12F8-890B-40B1-B0F4-5C3AE8BAD1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6AA28-15C2-4F8E-B8F2-C3295757E1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AB8D9-3D3D-4DCF-8867-0D98C2ECE019}"/>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5" name="Footer Placeholder 4">
            <a:extLst>
              <a:ext uri="{FF2B5EF4-FFF2-40B4-BE49-F238E27FC236}">
                <a16:creationId xmlns:a16="http://schemas.microsoft.com/office/drawing/2014/main" id="{68B5B2D6-8756-4E22-8D7C-634AFB3D9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A0F0C-6CA0-4961-AA5B-F9CEA0BA3DBA}"/>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355648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0B54-748C-4C09-9818-45FD58EA5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E06035-1F06-46D1-B86E-5CF1B810B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191AB6-1467-4AB5-BA0F-0DE16A9953C6}"/>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5" name="Footer Placeholder 4">
            <a:extLst>
              <a:ext uri="{FF2B5EF4-FFF2-40B4-BE49-F238E27FC236}">
                <a16:creationId xmlns:a16="http://schemas.microsoft.com/office/drawing/2014/main" id="{E29FF5F6-CC3F-4B13-B325-017B26E69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FC962-0357-469D-9BB6-562B2E90D25C}"/>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362173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A561-6590-45AA-8DBD-BA898B1ADE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04C56-979E-4593-AFE6-B475584425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F88A71-0AA0-4050-8FF1-CFB7077131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A5C362-C0BF-4792-9861-FC0419520C8F}"/>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6" name="Footer Placeholder 5">
            <a:extLst>
              <a:ext uri="{FF2B5EF4-FFF2-40B4-BE49-F238E27FC236}">
                <a16:creationId xmlns:a16="http://schemas.microsoft.com/office/drawing/2014/main" id="{BBE34025-DF7C-41AB-8C99-C47D18912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0630D-BB3E-42E4-819D-0E86472D93D4}"/>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424264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F80B-BEDC-4A61-B486-0A79F7D4E6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0BD4C6-5AF0-4A94-BAEB-7C868EA61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CC7720-43A2-485C-B9F2-7E527A6AC8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24FFA8-A5E2-4D86-93DC-C2631A943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BB0B7D-2206-43A0-94AA-D187CFCC22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7BE682-EAE9-4E26-BFD3-07942047D138}"/>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8" name="Footer Placeholder 7">
            <a:extLst>
              <a:ext uri="{FF2B5EF4-FFF2-40B4-BE49-F238E27FC236}">
                <a16:creationId xmlns:a16="http://schemas.microsoft.com/office/drawing/2014/main" id="{89FA2BF7-AE47-415B-8FE4-0B250BF192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3B03EF-1EE4-48DB-AF8B-50B4747A3692}"/>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123581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0235-492E-4433-B34B-91E667FB1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2746A9-19C1-4C0F-BBCC-533FABA9E1D8}"/>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4" name="Footer Placeholder 3">
            <a:extLst>
              <a:ext uri="{FF2B5EF4-FFF2-40B4-BE49-F238E27FC236}">
                <a16:creationId xmlns:a16="http://schemas.microsoft.com/office/drawing/2014/main" id="{3F4B8401-F735-403F-BC30-425A1F611C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824EF6-EE26-40FB-82C8-C41718B164A3}"/>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338259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B811F-637E-45B9-A9D2-7661DFFF526A}"/>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3" name="Footer Placeholder 2">
            <a:extLst>
              <a:ext uri="{FF2B5EF4-FFF2-40B4-BE49-F238E27FC236}">
                <a16:creationId xmlns:a16="http://schemas.microsoft.com/office/drawing/2014/main" id="{0010CEE2-E2CA-4B1B-91B0-63D842BB8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6F898-3047-4366-BCD8-54DF3C5DA27E}"/>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41897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EE22-F9D7-4CEB-9E6A-F22B941AC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410D4D-14B4-46BC-B03F-7E96AFFB2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43CF9-A805-432F-A352-0E3354F3C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59CAEF-81C2-40C0-892C-3205CC6A0AF8}"/>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6" name="Footer Placeholder 5">
            <a:extLst>
              <a:ext uri="{FF2B5EF4-FFF2-40B4-BE49-F238E27FC236}">
                <a16:creationId xmlns:a16="http://schemas.microsoft.com/office/drawing/2014/main" id="{5715A16B-8961-485A-8DD0-0C04BFE1DE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3ABFC-7002-4B47-BD67-311AA0091556}"/>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264995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DCC8-E674-4DD7-A9FD-2936387703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79B7B9-5F3F-442F-8CA7-900BE29CF9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C11A7C-6C33-4C2C-B8ED-10BA46866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F28827-A9E0-422D-AE04-8ED7F3FD47FA}"/>
              </a:ext>
            </a:extLst>
          </p:cNvPr>
          <p:cNvSpPr>
            <a:spLocks noGrp="1"/>
          </p:cNvSpPr>
          <p:nvPr>
            <p:ph type="dt" sz="half" idx="10"/>
          </p:nvPr>
        </p:nvSpPr>
        <p:spPr/>
        <p:txBody>
          <a:bodyPr/>
          <a:lstStyle/>
          <a:p>
            <a:fld id="{29D30060-AF71-45B6-9EAA-A3062D4AACC9}" type="datetimeFigureOut">
              <a:rPr lang="en-US" smtClean="0"/>
              <a:t>2/24/2018</a:t>
            </a:fld>
            <a:endParaRPr lang="en-US"/>
          </a:p>
        </p:txBody>
      </p:sp>
      <p:sp>
        <p:nvSpPr>
          <p:cNvPr id="6" name="Footer Placeholder 5">
            <a:extLst>
              <a:ext uri="{FF2B5EF4-FFF2-40B4-BE49-F238E27FC236}">
                <a16:creationId xmlns:a16="http://schemas.microsoft.com/office/drawing/2014/main" id="{03580E49-C9ED-4724-AB7E-B36E86D97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26AE4-022E-4140-8496-07935F8B4557}"/>
              </a:ext>
            </a:extLst>
          </p:cNvPr>
          <p:cNvSpPr>
            <a:spLocks noGrp="1"/>
          </p:cNvSpPr>
          <p:nvPr>
            <p:ph type="sldNum" sz="quarter" idx="12"/>
          </p:nvPr>
        </p:nvSpPr>
        <p:spPr/>
        <p:txBody>
          <a:bodyPr/>
          <a:lstStyle/>
          <a:p>
            <a:fld id="{98370D49-919F-4CDA-9A28-0D9F66F69A9D}" type="slidenum">
              <a:rPr lang="en-US" smtClean="0"/>
              <a:t>‹#›</a:t>
            </a:fld>
            <a:endParaRPr lang="en-US"/>
          </a:p>
        </p:txBody>
      </p:sp>
    </p:spTree>
    <p:extLst>
      <p:ext uri="{BB962C8B-B14F-4D97-AF65-F5344CB8AC3E}">
        <p14:creationId xmlns:p14="http://schemas.microsoft.com/office/powerpoint/2010/main" val="412944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89A9B-F68A-4FCA-A6EB-7928BD6211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8AB733-878D-49C0-86BB-306420231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6D595-62B1-4E59-8A71-1A1A9792D1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30060-AF71-45B6-9EAA-A3062D4AACC9}" type="datetimeFigureOut">
              <a:rPr lang="en-US" smtClean="0"/>
              <a:t>2/24/2018</a:t>
            </a:fld>
            <a:endParaRPr lang="en-US"/>
          </a:p>
        </p:txBody>
      </p:sp>
      <p:sp>
        <p:nvSpPr>
          <p:cNvPr id="5" name="Footer Placeholder 4">
            <a:extLst>
              <a:ext uri="{FF2B5EF4-FFF2-40B4-BE49-F238E27FC236}">
                <a16:creationId xmlns:a16="http://schemas.microsoft.com/office/drawing/2014/main" id="{7D818F0E-50E2-41EB-9329-6121DB8AE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212F04-55E2-4918-8265-888F27132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70D49-919F-4CDA-9A28-0D9F66F69A9D}" type="slidenum">
              <a:rPr lang="en-US" smtClean="0"/>
              <a:t>‹#›</a:t>
            </a:fld>
            <a:endParaRPr lang="en-US"/>
          </a:p>
        </p:txBody>
      </p:sp>
      <p:pic>
        <p:nvPicPr>
          <p:cNvPr id="7" name="Picture 6">
            <a:extLst>
              <a:ext uri="{FF2B5EF4-FFF2-40B4-BE49-F238E27FC236}">
                <a16:creationId xmlns:a16="http://schemas.microsoft.com/office/drawing/2014/main" id="{800E3F8F-5F30-4609-8631-0B5D07C6122C}"/>
              </a:ext>
            </a:extLst>
          </p:cNvPr>
          <p:cNvPicPr>
            <a:picLocks noChangeAspect="1"/>
          </p:cNvPicPr>
          <p:nvPr userDrawn="1"/>
        </p:nvPicPr>
        <p:blipFill>
          <a:blip r:embed="rId13">
            <a:lum bright="70000" contrast="-70000"/>
            <a:extLst>
              <a:ext uri="{BEBA8EAE-BF5A-486C-A8C5-ECC9F3942E4B}">
                <a14:imgProps xmlns:a14="http://schemas.microsoft.com/office/drawing/2010/main">
                  <a14:imgLayer r:embed="rId14">
                    <a14:imgEffect>
                      <a14:artisticPastelsSmooth/>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28600" y="-1"/>
            <a:ext cx="11805557" cy="6356351"/>
          </a:xfrm>
          <a:prstGeom prst="rect">
            <a:avLst/>
          </a:prstGeom>
        </p:spPr>
      </p:pic>
    </p:spTree>
    <p:extLst>
      <p:ext uri="{BB962C8B-B14F-4D97-AF65-F5344CB8AC3E}">
        <p14:creationId xmlns:p14="http://schemas.microsoft.com/office/powerpoint/2010/main" val="1518659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hyperlink" Target="https://nam03.safelinks.protection.outlook.com/?url=https://docs.google.com/presentation/d/198VGtZG5ajn5lOYCiOVxIhiJr4a1cZLn3t7clHDFD0I/edit?usp%3Dsharing_eip%26ts%3D5a8c4b86&amp;data=02|01||a044065c3c064af6c07408d579eb4973|84df9e7fe9f640afb435aaaaaaaaaaaa|1|0|636548973811517515&amp;sdata=A6sAHMXuJuWgEoBo3fIY4m/RaQ8ZiAXSA/eaWf66R%2B0%3D&amp;reserved=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70A7-C652-4D60-ABD7-D7BCBFD51546}"/>
              </a:ext>
            </a:extLst>
          </p:cNvPr>
          <p:cNvSpPr>
            <a:spLocks noGrp="1"/>
          </p:cNvSpPr>
          <p:nvPr>
            <p:ph type="ctrTitle"/>
          </p:nvPr>
        </p:nvSpPr>
        <p:spPr>
          <a:xfrm>
            <a:off x="1524000" y="0"/>
            <a:ext cx="9144000" cy="2387600"/>
          </a:xfrm>
        </p:spPr>
        <p:txBody>
          <a:bodyPr/>
          <a:lstStyle/>
          <a:p>
            <a:r>
              <a:rPr lang="en-US" dirty="0">
                <a:latin typeface="Bauhaus 93" panose="04030905020B02020C02" pitchFamily="82" charset="0"/>
              </a:rPr>
              <a:t>OFFICIATING THE CREASE </a:t>
            </a:r>
          </a:p>
        </p:txBody>
      </p:sp>
      <p:sp>
        <p:nvSpPr>
          <p:cNvPr id="3" name="Subtitle 2">
            <a:extLst>
              <a:ext uri="{FF2B5EF4-FFF2-40B4-BE49-F238E27FC236}">
                <a16:creationId xmlns:a16="http://schemas.microsoft.com/office/drawing/2014/main" id="{57EC51BF-E682-4043-8E44-2A4561588AAC}"/>
              </a:ext>
            </a:extLst>
          </p:cNvPr>
          <p:cNvSpPr>
            <a:spLocks noGrp="1"/>
          </p:cNvSpPr>
          <p:nvPr>
            <p:ph type="subTitle" idx="1"/>
          </p:nvPr>
        </p:nvSpPr>
        <p:spPr>
          <a:xfrm>
            <a:off x="1360449" y="2367484"/>
            <a:ext cx="9471102" cy="1655762"/>
          </a:xfrm>
        </p:spPr>
        <p:txBody>
          <a:bodyPr>
            <a:normAutofit/>
          </a:bodyPr>
          <a:lstStyle/>
          <a:p>
            <a:r>
              <a:rPr lang="en-US" dirty="0">
                <a:latin typeface="Bauhaus 93" panose="04030905020B02020C02" pitchFamily="82" charset="0"/>
              </a:rPr>
              <a:t>THE MOST IMPORTANT AREA ON THE FIELD</a:t>
            </a:r>
          </a:p>
          <a:p>
            <a:r>
              <a:rPr lang="en-US" dirty="0">
                <a:latin typeface="Bauhaus 93" panose="04030905020B02020C02" pitchFamily="82" charset="0"/>
              </a:rPr>
              <a:t>WHERE YOU NEED TO BE RIGHT</a:t>
            </a:r>
          </a:p>
          <a:p>
            <a:r>
              <a:rPr lang="en-US" dirty="0">
                <a:latin typeface="Bauhaus 93" panose="04030905020B02020C02" pitchFamily="82" charset="0"/>
              </a:rPr>
              <a:t> ALL OF THE TIME, EVERY TIME</a:t>
            </a:r>
          </a:p>
        </p:txBody>
      </p:sp>
      <p:pic>
        <p:nvPicPr>
          <p:cNvPr id="5" name="Picture 4">
            <a:extLst>
              <a:ext uri="{FF2B5EF4-FFF2-40B4-BE49-F238E27FC236}">
                <a16:creationId xmlns:a16="http://schemas.microsoft.com/office/drawing/2014/main" id="{366F84F0-E098-4704-A1B4-5FCD8FACD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783" y="3857497"/>
            <a:ext cx="4302159" cy="2461874"/>
          </a:xfrm>
          <a:prstGeom prst="rect">
            <a:avLst/>
          </a:prstGeom>
        </p:spPr>
      </p:pic>
      <p:sp>
        <p:nvSpPr>
          <p:cNvPr id="4" name="TextBox 3">
            <a:extLst>
              <a:ext uri="{FF2B5EF4-FFF2-40B4-BE49-F238E27FC236}">
                <a16:creationId xmlns:a16="http://schemas.microsoft.com/office/drawing/2014/main" id="{660F4EFE-549B-4CA4-85CD-DBF9867A8FAF}"/>
              </a:ext>
            </a:extLst>
          </p:cNvPr>
          <p:cNvSpPr txBox="1"/>
          <p:nvPr/>
        </p:nvSpPr>
        <p:spPr>
          <a:xfrm>
            <a:off x="1041487" y="3898743"/>
            <a:ext cx="6244297" cy="2308324"/>
          </a:xfrm>
          <a:prstGeom prst="rect">
            <a:avLst/>
          </a:prstGeom>
          <a:noFill/>
        </p:spPr>
        <p:txBody>
          <a:bodyPr wrap="square" rtlCol="0">
            <a:spAutoFit/>
          </a:bodyPr>
          <a:lstStyle/>
          <a:p>
            <a:r>
              <a:rPr lang="en-US" sz="2400" dirty="0">
                <a:latin typeface="Bauhaus 93" panose="04030905020B02020C02" pitchFamily="82" charset="0"/>
              </a:rPr>
              <a:t>Crease Violations are Technical Fouls and are enforced as technical fouls.</a:t>
            </a:r>
          </a:p>
          <a:p>
            <a:r>
              <a:rPr lang="en-US" sz="2400" dirty="0">
                <a:latin typeface="Bauhaus 93" panose="04030905020B02020C02" pitchFamily="82" charset="0"/>
              </a:rPr>
              <a:t>Play-On technique </a:t>
            </a:r>
            <a:r>
              <a:rPr lang="en-US" sz="2400" dirty="0"/>
              <a:t>(rather than under the general rules for technical fouls) </a:t>
            </a:r>
            <a:r>
              <a:rPr lang="en-US" sz="2400" dirty="0">
                <a:latin typeface="Bauhaus 93" panose="04030905020B02020C02" pitchFamily="82" charset="0"/>
              </a:rPr>
              <a:t>or Flag-Down Slow Whistle depending on clearing team possession or not.</a:t>
            </a:r>
          </a:p>
        </p:txBody>
      </p:sp>
    </p:spTree>
    <p:extLst>
      <p:ext uri="{BB962C8B-B14F-4D97-AF65-F5344CB8AC3E}">
        <p14:creationId xmlns:p14="http://schemas.microsoft.com/office/powerpoint/2010/main" val="6180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4F6814-96D5-4463-898E-405CC0C401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29423FA-91CD-4333-A97E-EA4603D81A90}"/>
              </a:ext>
            </a:extLst>
          </p:cNvPr>
          <p:cNvPicPr>
            <a:picLocks noChangeAspect="1"/>
          </p:cNvPicPr>
          <p:nvPr/>
        </p:nvPicPr>
        <p:blipFill rotWithShape="1">
          <a:blip r:embed="rId2">
            <a:extLst>
              <a:ext uri="{28A0092B-C50C-407E-A947-70E740481C1C}">
                <a14:useLocalDpi xmlns:a14="http://schemas.microsoft.com/office/drawing/2010/main" val="0"/>
              </a:ext>
            </a:extLst>
          </a:blip>
          <a:srcRect l="9252" r="11372" b="-1"/>
          <a:stretch/>
        </p:blipFill>
        <p:spPr>
          <a:xfrm>
            <a:off x="7829551" y="2828925"/>
            <a:ext cx="4042410" cy="3388994"/>
          </a:xfrm>
          <a:prstGeom prst="rect">
            <a:avLst/>
          </a:prstGeom>
        </p:spPr>
      </p:pic>
      <p:pic>
        <p:nvPicPr>
          <p:cNvPr id="5" name="Picture 4">
            <a:extLst>
              <a:ext uri="{FF2B5EF4-FFF2-40B4-BE49-F238E27FC236}">
                <a16:creationId xmlns:a16="http://schemas.microsoft.com/office/drawing/2014/main" id="{0115CECA-86E0-4AEF-9B65-D652E283D93D}"/>
              </a:ext>
            </a:extLst>
          </p:cNvPr>
          <p:cNvPicPr>
            <a:picLocks noChangeAspect="1"/>
          </p:cNvPicPr>
          <p:nvPr/>
        </p:nvPicPr>
        <p:blipFill rotWithShape="1">
          <a:blip r:embed="rId3">
            <a:extLst>
              <a:ext uri="{28A0092B-C50C-407E-A947-70E740481C1C}">
                <a14:useLocalDpi xmlns:a14="http://schemas.microsoft.com/office/drawing/2010/main" val="0"/>
              </a:ext>
            </a:extLst>
          </a:blip>
          <a:srcRect t="3753" r="2" b="11269"/>
          <a:stretch/>
        </p:blipFill>
        <p:spPr>
          <a:xfrm>
            <a:off x="7829551" y="306909"/>
            <a:ext cx="4042409" cy="2286000"/>
          </a:xfrm>
          <a:prstGeom prst="rect">
            <a:avLst/>
          </a:prstGeom>
        </p:spPr>
      </p:pic>
      <p:sp>
        <p:nvSpPr>
          <p:cNvPr id="2" name="Title 1">
            <a:extLst>
              <a:ext uri="{FF2B5EF4-FFF2-40B4-BE49-F238E27FC236}">
                <a16:creationId xmlns:a16="http://schemas.microsoft.com/office/drawing/2014/main" id="{0585E619-8821-4849-9117-EB8C8C93C7FE}"/>
              </a:ext>
            </a:extLst>
          </p:cNvPr>
          <p:cNvSpPr>
            <a:spLocks noGrp="1"/>
          </p:cNvSpPr>
          <p:nvPr>
            <p:ph type="title"/>
          </p:nvPr>
        </p:nvSpPr>
        <p:spPr>
          <a:xfrm>
            <a:off x="821516" y="640263"/>
            <a:ext cx="6204984" cy="1344975"/>
          </a:xfrm>
        </p:spPr>
        <p:txBody>
          <a:bodyPr>
            <a:normAutofit/>
          </a:bodyPr>
          <a:lstStyle/>
          <a:p>
            <a:r>
              <a:rPr lang="en-US" sz="4000" b="1"/>
              <a:t>Goal Not Counted</a:t>
            </a:r>
          </a:p>
        </p:txBody>
      </p:sp>
      <p:sp>
        <p:nvSpPr>
          <p:cNvPr id="3" name="Content Placeholder 2">
            <a:extLst>
              <a:ext uri="{FF2B5EF4-FFF2-40B4-BE49-F238E27FC236}">
                <a16:creationId xmlns:a16="http://schemas.microsoft.com/office/drawing/2014/main" id="{B2B6EC13-1B7C-4BCA-B856-D54B128B9827}"/>
              </a:ext>
            </a:extLst>
          </p:cNvPr>
          <p:cNvSpPr>
            <a:spLocks noGrp="1"/>
          </p:cNvSpPr>
          <p:nvPr>
            <p:ph idx="1"/>
          </p:nvPr>
        </p:nvSpPr>
        <p:spPr>
          <a:xfrm>
            <a:off x="821515" y="2121762"/>
            <a:ext cx="6204984" cy="3626917"/>
          </a:xfrm>
        </p:spPr>
        <p:txBody>
          <a:bodyPr>
            <a:normAutofit/>
          </a:bodyPr>
          <a:lstStyle/>
          <a:p>
            <a:r>
              <a:rPr lang="en-US" sz="2400"/>
              <a:t>After a player in the act of shooting or his teammate makes contact with the goalkeeper in the crease or touches any part of the goal or netting before the ball enters the goal.</a:t>
            </a:r>
          </a:p>
          <a:p>
            <a:r>
              <a:rPr lang="en-US" sz="2400"/>
              <a:t>If an attacking player, in possession of the ball and outside the crease area, dives or jumps (becomes airborne of his own volition), prior to, during, or after the release of the shot and lands in the crease, the goal shall be disallowed.</a:t>
            </a:r>
          </a:p>
        </p:txBody>
      </p:sp>
    </p:spTree>
    <p:extLst>
      <p:ext uri="{BB962C8B-B14F-4D97-AF65-F5344CB8AC3E}">
        <p14:creationId xmlns:p14="http://schemas.microsoft.com/office/powerpoint/2010/main" val="281360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D2D1-EDF1-4CD1-BDE7-1228F5956F0C}"/>
              </a:ext>
            </a:extLst>
          </p:cNvPr>
          <p:cNvSpPr>
            <a:spLocks noGrp="1"/>
          </p:cNvSpPr>
          <p:nvPr>
            <p:ph type="title"/>
          </p:nvPr>
        </p:nvSpPr>
        <p:spPr/>
        <p:txBody>
          <a:bodyPr/>
          <a:lstStyle/>
          <a:p>
            <a:r>
              <a:rPr lang="en-US" dirty="0"/>
              <a:t>AIRBOURNE PLAYER</a:t>
            </a:r>
          </a:p>
        </p:txBody>
      </p:sp>
      <p:sp>
        <p:nvSpPr>
          <p:cNvPr id="3" name="Content Placeholder 2">
            <a:extLst>
              <a:ext uri="{FF2B5EF4-FFF2-40B4-BE49-F238E27FC236}">
                <a16:creationId xmlns:a16="http://schemas.microsoft.com/office/drawing/2014/main" id="{F980E966-9837-46CA-B462-3557540D6A65}"/>
              </a:ext>
            </a:extLst>
          </p:cNvPr>
          <p:cNvSpPr>
            <a:spLocks noGrp="1"/>
          </p:cNvSpPr>
          <p:nvPr>
            <p:ph idx="1"/>
          </p:nvPr>
        </p:nvSpPr>
        <p:spPr>
          <a:xfrm>
            <a:off x="4619869" y="1562576"/>
            <a:ext cx="6733931" cy="4351338"/>
          </a:xfrm>
        </p:spPr>
        <p:txBody>
          <a:bodyPr>
            <a:normAutofit/>
          </a:bodyPr>
          <a:lstStyle/>
          <a:p>
            <a:r>
              <a:rPr lang="en-US" b="1" dirty="0"/>
              <a:t>An airborne player. </a:t>
            </a:r>
            <a:r>
              <a:rPr lang="en-US" dirty="0"/>
              <a:t>A player in midair, when playing a ball, is considered to be where he last was in contact with the field.</a:t>
            </a:r>
          </a:p>
          <a:p>
            <a:r>
              <a:rPr lang="en-US" dirty="0"/>
              <a:t>The goalkeeper is </a:t>
            </a:r>
            <a:r>
              <a:rPr lang="en-US" u="sng" dirty="0"/>
              <a:t>out of the crease </a:t>
            </a:r>
            <a:r>
              <a:rPr lang="en-US" dirty="0"/>
              <a:t>without the ball and his teammate throws him a high pass. The goalkeeper jumps in the air to catch the ball and lands in the crease. This is an illegal re-entry violation. The ball shall be awarded to the other team.</a:t>
            </a:r>
          </a:p>
        </p:txBody>
      </p:sp>
      <p:pic>
        <p:nvPicPr>
          <p:cNvPr id="5" name="Picture 4">
            <a:extLst>
              <a:ext uri="{FF2B5EF4-FFF2-40B4-BE49-F238E27FC236}">
                <a16:creationId xmlns:a16="http://schemas.microsoft.com/office/drawing/2014/main" id="{76DB8480-32E4-4F0B-9B94-8B80F7FFE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857" y="1587976"/>
            <a:ext cx="3960312" cy="3149124"/>
          </a:xfrm>
          <a:prstGeom prst="rect">
            <a:avLst/>
          </a:prstGeom>
        </p:spPr>
      </p:pic>
    </p:spTree>
    <p:extLst>
      <p:ext uri="{BB962C8B-B14F-4D97-AF65-F5344CB8AC3E}">
        <p14:creationId xmlns:p14="http://schemas.microsoft.com/office/powerpoint/2010/main" val="4640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1D1269-9E25-4C4B-AC26-7E2B5F73D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22" y="2442117"/>
            <a:ext cx="6946583" cy="2904577"/>
          </a:xfrm>
          <a:prstGeom prst="rect">
            <a:avLst/>
          </a:prstGeom>
        </p:spPr>
      </p:pic>
      <p:sp>
        <p:nvSpPr>
          <p:cNvPr id="2" name="Title 1">
            <a:extLst>
              <a:ext uri="{FF2B5EF4-FFF2-40B4-BE49-F238E27FC236}">
                <a16:creationId xmlns:a16="http://schemas.microsoft.com/office/drawing/2014/main" id="{73F9272E-C9AC-4AFF-8771-1AA658F5959F}"/>
              </a:ext>
            </a:extLst>
          </p:cNvPr>
          <p:cNvSpPr>
            <a:spLocks noGrp="1"/>
          </p:cNvSpPr>
          <p:nvPr>
            <p:ph type="title"/>
          </p:nvPr>
        </p:nvSpPr>
        <p:spPr>
          <a:xfrm>
            <a:off x="950121" y="5529884"/>
            <a:ext cx="5693783" cy="1096331"/>
          </a:xfrm>
        </p:spPr>
        <p:txBody>
          <a:bodyPr>
            <a:normAutofit/>
          </a:bodyPr>
          <a:lstStyle/>
          <a:p>
            <a:r>
              <a:rPr lang="en-US" sz="4000"/>
              <a:t>Loose ball breaks goal line</a:t>
            </a:r>
          </a:p>
        </p:txBody>
      </p:sp>
      <p:sp>
        <p:nvSpPr>
          <p:cNvPr id="3" name="Content Placeholder 2">
            <a:extLst>
              <a:ext uri="{FF2B5EF4-FFF2-40B4-BE49-F238E27FC236}">
                <a16:creationId xmlns:a16="http://schemas.microsoft.com/office/drawing/2014/main" id="{94BBAF8E-4903-4498-B037-4366083952B4}"/>
              </a:ext>
            </a:extLst>
          </p:cNvPr>
          <p:cNvSpPr>
            <a:spLocks noGrp="1"/>
          </p:cNvSpPr>
          <p:nvPr>
            <p:ph idx="1"/>
          </p:nvPr>
        </p:nvSpPr>
        <p:spPr>
          <a:xfrm>
            <a:off x="7534655" y="401444"/>
            <a:ext cx="4008101" cy="4584213"/>
          </a:xfrm>
        </p:spPr>
        <p:txBody>
          <a:bodyPr anchor="ctr">
            <a:normAutofit/>
          </a:bodyPr>
          <a:lstStyle/>
          <a:p>
            <a:r>
              <a:rPr lang="en-US" sz="2000" dirty="0"/>
              <a:t>A goalkeeper, who is in possession of the ball in the crease, brings his </a:t>
            </a:r>
            <a:r>
              <a:rPr lang="en-US" sz="2000" dirty="0" err="1"/>
              <a:t>crosse</a:t>
            </a:r>
            <a:r>
              <a:rPr lang="en-US" sz="2000" dirty="0"/>
              <a:t> back through the plane of his goal and the ball becomes </a:t>
            </a:r>
            <a:r>
              <a:rPr lang="en-US" sz="2000" b="1" dirty="0"/>
              <a:t>loose </a:t>
            </a:r>
            <a:r>
              <a:rPr lang="en-US" sz="2000" dirty="0"/>
              <a:t>across the goal line. </a:t>
            </a:r>
            <a:r>
              <a:rPr lang="en-US" sz="2000" b="1" dirty="0"/>
              <a:t>RULING: </a:t>
            </a:r>
            <a:r>
              <a:rPr lang="en-US" sz="2000" dirty="0"/>
              <a:t>A goal is awarded to the opposing team.</a:t>
            </a:r>
          </a:p>
          <a:p>
            <a:r>
              <a:rPr lang="en-US" sz="2000" dirty="0"/>
              <a:t>If the goal cage is accidentally dislodged during play, officials shall let a scoring play continue and allow the goal if the ball enters the goal cage. Officials should stop play if/when no scoring play exists and replace the goal cage.</a:t>
            </a:r>
          </a:p>
        </p:txBody>
      </p:sp>
      <p:sp>
        <p:nvSpPr>
          <p:cNvPr id="6" name="TextBox 5">
            <a:extLst>
              <a:ext uri="{FF2B5EF4-FFF2-40B4-BE49-F238E27FC236}">
                <a16:creationId xmlns:a16="http://schemas.microsoft.com/office/drawing/2014/main" id="{A3329DDF-445C-48FE-BFF2-6BE765C0D4C7}"/>
              </a:ext>
            </a:extLst>
          </p:cNvPr>
          <p:cNvSpPr txBox="1"/>
          <p:nvPr/>
        </p:nvSpPr>
        <p:spPr>
          <a:xfrm>
            <a:off x="1631380" y="926303"/>
            <a:ext cx="4483865" cy="707886"/>
          </a:xfrm>
          <a:prstGeom prst="rect">
            <a:avLst/>
          </a:prstGeom>
          <a:noFill/>
        </p:spPr>
        <p:txBody>
          <a:bodyPr wrap="square" rtlCol="0">
            <a:spAutoFit/>
          </a:bodyPr>
          <a:lstStyle/>
          <a:p>
            <a:pPr algn="ctr"/>
            <a:r>
              <a:rPr lang="en-US" sz="4000" dirty="0"/>
              <a:t>Goal Counted or Not</a:t>
            </a:r>
          </a:p>
        </p:txBody>
      </p:sp>
    </p:spTree>
    <p:extLst>
      <p:ext uri="{BB962C8B-B14F-4D97-AF65-F5344CB8AC3E}">
        <p14:creationId xmlns:p14="http://schemas.microsoft.com/office/powerpoint/2010/main" val="44028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3BAAEA-558E-494E-97F7-1D534CE611C5}"/>
              </a:ext>
            </a:extLst>
          </p:cNvPr>
          <p:cNvPicPr>
            <a:picLocks noChangeAspect="1"/>
          </p:cNvPicPr>
          <p:nvPr/>
        </p:nvPicPr>
        <p:blipFill rotWithShape="1">
          <a:blip r:embed="rId2">
            <a:extLst>
              <a:ext uri="{28A0092B-C50C-407E-A947-70E740481C1C}">
                <a14:useLocalDpi xmlns:a14="http://schemas.microsoft.com/office/drawing/2010/main" val="0"/>
              </a:ext>
            </a:extLst>
          </a:blip>
          <a:srcRect l="38490" r="29741" b="1"/>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56786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7D063A7-6C3E-46A1-BF24-068AA7AB187D}"/>
              </a:ext>
            </a:extLst>
          </p:cNvPr>
          <p:cNvSpPr>
            <a:spLocks noGrp="1"/>
          </p:cNvSpPr>
          <p:nvPr>
            <p:ph type="title"/>
          </p:nvPr>
        </p:nvSpPr>
        <p:spPr>
          <a:xfrm>
            <a:off x="4965430" y="423747"/>
            <a:ext cx="6586491" cy="1491681"/>
          </a:xfrm>
        </p:spPr>
        <p:txBody>
          <a:bodyPr anchor="b">
            <a:normAutofit/>
          </a:bodyPr>
          <a:lstStyle/>
          <a:p>
            <a:r>
              <a:rPr lang="en-US" sz="3200" b="1" dirty="0"/>
              <a:t>Mommy Goals</a:t>
            </a:r>
            <a:br>
              <a:rPr lang="en-US" sz="3200" dirty="0"/>
            </a:br>
            <a:r>
              <a:rPr lang="en-US" sz="3200" dirty="0"/>
              <a:t>We have all seen these</a:t>
            </a:r>
            <a:br>
              <a:rPr lang="en-US" sz="3200" dirty="0"/>
            </a:br>
            <a:r>
              <a:rPr lang="en-US" sz="3200" dirty="0"/>
              <a:t>It Happens or Will Happen</a:t>
            </a:r>
          </a:p>
        </p:txBody>
      </p:sp>
      <p:sp>
        <p:nvSpPr>
          <p:cNvPr id="3" name="Content Placeholder 2">
            <a:extLst>
              <a:ext uri="{FF2B5EF4-FFF2-40B4-BE49-F238E27FC236}">
                <a16:creationId xmlns:a16="http://schemas.microsoft.com/office/drawing/2014/main" id="{B974BD67-6F2C-4DEF-BE8F-280F762F5104}"/>
              </a:ext>
            </a:extLst>
          </p:cNvPr>
          <p:cNvSpPr>
            <a:spLocks noGrp="1"/>
          </p:cNvSpPr>
          <p:nvPr>
            <p:ph idx="1"/>
          </p:nvPr>
        </p:nvSpPr>
        <p:spPr>
          <a:xfrm>
            <a:off x="4965431" y="2438400"/>
            <a:ext cx="6586489" cy="3785419"/>
          </a:xfrm>
        </p:spPr>
        <p:txBody>
          <a:bodyPr>
            <a:normAutofit/>
          </a:bodyPr>
          <a:lstStyle/>
          <a:p>
            <a:r>
              <a:rPr lang="en-US" dirty="0"/>
              <a:t>A2 shoots on goal. The ball gets stuck on the outside of the net or is loose in the crease when the official blows the whistle, thinking that a goal was scored. </a:t>
            </a:r>
            <a:r>
              <a:rPr lang="en-US" b="1" dirty="0"/>
              <a:t>RULING: </a:t>
            </a:r>
            <a:r>
              <a:rPr lang="en-US" dirty="0"/>
              <a:t>Stop play and award the ball to defensive  Team B.</a:t>
            </a:r>
          </a:p>
        </p:txBody>
      </p:sp>
    </p:spTree>
    <p:extLst>
      <p:ext uri="{BB962C8B-B14F-4D97-AF65-F5344CB8AC3E}">
        <p14:creationId xmlns:p14="http://schemas.microsoft.com/office/powerpoint/2010/main" val="47832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F9C1023-FFD8-40C8-B690-32541C27E426}"/>
              </a:ext>
            </a:extLst>
          </p:cNvPr>
          <p:cNvSpPr>
            <a:spLocks noGrp="1"/>
          </p:cNvSpPr>
          <p:nvPr>
            <p:ph type="title"/>
          </p:nvPr>
        </p:nvSpPr>
        <p:spPr>
          <a:xfrm>
            <a:off x="943277" y="712269"/>
            <a:ext cx="3370998" cy="5502264"/>
          </a:xfrm>
        </p:spPr>
        <p:txBody>
          <a:bodyPr>
            <a:normAutofit/>
          </a:bodyPr>
          <a:lstStyle/>
          <a:p>
            <a:r>
              <a:rPr lang="en-US" b="1">
                <a:solidFill>
                  <a:srgbClr val="FFFFFF"/>
                </a:solidFill>
              </a:rPr>
              <a:t>BALL OUT OF PLAY IN GOAL-CREASE AREA: 4-20</a:t>
            </a:r>
          </a:p>
        </p:txBody>
      </p:sp>
      <p:graphicFrame>
        <p:nvGraphicFramePr>
          <p:cNvPr id="5" name="Content Placeholder 2">
            <a:extLst>
              <a:ext uri="{FF2B5EF4-FFF2-40B4-BE49-F238E27FC236}">
                <a16:creationId xmlns:a16="http://schemas.microsoft.com/office/drawing/2014/main" id="{2D29913C-664F-4CC5-AEB0-E757D1AB6371}"/>
              </a:ext>
            </a:extLst>
          </p:cNvPr>
          <p:cNvGraphicFramePr>
            <a:graphicFrameLocks noGrp="1"/>
          </p:cNvGraphicFramePr>
          <p:nvPr>
            <p:ph idx="1"/>
            <p:extLst>
              <p:ext uri="{D42A27DB-BD31-4B8C-83A1-F6EECF244321}">
                <p14:modId xmlns:p14="http://schemas.microsoft.com/office/powerpoint/2010/main" val="141056073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4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733DCB5-9A93-45D8-AA24-9DDE2196F65D}"/>
              </a:ext>
            </a:extLst>
          </p:cNvPr>
          <p:cNvGrpSpPr/>
          <p:nvPr/>
        </p:nvGrpSpPr>
        <p:grpSpPr>
          <a:xfrm>
            <a:off x="9551417" y="2993485"/>
            <a:ext cx="1065795" cy="1066600"/>
            <a:chOff x="9551417" y="2993485"/>
            <a:chExt cx="1065795" cy="1066600"/>
          </a:xfrm>
        </p:grpSpPr>
        <p:sp>
          <p:nvSpPr>
            <p:cNvPr id="2" name="Oval 1">
              <a:extLst>
                <a:ext uri="{FF2B5EF4-FFF2-40B4-BE49-F238E27FC236}">
                  <a16:creationId xmlns:a16="http://schemas.microsoft.com/office/drawing/2014/main" id="{862E6996-1C76-49B6-AA12-0736B78C6088}"/>
                </a:ext>
              </a:extLst>
            </p:cNvPr>
            <p:cNvSpPr/>
            <p:nvPr/>
          </p:nvSpPr>
          <p:spPr>
            <a:xfrm>
              <a:off x="9551417" y="2993485"/>
              <a:ext cx="1065795" cy="106660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37C6F0D-E593-4BC2-817B-C1BCE9F1BEDE}"/>
                </a:ext>
              </a:extLst>
            </p:cNvPr>
            <p:cNvCxnSpPr>
              <a:cxnSpLocks/>
              <a:stCxn id="2" idx="0"/>
              <a:endCxn id="2" idx="4"/>
            </p:cNvCxnSpPr>
            <p:nvPr/>
          </p:nvCxnSpPr>
          <p:spPr>
            <a:xfrm>
              <a:off x="10084315" y="2993485"/>
              <a:ext cx="0" cy="10666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a:extLst>
              <a:ext uri="{FF2B5EF4-FFF2-40B4-BE49-F238E27FC236}">
                <a16:creationId xmlns:a16="http://schemas.microsoft.com/office/drawing/2014/main" id="{C32EABA7-ED06-43C6-BF3A-CBFC79020DF7}"/>
              </a:ext>
            </a:extLst>
          </p:cNvPr>
          <p:cNvCxnSpPr>
            <a:cxnSpLocks/>
          </p:cNvCxnSpPr>
          <p:nvPr/>
        </p:nvCxnSpPr>
        <p:spPr>
          <a:xfrm>
            <a:off x="11574183" y="877892"/>
            <a:ext cx="0" cy="541989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53A35B-6C3F-4CBD-932C-571B6E3B626F}"/>
              </a:ext>
            </a:extLst>
          </p:cNvPr>
          <p:cNvCxnSpPr>
            <a:cxnSpLocks/>
          </p:cNvCxnSpPr>
          <p:nvPr/>
        </p:nvCxnSpPr>
        <p:spPr>
          <a:xfrm>
            <a:off x="5611187" y="6317190"/>
            <a:ext cx="599902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61C4B8-AB24-4F48-A87D-9FC2ECD8615A}"/>
              </a:ext>
            </a:extLst>
          </p:cNvPr>
          <p:cNvCxnSpPr>
            <a:cxnSpLocks/>
          </p:cNvCxnSpPr>
          <p:nvPr/>
        </p:nvCxnSpPr>
        <p:spPr>
          <a:xfrm>
            <a:off x="5611187" y="5721441"/>
            <a:ext cx="593529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71FD2F-C1BE-4B4E-9424-751A43578C8E}"/>
              </a:ext>
            </a:extLst>
          </p:cNvPr>
          <p:cNvCxnSpPr>
            <a:cxnSpLocks/>
          </p:cNvCxnSpPr>
          <p:nvPr/>
        </p:nvCxnSpPr>
        <p:spPr>
          <a:xfrm>
            <a:off x="5575161" y="877892"/>
            <a:ext cx="6004572" cy="221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5DD647-E1FC-4BE7-9FC8-65AD61E57BE1}"/>
              </a:ext>
            </a:extLst>
          </p:cNvPr>
          <p:cNvCxnSpPr>
            <a:cxnSpLocks/>
          </p:cNvCxnSpPr>
          <p:nvPr/>
        </p:nvCxnSpPr>
        <p:spPr>
          <a:xfrm>
            <a:off x="5575161" y="913917"/>
            <a:ext cx="0" cy="541989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855F2B-7FE8-4126-8FA5-DB1CA446D693}"/>
              </a:ext>
            </a:extLst>
          </p:cNvPr>
          <p:cNvCxnSpPr>
            <a:cxnSpLocks/>
          </p:cNvCxnSpPr>
          <p:nvPr/>
        </p:nvCxnSpPr>
        <p:spPr>
          <a:xfrm>
            <a:off x="5594561" y="1429300"/>
            <a:ext cx="6004572" cy="221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1DD43A1-9E7B-4980-9095-7D7B345D6439}"/>
              </a:ext>
            </a:extLst>
          </p:cNvPr>
          <p:cNvSpPr txBox="1"/>
          <p:nvPr/>
        </p:nvSpPr>
        <p:spPr>
          <a:xfrm>
            <a:off x="1337614" y="168488"/>
            <a:ext cx="9568679" cy="707886"/>
          </a:xfrm>
          <a:prstGeom prst="rect">
            <a:avLst/>
          </a:prstGeom>
          <a:noFill/>
        </p:spPr>
        <p:txBody>
          <a:bodyPr wrap="square" rtlCol="0">
            <a:spAutoFit/>
          </a:bodyPr>
          <a:lstStyle/>
          <a:p>
            <a:pPr algn="ctr"/>
            <a:r>
              <a:rPr lang="en-US" sz="4000" dirty="0"/>
              <a:t>3-MAN Crease Coverage Settled Situation</a:t>
            </a:r>
          </a:p>
        </p:txBody>
      </p:sp>
      <p:grpSp>
        <p:nvGrpSpPr>
          <p:cNvPr id="32" name="Group 31">
            <a:extLst>
              <a:ext uri="{FF2B5EF4-FFF2-40B4-BE49-F238E27FC236}">
                <a16:creationId xmlns:a16="http://schemas.microsoft.com/office/drawing/2014/main" id="{C72255AC-9AA2-4655-9571-A0B37ED4A8FB}"/>
              </a:ext>
            </a:extLst>
          </p:cNvPr>
          <p:cNvGrpSpPr/>
          <p:nvPr/>
        </p:nvGrpSpPr>
        <p:grpSpPr>
          <a:xfrm>
            <a:off x="9808379" y="4408938"/>
            <a:ext cx="1185520" cy="1302803"/>
            <a:chOff x="9808379" y="4408938"/>
            <a:chExt cx="1185520" cy="1302803"/>
          </a:xfrm>
        </p:grpSpPr>
        <p:pic>
          <p:nvPicPr>
            <p:cNvPr id="18" name="Picture 17">
              <a:extLst>
                <a:ext uri="{FF2B5EF4-FFF2-40B4-BE49-F238E27FC236}">
                  <a16:creationId xmlns:a16="http://schemas.microsoft.com/office/drawing/2014/main" id="{D49493C6-7CA0-4190-B1DE-F70B321EF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460" y="4408938"/>
              <a:ext cx="485679" cy="963649"/>
            </a:xfrm>
            <a:prstGeom prst="rect">
              <a:avLst/>
            </a:prstGeom>
          </p:spPr>
        </p:pic>
        <p:sp>
          <p:nvSpPr>
            <p:cNvPr id="27" name="TextBox 26">
              <a:extLst>
                <a:ext uri="{FF2B5EF4-FFF2-40B4-BE49-F238E27FC236}">
                  <a16:creationId xmlns:a16="http://schemas.microsoft.com/office/drawing/2014/main" id="{119ED065-77AF-4601-A111-1DEA4779828D}"/>
                </a:ext>
              </a:extLst>
            </p:cNvPr>
            <p:cNvSpPr txBox="1"/>
            <p:nvPr/>
          </p:nvSpPr>
          <p:spPr>
            <a:xfrm>
              <a:off x="9808379" y="5342409"/>
              <a:ext cx="1185520" cy="369332"/>
            </a:xfrm>
            <a:prstGeom prst="rect">
              <a:avLst/>
            </a:prstGeom>
            <a:noFill/>
          </p:spPr>
          <p:txBody>
            <a:bodyPr wrap="square" rtlCol="0">
              <a:spAutoFit/>
            </a:bodyPr>
            <a:lstStyle/>
            <a:p>
              <a:r>
                <a:rPr lang="en-US" dirty="0"/>
                <a:t>Lead</a:t>
              </a:r>
            </a:p>
          </p:txBody>
        </p:sp>
      </p:grpSp>
      <p:grpSp>
        <p:nvGrpSpPr>
          <p:cNvPr id="31" name="Group 30">
            <a:extLst>
              <a:ext uri="{FF2B5EF4-FFF2-40B4-BE49-F238E27FC236}">
                <a16:creationId xmlns:a16="http://schemas.microsoft.com/office/drawing/2014/main" id="{F9DA1D37-9338-4DAD-8F13-415880F725C6}"/>
              </a:ext>
            </a:extLst>
          </p:cNvPr>
          <p:cNvGrpSpPr/>
          <p:nvPr/>
        </p:nvGrpSpPr>
        <p:grpSpPr>
          <a:xfrm>
            <a:off x="8684482" y="1470885"/>
            <a:ext cx="1607477" cy="1335879"/>
            <a:chOff x="8684482" y="1470885"/>
            <a:chExt cx="1607477" cy="1335879"/>
          </a:xfrm>
        </p:grpSpPr>
        <p:pic>
          <p:nvPicPr>
            <p:cNvPr id="19" name="Picture 18">
              <a:extLst>
                <a:ext uri="{FF2B5EF4-FFF2-40B4-BE49-F238E27FC236}">
                  <a16:creationId xmlns:a16="http://schemas.microsoft.com/office/drawing/2014/main" id="{E2041C91-3DFE-4E98-97FC-BB39CCDBE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779" y="1843115"/>
              <a:ext cx="485679" cy="963649"/>
            </a:xfrm>
            <a:prstGeom prst="rect">
              <a:avLst/>
            </a:prstGeom>
          </p:spPr>
        </p:pic>
        <p:sp>
          <p:nvSpPr>
            <p:cNvPr id="28" name="TextBox 27">
              <a:extLst>
                <a:ext uri="{FF2B5EF4-FFF2-40B4-BE49-F238E27FC236}">
                  <a16:creationId xmlns:a16="http://schemas.microsoft.com/office/drawing/2014/main" id="{97834C80-E313-41B3-B843-5B16CC050C7B}"/>
                </a:ext>
              </a:extLst>
            </p:cNvPr>
            <p:cNvSpPr txBox="1"/>
            <p:nvPr/>
          </p:nvSpPr>
          <p:spPr>
            <a:xfrm>
              <a:off x="8684482" y="1470885"/>
              <a:ext cx="1607477" cy="369332"/>
            </a:xfrm>
            <a:prstGeom prst="rect">
              <a:avLst/>
            </a:prstGeom>
            <a:noFill/>
          </p:spPr>
          <p:txBody>
            <a:bodyPr wrap="square" rtlCol="0">
              <a:spAutoFit/>
            </a:bodyPr>
            <a:lstStyle/>
            <a:p>
              <a:r>
                <a:rPr lang="en-US" dirty="0" err="1"/>
                <a:t>Farside</a:t>
              </a:r>
              <a:r>
                <a:rPr lang="en-US" dirty="0"/>
                <a:t>, Rabbit</a:t>
              </a:r>
            </a:p>
          </p:txBody>
        </p:sp>
      </p:grpSp>
      <p:sp>
        <p:nvSpPr>
          <p:cNvPr id="36" name="TextBox 35">
            <a:extLst>
              <a:ext uri="{FF2B5EF4-FFF2-40B4-BE49-F238E27FC236}">
                <a16:creationId xmlns:a16="http://schemas.microsoft.com/office/drawing/2014/main" id="{433B0A22-16D7-4ED1-89D0-980F97775558}"/>
              </a:ext>
            </a:extLst>
          </p:cNvPr>
          <p:cNvSpPr txBox="1"/>
          <p:nvPr/>
        </p:nvSpPr>
        <p:spPr>
          <a:xfrm>
            <a:off x="5833652" y="2519784"/>
            <a:ext cx="3346630" cy="1754326"/>
          </a:xfrm>
          <a:prstGeom prst="rect">
            <a:avLst/>
          </a:prstGeom>
          <a:noFill/>
        </p:spPr>
        <p:txBody>
          <a:bodyPr wrap="square" rtlCol="0">
            <a:spAutoFit/>
          </a:bodyPr>
          <a:lstStyle/>
          <a:p>
            <a:r>
              <a:rPr lang="en-US" dirty="0"/>
              <a:t>If ball carrier is going away from you, take body back of player and opposite official look at feet of attacking player in crease or not before shot taken. </a:t>
            </a:r>
          </a:p>
          <a:p>
            <a:r>
              <a:rPr lang="en-US" dirty="0"/>
              <a:t>Definitely easier in 3-man game.</a:t>
            </a:r>
          </a:p>
        </p:txBody>
      </p:sp>
      <p:sp>
        <p:nvSpPr>
          <p:cNvPr id="37" name="TextBox 36">
            <a:extLst>
              <a:ext uri="{FF2B5EF4-FFF2-40B4-BE49-F238E27FC236}">
                <a16:creationId xmlns:a16="http://schemas.microsoft.com/office/drawing/2014/main" id="{178BAB60-B8C8-4644-AC6C-3FEEF0041A44}"/>
              </a:ext>
            </a:extLst>
          </p:cNvPr>
          <p:cNvSpPr txBox="1"/>
          <p:nvPr/>
        </p:nvSpPr>
        <p:spPr>
          <a:xfrm>
            <a:off x="5575161" y="4311286"/>
            <a:ext cx="4524391" cy="2031325"/>
          </a:xfrm>
          <a:prstGeom prst="rect">
            <a:avLst/>
          </a:prstGeom>
          <a:noFill/>
        </p:spPr>
        <p:txBody>
          <a:bodyPr wrap="square" rtlCol="0">
            <a:spAutoFit/>
          </a:bodyPr>
          <a:lstStyle/>
          <a:p>
            <a:r>
              <a:rPr lang="en-US" dirty="0"/>
              <a:t>If defender is trailing attacking player,</a:t>
            </a:r>
          </a:p>
          <a:p>
            <a:r>
              <a:rPr lang="en-US" dirty="0"/>
              <a:t>Need to see and decide:</a:t>
            </a:r>
          </a:p>
          <a:p>
            <a:r>
              <a:rPr lang="en-US" dirty="0"/>
              <a:t>Was it a push? or did he leave on his own, jumping, diving?</a:t>
            </a:r>
          </a:p>
          <a:p>
            <a:endParaRPr lang="en-US" dirty="0"/>
          </a:p>
          <a:p>
            <a:r>
              <a:rPr lang="en-US" dirty="0"/>
              <a:t>Good players feel push on back and jump!</a:t>
            </a:r>
          </a:p>
          <a:p>
            <a:r>
              <a:rPr lang="en-US" dirty="0"/>
              <a:t>Don’t be fooled!</a:t>
            </a:r>
          </a:p>
        </p:txBody>
      </p:sp>
      <p:grpSp>
        <p:nvGrpSpPr>
          <p:cNvPr id="7" name="Group 6">
            <a:extLst>
              <a:ext uri="{FF2B5EF4-FFF2-40B4-BE49-F238E27FC236}">
                <a16:creationId xmlns:a16="http://schemas.microsoft.com/office/drawing/2014/main" id="{C934E62A-8B74-4DCB-9F8B-E9F9D43522F7}"/>
              </a:ext>
            </a:extLst>
          </p:cNvPr>
          <p:cNvGrpSpPr/>
          <p:nvPr/>
        </p:nvGrpSpPr>
        <p:grpSpPr>
          <a:xfrm>
            <a:off x="272501" y="877134"/>
            <a:ext cx="5064317" cy="4957516"/>
            <a:chOff x="272501" y="877134"/>
            <a:chExt cx="5064317" cy="4957516"/>
          </a:xfrm>
        </p:grpSpPr>
        <p:pic>
          <p:nvPicPr>
            <p:cNvPr id="25" name="Picture 24">
              <a:extLst>
                <a:ext uri="{FF2B5EF4-FFF2-40B4-BE49-F238E27FC236}">
                  <a16:creationId xmlns:a16="http://schemas.microsoft.com/office/drawing/2014/main" id="{B8B532C9-A2FA-4105-96DC-61F3A5F89476}"/>
                </a:ext>
              </a:extLst>
            </p:cNvPr>
            <p:cNvPicPr>
              <a:picLocks noChangeAspect="1"/>
            </p:cNvPicPr>
            <p:nvPr/>
          </p:nvPicPr>
          <p:blipFill rotWithShape="1">
            <a:blip r:embed="rId3">
              <a:extLst>
                <a:ext uri="{28A0092B-C50C-407E-A947-70E740481C1C}">
                  <a14:useLocalDpi xmlns:a14="http://schemas.microsoft.com/office/drawing/2010/main" val="0"/>
                </a:ext>
              </a:extLst>
            </a:blip>
            <a:srcRect l="6890" b="21755"/>
            <a:stretch/>
          </p:blipFill>
          <p:spPr>
            <a:xfrm>
              <a:off x="573982" y="877134"/>
              <a:ext cx="4762836" cy="3396976"/>
            </a:xfrm>
            <a:prstGeom prst="rect">
              <a:avLst/>
            </a:prstGeom>
          </p:spPr>
        </p:pic>
        <p:grpSp>
          <p:nvGrpSpPr>
            <p:cNvPr id="30" name="Group 29">
              <a:extLst>
                <a:ext uri="{FF2B5EF4-FFF2-40B4-BE49-F238E27FC236}">
                  <a16:creationId xmlns:a16="http://schemas.microsoft.com/office/drawing/2014/main" id="{D3BEC62C-7804-4609-B152-7591C00D49F6}"/>
                </a:ext>
              </a:extLst>
            </p:cNvPr>
            <p:cNvGrpSpPr/>
            <p:nvPr/>
          </p:nvGrpSpPr>
          <p:grpSpPr>
            <a:xfrm>
              <a:off x="4380900" y="4507687"/>
              <a:ext cx="717578" cy="1326963"/>
              <a:chOff x="4380900" y="4507687"/>
              <a:chExt cx="717578" cy="1326963"/>
            </a:xfrm>
          </p:grpSpPr>
          <p:pic>
            <p:nvPicPr>
              <p:cNvPr id="21" name="Picture 20">
                <a:extLst>
                  <a:ext uri="{FF2B5EF4-FFF2-40B4-BE49-F238E27FC236}">
                    <a16:creationId xmlns:a16="http://schemas.microsoft.com/office/drawing/2014/main" id="{6A6D7B8B-2451-4E21-A4FF-1BC630D9E42A}"/>
                  </a:ext>
                </a:extLst>
              </p:cNvPr>
              <p:cNvPicPr>
                <a:picLocks noChangeAspect="1"/>
              </p:cNvPicPr>
              <p:nvPr/>
            </p:nvPicPr>
            <p:blipFill rotWithShape="1">
              <a:blip r:embed="rId4">
                <a:extLst>
                  <a:ext uri="{28A0092B-C50C-407E-A947-70E740481C1C}">
                    <a14:useLocalDpi xmlns:a14="http://schemas.microsoft.com/office/drawing/2010/main" val="0"/>
                  </a:ext>
                </a:extLst>
              </a:blip>
              <a:srcRect l="27048" t="2138" r="25825" b="11507"/>
              <a:stretch/>
            </p:blipFill>
            <p:spPr>
              <a:xfrm>
                <a:off x="4380900" y="4507687"/>
                <a:ext cx="717578" cy="875701"/>
              </a:xfrm>
              <a:prstGeom prst="rect">
                <a:avLst/>
              </a:prstGeom>
            </p:spPr>
          </p:pic>
          <p:sp>
            <p:nvSpPr>
              <p:cNvPr id="29" name="TextBox 28">
                <a:extLst>
                  <a:ext uri="{FF2B5EF4-FFF2-40B4-BE49-F238E27FC236}">
                    <a16:creationId xmlns:a16="http://schemas.microsoft.com/office/drawing/2014/main" id="{AAB0D43A-4924-4BF2-A9B2-B890FE2D007F}"/>
                  </a:ext>
                </a:extLst>
              </p:cNvPr>
              <p:cNvSpPr txBox="1"/>
              <p:nvPr/>
            </p:nvSpPr>
            <p:spPr>
              <a:xfrm>
                <a:off x="4505718" y="5465318"/>
                <a:ext cx="592756" cy="369332"/>
              </a:xfrm>
              <a:prstGeom prst="rect">
                <a:avLst/>
              </a:prstGeom>
              <a:noFill/>
            </p:spPr>
            <p:txBody>
              <a:bodyPr wrap="square" rtlCol="0">
                <a:spAutoFit/>
              </a:bodyPr>
              <a:lstStyle/>
              <a:p>
                <a:r>
                  <a:rPr lang="en-US" dirty="0"/>
                  <a:t>Trail</a:t>
                </a:r>
              </a:p>
            </p:txBody>
          </p:sp>
        </p:grpSp>
        <p:sp>
          <p:nvSpPr>
            <p:cNvPr id="3" name="Arrow: Up 2">
              <a:extLst>
                <a:ext uri="{FF2B5EF4-FFF2-40B4-BE49-F238E27FC236}">
                  <a16:creationId xmlns:a16="http://schemas.microsoft.com/office/drawing/2014/main" id="{78F81999-60C0-40D8-90CC-6E617CF6E356}"/>
                </a:ext>
              </a:extLst>
            </p:cNvPr>
            <p:cNvSpPr/>
            <p:nvPr/>
          </p:nvSpPr>
          <p:spPr>
            <a:xfrm>
              <a:off x="1126978" y="3953048"/>
              <a:ext cx="254411" cy="87570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Up 32">
              <a:extLst>
                <a:ext uri="{FF2B5EF4-FFF2-40B4-BE49-F238E27FC236}">
                  <a16:creationId xmlns:a16="http://schemas.microsoft.com/office/drawing/2014/main" id="{FD8404B4-D4B3-4B69-83DB-ABB68FF18F45}"/>
                </a:ext>
              </a:extLst>
            </p:cNvPr>
            <p:cNvSpPr/>
            <p:nvPr/>
          </p:nvSpPr>
          <p:spPr>
            <a:xfrm rot="6645673">
              <a:off x="2618943" y="1402366"/>
              <a:ext cx="229196" cy="87570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78A7B2-D633-47E3-B6DF-E9BB6555ADB3}"/>
                </a:ext>
              </a:extLst>
            </p:cNvPr>
            <p:cNvSpPr txBox="1"/>
            <p:nvPr/>
          </p:nvSpPr>
          <p:spPr>
            <a:xfrm>
              <a:off x="272501" y="4945537"/>
              <a:ext cx="3931629" cy="461665"/>
            </a:xfrm>
            <a:prstGeom prst="rect">
              <a:avLst/>
            </a:prstGeom>
            <a:noFill/>
          </p:spPr>
          <p:txBody>
            <a:bodyPr wrap="square" rtlCol="0">
              <a:spAutoFit/>
            </a:bodyPr>
            <a:lstStyle/>
            <a:p>
              <a:r>
                <a:rPr lang="en-US" sz="2400" b="1" dirty="0">
                  <a:highlight>
                    <a:srgbClr val="00FF00"/>
                  </a:highlight>
                </a:rPr>
                <a:t>Good Tight Crease coverage</a:t>
              </a:r>
            </a:p>
          </p:txBody>
        </p:sp>
      </p:grpSp>
    </p:spTree>
    <p:extLst>
      <p:ext uri="{BB962C8B-B14F-4D97-AF65-F5344CB8AC3E}">
        <p14:creationId xmlns:p14="http://schemas.microsoft.com/office/powerpoint/2010/main" val="98378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1.48148E-6 L 5E-6 0.13264 " pathEditMode="relative" rAng="0" ptsTypes="AA">
                                      <p:cBhvr>
                                        <p:cTn id="6" dur="2000" fill="hold"/>
                                        <p:tgtEl>
                                          <p:spTgt spid="32"/>
                                        </p:tgtEl>
                                        <p:attrNameLst>
                                          <p:attrName>ppt_x</p:attrName>
                                          <p:attrName>ppt_y</p:attrName>
                                        </p:attrNameLst>
                                      </p:cBhvr>
                                      <p:rCtr x="0" y="662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79167E-6 4.44444E-6 L 0.07487 -0.00325 " pathEditMode="relative" rAng="0" ptsTypes="AA">
                                      <p:cBhvr>
                                        <p:cTn id="10" dur="2000" fill="hold"/>
                                        <p:tgtEl>
                                          <p:spTgt spid="31"/>
                                        </p:tgtEl>
                                        <p:attrNameLst>
                                          <p:attrName>ppt_x</p:attrName>
                                          <p:attrName>ppt_y</p:attrName>
                                        </p:attrNameLst>
                                      </p:cBhvr>
                                      <p:rCtr x="3737" y="-162"/>
                                    </p:animMotion>
                                  </p:childTnLst>
                                </p:cTn>
                              </p:par>
                              <p:par>
                                <p:cTn id="11" presetID="42" presetClass="path" presetSubtype="0" accel="50000" decel="50000" fill="hold" nodeType="withEffect">
                                  <p:stCondLst>
                                    <p:cond delay="0"/>
                                  </p:stCondLst>
                                  <p:childTnLst>
                                    <p:animMotion origin="layout" path="M 5E-6 -1.48148E-6 L 0.09389 -0.02292 " pathEditMode="relative" rAng="0" ptsTypes="AA">
                                      <p:cBhvr>
                                        <p:cTn id="12" dur="2000" fill="hold"/>
                                        <p:tgtEl>
                                          <p:spTgt spid="32"/>
                                        </p:tgtEl>
                                        <p:attrNameLst>
                                          <p:attrName>ppt_x</p:attrName>
                                          <p:attrName>ppt_y</p:attrName>
                                        </p:attrNameLst>
                                      </p:cBhvr>
                                      <p:rCtr x="4688" y="-1157"/>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79167E-6 4.44444E-6 L 0.00468 0.08217 " pathEditMode="relative" rAng="0" ptsTypes="AA">
                                      <p:cBhvr>
                                        <p:cTn id="16" dur="2000" fill="hold"/>
                                        <p:tgtEl>
                                          <p:spTgt spid="31"/>
                                        </p:tgtEl>
                                        <p:attrNameLst>
                                          <p:attrName>ppt_x</p:attrName>
                                          <p:attrName>ppt_y</p:attrName>
                                        </p:attrNameLst>
                                      </p:cBhvr>
                                      <p:rCtr x="234" y="4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33679C3-3258-44BF-9E39-403BDE5D554A}"/>
              </a:ext>
            </a:extLst>
          </p:cNvPr>
          <p:cNvGrpSpPr/>
          <p:nvPr/>
        </p:nvGrpSpPr>
        <p:grpSpPr>
          <a:xfrm>
            <a:off x="5117865" y="764771"/>
            <a:ext cx="6035047" cy="5455923"/>
            <a:chOff x="5117865" y="764771"/>
            <a:chExt cx="6035047" cy="5455923"/>
          </a:xfrm>
        </p:grpSpPr>
        <p:cxnSp>
          <p:nvCxnSpPr>
            <p:cNvPr id="5" name="Straight Connector 4">
              <a:extLst>
                <a:ext uri="{FF2B5EF4-FFF2-40B4-BE49-F238E27FC236}">
                  <a16:creationId xmlns:a16="http://schemas.microsoft.com/office/drawing/2014/main" id="{C32EABA7-ED06-43C6-BF3A-CBFC79020DF7}"/>
                </a:ext>
              </a:extLst>
            </p:cNvPr>
            <p:cNvCxnSpPr>
              <a:cxnSpLocks/>
            </p:cNvCxnSpPr>
            <p:nvPr/>
          </p:nvCxnSpPr>
          <p:spPr>
            <a:xfrm>
              <a:off x="11116887" y="764771"/>
              <a:ext cx="0" cy="541989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53A35B-6C3F-4CBD-932C-571B6E3B626F}"/>
                </a:ext>
              </a:extLst>
            </p:cNvPr>
            <p:cNvCxnSpPr>
              <a:cxnSpLocks/>
            </p:cNvCxnSpPr>
            <p:nvPr/>
          </p:nvCxnSpPr>
          <p:spPr>
            <a:xfrm>
              <a:off x="5153891" y="6204069"/>
              <a:ext cx="599902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61C4B8-AB24-4F48-A87D-9FC2ECD8615A}"/>
                </a:ext>
              </a:extLst>
            </p:cNvPr>
            <p:cNvCxnSpPr>
              <a:cxnSpLocks/>
            </p:cNvCxnSpPr>
            <p:nvPr/>
          </p:nvCxnSpPr>
          <p:spPr>
            <a:xfrm>
              <a:off x="5153891" y="5608320"/>
              <a:ext cx="593529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71FD2F-C1BE-4B4E-9424-751A43578C8E}"/>
                </a:ext>
              </a:extLst>
            </p:cNvPr>
            <p:cNvCxnSpPr>
              <a:cxnSpLocks/>
            </p:cNvCxnSpPr>
            <p:nvPr/>
          </p:nvCxnSpPr>
          <p:spPr>
            <a:xfrm>
              <a:off x="5117865" y="764771"/>
              <a:ext cx="6004572" cy="221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5DD647-E1FC-4BE7-9FC8-65AD61E57BE1}"/>
                </a:ext>
              </a:extLst>
            </p:cNvPr>
            <p:cNvCxnSpPr>
              <a:cxnSpLocks/>
            </p:cNvCxnSpPr>
            <p:nvPr/>
          </p:nvCxnSpPr>
          <p:spPr>
            <a:xfrm>
              <a:off x="5117865" y="800796"/>
              <a:ext cx="0" cy="541989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855F2B-7FE8-4126-8FA5-DB1CA446D693}"/>
                </a:ext>
              </a:extLst>
            </p:cNvPr>
            <p:cNvCxnSpPr>
              <a:cxnSpLocks/>
            </p:cNvCxnSpPr>
            <p:nvPr/>
          </p:nvCxnSpPr>
          <p:spPr>
            <a:xfrm>
              <a:off x="5137265" y="1316179"/>
              <a:ext cx="6004572" cy="221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C65B4EA7-AE62-42D8-92E5-9CD5C7D61092}"/>
              </a:ext>
            </a:extLst>
          </p:cNvPr>
          <p:cNvGrpSpPr/>
          <p:nvPr/>
        </p:nvGrpSpPr>
        <p:grpSpPr>
          <a:xfrm>
            <a:off x="9094121" y="2880364"/>
            <a:ext cx="1065795" cy="1066600"/>
            <a:chOff x="9094121" y="2880364"/>
            <a:chExt cx="1065795" cy="1066600"/>
          </a:xfrm>
        </p:grpSpPr>
        <p:sp>
          <p:nvSpPr>
            <p:cNvPr id="15" name="Oval 14">
              <a:extLst>
                <a:ext uri="{FF2B5EF4-FFF2-40B4-BE49-F238E27FC236}">
                  <a16:creationId xmlns:a16="http://schemas.microsoft.com/office/drawing/2014/main" id="{D2C49EDD-5721-4790-846D-09C8BB775C99}"/>
                </a:ext>
              </a:extLst>
            </p:cNvPr>
            <p:cNvSpPr/>
            <p:nvPr/>
          </p:nvSpPr>
          <p:spPr>
            <a:xfrm>
              <a:off x="9094121" y="2880364"/>
              <a:ext cx="1065795" cy="106660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8123534-FF30-4F40-8F4E-EEA4D571901F}"/>
                </a:ext>
              </a:extLst>
            </p:cNvPr>
            <p:cNvCxnSpPr>
              <a:cxnSpLocks/>
            </p:cNvCxnSpPr>
            <p:nvPr/>
          </p:nvCxnSpPr>
          <p:spPr>
            <a:xfrm>
              <a:off x="9627019" y="2880364"/>
              <a:ext cx="0" cy="10666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1B22FBF8-5FBE-465C-A14A-58DD9038DD98}"/>
              </a:ext>
            </a:extLst>
          </p:cNvPr>
          <p:cNvSpPr txBox="1"/>
          <p:nvPr/>
        </p:nvSpPr>
        <p:spPr>
          <a:xfrm>
            <a:off x="980212" y="85361"/>
            <a:ext cx="10307776" cy="707886"/>
          </a:xfrm>
          <a:prstGeom prst="rect">
            <a:avLst/>
          </a:prstGeom>
          <a:noFill/>
        </p:spPr>
        <p:txBody>
          <a:bodyPr wrap="square" rtlCol="0">
            <a:spAutoFit/>
          </a:bodyPr>
          <a:lstStyle>
            <a:defPPr>
              <a:defRPr lang="en-US"/>
            </a:defPPr>
            <a:lvl1pPr algn="ctr">
              <a:defRPr sz="4000"/>
            </a:lvl1pPr>
          </a:lstStyle>
          <a:p>
            <a:r>
              <a:rPr lang="en-US" dirty="0"/>
              <a:t>New 2-MAN Crease Coverage Settled Situation</a:t>
            </a:r>
          </a:p>
        </p:txBody>
      </p:sp>
      <p:grpSp>
        <p:nvGrpSpPr>
          <p:cNvPr id="23" name="Group 22">
            <a:extLst>
              <a:ext uri="{FF2B5EF4-FFF2-40B4-BE49-F238E27FC236}">
                <a16:creationId xmlns:a16="http://schemas.microsoft.com/office/drawing/2014/main" id="{9C6383FD-125C-41D2-B202-AE5635758174}"/>
              </a:ext>
            </a:extLst>
          </p:cNvPr>
          <p:cNvGrpSpPr/>
          <p:nvPr/>
        </p:nvGrpSpPr>
        <p:grpSpPr>
          <a:xfrm>
            <a:off x="9256630" y="1457962"/>
            <a:ext cx="1141134" cy="1302803"/>
            <a:chOff x="9808379" y="4408938"/>
            <a:chExt cx="1185520" cy="1302803"/>
          </a:xfrm>
        </p:grpSpPr>
        <p:pic>
          <p:nvPicPr>
            <p:cNvPr id="24" name="Picture 23">
              <a:extLst>
                <a:ext uri="{FF2B5EF4-FFF2-40B4-BE49-F238E27FC236}">
                  <a16:creationId xmlns:a16="http://schemas.microsoft.com/office/drawing/2014/main" id="{A43440F6-6BB4-4F52-B725-4C7C56DD5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460" y="4408938"/>
              <a:ext cx="485679" cy="963649"/>
            </a:xfrm>
            <a:prstGeom prst="rect">
              <a:avLst/>
            </a:prstGeom>
          </p:spPr>
        </p:pic>
        <p:sp>
          <p:nvSpPr>
            <p:cNvPr id="25" name="TextBox 24">
              <a:extLst>
                <a:ext uri="{FF2B5EF4-FFF2-40B4-BE49-F238E27FC236}">
                  <a16:creationId xmlns:a16="http://schemas.microsoft.com/office/drawing/2014/main" id="{EA916A1F-867E-4839-ABA9-7D51724E4E1D}"/>
                </a:ext>
              </a:extLst>
            </p:cNvPr>
            <p:cNvSpPr txBox="1"/>
            <p:nvPr/>
          </p:nvSpPr>
          <p:spPr>
            <a:xfrm>
              <a:off x="9808379" y="5342409"/>
              <a:ext cx="1185520" cy="369332"/>
            </a:xfrm>
            <a:prstGeom prst="rect">
              <a:avLst/>
            </a:prstGeom>
            <a:noFill/>
          </p:spPr>
          <p:txBody>
            <a:bodyPr wrap="square" rtlCol="0">
              <a:spAutoFit/>
            </a:bodyPr>
            <a:lstStyle/>
            <a:p>
              <a:r>
                <a:rPr lang="en-US" dirty="0"/>
                <a:t>Lead</a:t>
              </a:r>
            </a:p>
          </p:txBody>
        </p:sp>
      </p:grpSp>
      <p:grpSp>
        <p:nvGrpSpPr>
          <p:cNvPr id="26" name="Group 25">
            <a:extLst>
              <a:ext uri="{FF2B5EF4-FFF2-40B4-BE49-F238E27FC236}">
                <a16:creationId xmlns:a16="http://schemas.microsoft.com/office/drawing/2014/main" id="{0CBE4174-B724-4018-8970-86D0B04948DA}"/>
              </a:ext>
            </a:extLst>
          </p:cNvPr>
          <p:cNvGrpSpPr/>
          <p:nvPr/>
        </p:nvGrpSpPr>
        <p:grpSpPr>
          <a:xfrm>
            <a:off x="3834146" y="4403992"/>
            <a:ext cx="717578" cy="1326963"/>
            <a:chOff x="4380900" y="4507687"/>
            <a:chExt cx="717578" cy="1326963"/>
          </a:xfrm>
        </p:grpSpPr>
        <p:pic>
          <p:nvPicPr>
            <p:cNvPr id="27" name="Picture 26">
              <a:extLst>
                <a:ext uri="{FF2B5EF4-FFF2-40B4-BE49-F238E27FC236}">
                  <a16:creationId xmlns:a16="http://schemas.microsoft.com/office/drawing/2014/main" id="{A71D4047-8913-4E67-B62B-C2279861DA2D}"/>
                </a:ext>
              </a:extLst>
            </p:cNvPr>
            <p:cNvPicPr>
              <a:picLocks noChangeAspect="1"/>
            </p:cNvPicPr>
            <p:nvPr/>
          </p:nvPicPr>
          <p:blipFill rotWithShape="1">
            <a:blip r:embed="rId3">
              <a:extLst>
                <a:ext uri="{28A0092B-C50C-407E-A947-70E740481C1C}">
                  <a14:useLocalDpi xmlns:a14="http://schemas.microsoft.com/office/drawing/2010/main" val="0"/>
                </a:ext>
              </a:extLst>
            </a:blip>
            <a:srcRect l="27048" t="2138" r="25825" b="11507"/>
            <a:stretch/>
          </p:blipFill>
          <p:spPr>
            <a:xfrm>
              <a:off x="4380900" y="4507687"/>
              <a:ext cx="717578" cy="875701"/>
            </a:xfrm>
            <a:prstGeom prst="rect">
              <a:avLst/>
            </a:prstGeom>
          </p:spPr>
        </p:pic>
        <p:sp>
          <p:nvSpPr>
            <p:cNvPr id="28" name="TextBox 27">
              <a:extLst>
                <a:ext uri="{FF2B5EF4-FFF2-40B4-BE49-F238E27FC236}">
                  <a16:creationId xmlns:a16="http://schemas.microsoft.com/office/drawing/2014/main" id="{EE359E93-B7DF-430F-8D01-1D42F65C649E}"/>
                </a:ext>
              </a:extLst>
            </p:cNvPr>
            <p:cNvSpPr txBox="1"/>
            <p:nvPr/>
          </p:nvSpPr>
          <p:spPr>
            <a:xfrm>
              <a:off x="4505718" y="5465318"/>
              <a:ext cx="592756" cy="369332"/>
            </a:xfrm>
            <a:prstGeom prst="rect">
              <a:avLst/>
            </a:prstGeom>
            <a:noFill/>
          </p:spPr>
          <p:txBody>
            <a:bodyPr wrap="square" rtlCol="0">
              <a:spAutoFit/>
            </a:bodyPr>
            <a:lstStyle/>
            <a:p>
              <a:r>
                <a:rPr lang="en-US" dirty="0"/>
                <a:t>Trail</a:t>
              </a:r>
            </a:p>
          </p:txBody>
        </p:sp>
      </p:grpSp>
      <p:pic>
        <p:nvPicPr>
          <p:cNvPr id="12" name="Picture 11">
            <a:extLst>
              <a:ext uri="{FF2B5EF4-FFF2-40B4-BE49-F238E27FC236}">
                <a16:creationId xmlns:a16="http://schemas.microsoft.com/office/drawing/2014/main" id="{08C5AAAF-57F1-4D18-8ADD-68DB668D1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163" y="1725105"/>
            <a:ext cx="3541491" cy="2356701"/>
          </a:xfrm>
          <a:prstGeom prst="rect">
            <a:avLst/>
          </a:prstGeom>
        </p:spPr>
      </p:pic>
      <p:sp>
        <p:nvSpPr>
          <p:cNvPr id="29" name="TextBox 28">
            <a:extLst>
              <a:ext uri="{FF2B5EF4-FFF2-40B4-BE49-F238E27FC236}">
                <a16:creationId xmlns:a16="http://schemas.microsoft.com/office/drawing/2014/main" id="{5BC99BEB-8B4C-4C0B-A3D5-F0E6F842B495}"/>
              </a:ext>
            </a:extLst>
          </p:cNvPr>
          <p:cNvSpPr txBox="1"/>
          <p:nvPr/>
        </p:nvSpPr>
        <p:spPr>
          <a:xfrm>
            <a:off x="6111828" y="3855381"/>
            <a:ext cx="3346630" cy="1754326"/>
          </a:xfrm>
          <a:prstGeom prst="rect">
            <a:avLst/>
          </a:prstGeom>
          <a:noFill/>
        </p:spPr>
        <p:txBody>
          <a:bodyPr wrap="square" rtlCol="0">
            <a:spAutoFit/>
          </a:bodyPr>
          <a:lstStyle/>
          <a:p>
            <a:r>
              <a:rPr lang="en-US" dirty="0"/>
              <a:t>If ball carrier is going away from you, take body back of player and opposite official look at feet of attacking player in crease or not before shot taken. </a:t>
            </a:r>
          </a:p>
          <a:p>
            <a:r>
              <a:rPr lang="en-US" dirty="0"/>
              <a:t>Harder to do in 2-man game.</a:t>
            </a:r>
          </a:p>
        </p:txBody>
      </p:sp>
    </p:spTree>
    <p:extLst>
      <p:ext uri="{BB962C8B-B14F-4D97-AF65-F5344CB8AC3E}">
        <p14:creationId xmlns:p14="http://schemas.microsoft.com/office/powerpoint/2010/main" val="170995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33679C3-3258-44BF-9E39-403BDE5D554A}"/>
              </a:ext>
            </a:extLst>
          </p:cNvPr>
          <p:cNvGrpSpPr/>
          <p:nvPr/>
        </p:nvGrpSpPr>
        <p:grpSpPr>
          <a:xfrm rot="10800000">
            <a:off x="886230" y="701038"/>
            <a:ext cx="6035047" cy="5455923"/>
            <a:chOff x="5117865" y="764771"/>
            <a:chExt cx="6035047" cy="5455923"/>
          </a:xfrm>
        </p:grpSpPr>
        <p:cxnSp>
          <p:nvCxnSpPr>
            <p:cNvPr id="5" name="Straight Connector 4">
              <a:extLst>
                <a:ext uri="{FF2B5EF4-FFF2-40B4-BE49-F238E27FC236}">
                  <a16:creationId xmlns:a16="http://schemas.microsoft.com/office/drawing/2014/main" id="{C32EABA7-ED06-43C6-BF3A-CBFC79020DF7}"/>
                </a:ext>
              </a:extLst>
            </p:cNvPr>
            <p:cNvCxnSpPr>
              <a:cxnSpLocks/>
            </p:cNvCxnSpPr>
            <p:nvPr/>
          </p:nvCxnSpPr>
          <p:spPr>
            <a:xfrm>
              <a:off x="11116887" y="764771"/>
              <a:ext cx="0" cy="541989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53A35B-6C3F-4CBD-932C-571B6E3B626F}"/>
                </a:ext>
              </a:extLst>
            </p:cNvPr>
            <p:cNvCxnSpPr>
              <a:cxnSpLocks/>
            </p:cNvCxnSpPr>
            <p:nvPr/>
          </p:nvCxnSpPr>
          <p:spPr>
            <a:xfrm>
              <a:off x="5153891" y="6204069"/>
              <a:ext cx="599902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61C4B8-AB24-4F48-A87D-9FC2ECD8615A}"/>
                </a:ext>
              </a:extLst>
            </p:cNvPr>
            <p:cNvCxnSpPr>
              <a:cxnSpLocks/>
            </p:cNvCxnSpPr>
            <p:nvPr/>
          </p:nvCxnSpPr>
          <p:spPr>
            <a:xfrm>
              <a:off x="5153891" y="5608320"/>
              <a:ext cx="593529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71FD2F-C1BE-4B4E-9424-751A43578C8E}"/>
                </a:ext>
              </a:extLst>
            </p:cNvPr>
            <p:cNvCxnSpPr>
              <a:cxnSpLocks/>
            </p:cNvCxnSpPr>
            <p:nvPr/>
          </p:nvCxnSpPr>
          <p:spPr>
            <a:xfrm>
              <a:off x="5117865" y="764771"/>
              <a:ext cx="6004572" cy="221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5DD647-E1FC-4BE7-9FC8-65AD61E57BE1}"/>
                </a:ext>
              </a:extLst>
            </p:cNvPr>
            <p:cNvCxnSpPr>
              <a:cxnSpLocks/>
            </p:cNvCxnSpPr>
            <p:nvPr/>
          </p:nvCxnSpPr>
          <p:spPr>
            <a:xfrm>
              <a:off x="5117865" y="800796"/>
              <a:ext cx="0" cy="541989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855F2B-7FE8-4126-8FA5-DB1CA446D693}"/>
                </a:ext>
              </a:extLst>
            </p:cNvPr>
            <p:cNvCxnSpPr>
              <a:cxnSpLocks/>
            </p:cNvCxnSpPr>
            <p:nvPr/>
          </p:nvCxnSpPr>
          <p:spPr>
            <a:xfrm>
              <a:off x="5137265" y="1316179"/>
              <a:ext cx="6004572" cy="221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FAFD3537-2776-44DA-9A36-719130E5220E}"/>
              </a:ext>
            </a:extLst>
          </p:cNvPr>
          <p:cNvGrpSpPr/>
          <p:nvPr/>
        </p:nvGrpSpPr>
        <p:grpSpPr>
          <a:xfrm>
            <a:off x="2210065" y="4210268"/>
            <a:ext cx="1141134" cy="1302803"/>
            <a:chOff x="9808379" y="4408938"/>
            <a:chExt cx="1185520" cy="1302803"/>
          </a:xfrm>
        </p:grpSpPr>
        <p:pic>
          <p:nvPicPr>
            <p:cNvPr id="15" name="Picture 14">
              <a:extLst>
                <a:ext uri="{FF2B5EF4-FFF2-40B4-BE49-F238E27FC236}">
                  <a16:creationId xmlns:a16="http://schemas.microsoft.com/office/drawing/2014/main" id="{F79F307F-9A8E-4207-8BE6-7F81BC05C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460" y="4408938"/>
              <a:ext cx="485679" cy="963649"/>
            </a:xfrm>
            <a:prstGeom prst="rect">
              <a:avLst/>
            </a:prstGeom>
          </p:spPr>
        </p:pic>
        <p:sp>
          <p:nvSpPr>
            <p:cNvPr id="17" name="TextBox 16">
              <a:extLst>
                <a:ext uri="{FF2B5EF4-FFF2-40B4-BE49-F238E27FC236}">
                  <a16:creationId xmlns:a16="http://schemas.microsoft.com/office/drawing/2014/main" id="{73831658-7659-4C20-B5F1-CE715AE90B87}"/>
                </a:ext>
              </a:extLst>
            </p:cNvPr>
            <p:cNvSpPr txBox="1"/>
            <p:nvPr/>
          </p:nvSpPr>
          <p:spPr>
            <a:xfrm>
              <a:off x="9808379" y="5342409"/>
              <a:ext cx="1185520" cy="369332"/>
            </a:xfrm>
            <a:prstGeom prst="rect">
              <a:avLst/>
            </a:prstGeom>
            <a:noFill/>
          </p:spPr>
          <p:txBody>
            <a:bodyPr wrap="square" rtlCol="0">
              <a:spAutoFit/>
            </a:bodyPr>
            <a:lstStyle/>
            <a:p>
              <a:r>
                <a:rPr lang="en-US" dirty="0"/>
                <a:t>Lead</a:t>
              </a:r>
            </a:p>
          </p:txBody>
        </p:sp>
      </p:grpSp>
      <p:grpSp>
        <p:nvGrpSpPr>
          <p:cNvPr id="18" name="Group 17">
            <a:extLst>
              <a:ext uri="{FF2B5EF4-FFF2-40B4-BE49-F238E27FC236}">
                <a16:creationId xmlns:a16="http://schemas.microsoft.com/office/drawing/2014/main" id="{8D2AE1C3-A6DD-468C-B1C6-FD6FC7D1D4FC}"/>
              </a:ext>
            </a:extLst>
          </p:cNvPr>
          <p:cNvGrpSpPr/>
          <p:nvPr/>
        </p:nvGrpSpPr>
        <p:grpSpPr>
          <a:xfrm>
            <a:off x="7871232" y="1313411"/>
            <a:ext cx="717578" cy="1326963"/>
            <a:chOff x="4380900" y="4507687"/>
            <a:chExt cx="717578" cy="1326963"/>
          </a:xfrm>
        </p:grpSpPr>
        <p:pic>
          <p:nvPicPr>
            <p:cNvPr id="20" name="Picture 19">
              <a:extLst>
                <a:ext uri="{FF2B5EF4-FFF2-40B4-BE49-F238E27FC236}">
                  <a16:creationId xmlns:a16="http://schemas.microsoft.com/office/drawing/2014/main" id="{E7A28463-C2FB-4532-948B-5DA9BDCBCAA7}"/>
                </a:ext>
              </a:extLst>
            </p:cNvPr>
            <p:cNvPicPr>
              <a:picLocks noChangeAspect="1"/>
            </p:cNvPicPr>
            <p:nvPr/>
          </p:nvPicPr>
          <p:blipFill rotWithShape="1">
            <a:blip r:embed="rId3">
              <a:extLst>
                <a:ext uri="{28A0092B-C50C-407E-A947-70E740481C1C}">
                  <a14:useLocalDpi xmlns:a14="http://schemas.microsoft.com/office/drawing/2010/main" val="0"/>
                </a:ext>
              </a:extLst>
            </a:blip>
            <a:srcRect l="27048" t="2138" r="25825" b="11507"/>
            <a:stretch/>
          </p:blipFill>
          <p:spPr>
            <a:xfrm>
              <a:off x="4380900" y="4507687"/>
              <a:ext cx="717578" cy="875701"/>
            </a:xfrm>
            <a:prstGeom prst="rect">
              <a:avLst/>
            </a:prstGeom>
          </p:spPr>
        </p:pic>
        <p:sp>
          <p:nvSpPr>
            <p:cNvPr id="22" name="TextBox 21">
              <a:extLst>
                <a:ext uri="{FF2B5EF4-FFF2-40B4-BE49-F238E27FC236}">
                  <a16:creationId xmlns:a16="http://schemas.microsoft.com/office/drawing/2014/main" id="{9448E68E-25CA-4BB5-9DF7-25EAA22EBB09}"/>
                </a:ext>
              </a:extLst>
            </p:cNvPr>
            <p:cNvSpPr txBox="1"/>
            <p:nvPr/>
          </p:nvSpPr>
          <p:spPr>
            <a:xfrm>
              <a:off x="4505718" y="5465318"/>
              <a:ext cx="592756" cy="369332"/>
            </a:xfrm>
            <a:prstGeom prst="rect">
              <a:avLst/>
            </a:prstGeom>
            <a:noFill/>
          </p:spPr>
          <p:txBody>
            <a:bodyPr wrap="square" rtlCol="0">
              <a:spAutoFit/>
            </a:bodyPr>
            <a:lstStyle/>
            <a:p>
              <a:r>
                <a:rPr lang="en-US" dirty="0"/>
                <a:t>Trail</a:t>
              </a:r>
            </a:p>
          </p:txBody>
        </p:sp>
      </p:grpSp>
      <p:sp>
        <p:nvSpPr>
          <p:cNvPr id="23" name="TextBox 22">
            <a:extLst>
              <a:ext uri="{FF2B5EF4-FFF2-40B4-BE49-F238E27FC236}">
                <a16:creationId xmlns:a16="http://schemas.microsoft.com/office/drawing/2014/main" id="{49A9E26F-BE5F-4C55-84E8-AD824AF1EEE4}"/>
              </a:ext>
            </a:extLst>
          </p:cNvPr>
          <p:cNvSpPr txBox="1"/>
          <p:nvPr/>
        </p:nvSpPr>
        <p:spPr>
          <a:xfrm>
            <a:off x="1088239" y="85363"/>
            <a:ext cx="10134400" cy="707886"/>
          </a:xfrm>
          <a:prstGeom prst="rect">
            <a:avLst/>
          </a:prstGeom>
          <a:noFill/>
        </p:spPr>
        <p:txBody>
          <a:bodyPr wrap="square" rtlCol="0">
            <a:spAutoFit/>
          </a:bodyPr>
          <a:lstStyle>
            <a:defPPr>
              <a:defRPr lang="en-US"/>
            </a:defPPr>
            <a:lvl1pPr algn="ctr">
              <a:defRPr sz="4000"/>
            </a:lvl1pPr>
          </a:lstStyle>
          <a:p>
            <a:r>
              <a:rPr lang="en-US" dirty="0"/>
              <a:t>New 2-MAN Crease Coverage Settled Situation</a:t>
            </a:r>
          </a:p>
        </p:txBody>
      </p:sp>
      <p:grpSp>
        <p:nvGrpSpPr>
          <p:cNvPr id="6" name="Group 5">
            <a:extLst>
              <a:ext uri="{FF2B5EF4-FFF2-40B4-BE49-F238E27FC236}">
                <a16:creationId xmlns:a16="http://schemas.microsoft.com/office/drawing/2014/main" id="{032B8695-1A88-4F8E-BF7C-2B3AB92BE515}"/>
              </a:ext>
            </a:extLst>
          </p:cNvPr>
          <p:cNvGrpSpPr/>
          <p:nvPr/>
        </p:nvGrpSpPr>
        <p:grpSpPr>
          <a:xfrm>
            <a:off x="2015630" y="2879942"/>
            <a:ext cx="1065795" cy="1082358"/>
            <a:chOff x="2015630" y="2879942"/>
            <a:chExt cx="1065795" cy="1082358"/>
          </a:xfrm>
        </p:grpSpPr>
        <p:sp>
          <p:nvSpPr>
            <p:cNvPr id="24" name="Oval 23">
              <a:extLst>
                <a:ext uri="{FF2B5EF4-FFF2-40B4-BE49-F238E27FC236}">
                  <a16:creationId xmlns:a16="http://schemas.microsoft.com/office/drawing/2014/main" id="{49848641-D0AB-43A0-B27B-23145D45C5EA}"/>
                </a:ext>
              </a:extLst>
            </p:cNvPr>
            <p:cNvSpPr/>
            <p:nvPr/>
          </p:nvSpPr>
          <p:spPr>
            <a:xfrm>
              <a:off x="2015630" y="2879942"/>
              <a:ext cx="1065795" cy="1066600"/>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9F080298-B3F9-4AC5-8A0B-A68DD5BE28E7}"/>
                </a:ext>
              </a:extLst>
            </p:cNvPr>
            <p:cNvCxnSpPr>
              <a:cxnSpLocks/>
            </p:cNvCxnSpPr>
            <p:nvPr/>
          </p:nvCxnSpPr>
          <p:spPr>
            <a:xfrm>
              <a:off x="2546090" y="2895700"/>
              <a:ext cx="0" cy="10666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41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4F6814-96D5-4463-898E-405CC0C401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593877-256A-42B8-9A12-E0B169AA1D1D}"/>
              </a:ext>
            </a:extLst>
          </p:cNvPr>
          <p:cNvPicPr>
            <a:picLocks noChangeAspect="1"/>
          </p:cNvPicPr>
          <p:nvPr/>
        </p:nvPicPr>
        <p:blipFill rotWithShape="1">
          <a:blip r:embed="rId2">
            <a:extLst>
              <a:ext uri="{28A0092B-C50C-407E-A947-70E740481C1C}">
                <a14:useLocalDpi xmlns:a14="http://schemas.microsoft.com/office/drawing/2010/main" val="0"/>
              </a:ext>
            </a:extLst>
          </a:blip>
          <a:srcRect l="868" r="13247" b="-3"/>
          <a:stretch/>
        </p:blipFill>
        <p:spPr>
          <a:xfrm>
            <a:off x="7829551" y="2828925"/>
            <a:ext cx="4042410" cy="3388994"/>
          </a:xfrm>
          <a:prstGeom prst="rect">
            <a:avLst/>
          </a:prstGeom>
        </p:spPr>
      </p:pic>
      <p:pic>
        <p:nvPicPr>
          <p:cNvPr id="8" name="Picture 7">
            <a:extLst>
              <a:ext uri="{FF2B5EF4-FFF2-40B4-BE49-F238E27FC236}">
                <a16:creationId xmlns:a16="http://schemas.microsoft.com/office/drawing/2014/main" id="{269C3C3F-69AB-4C4C-AAE9-EFB667F3E465}"/>
              </a:ext>
            </a:extLst>
          </p:cNvPr>
          <p:cNvPicPr>
            <a:picLocks noChangeAspect="1"/>
          </p:cNvPicPr>
          <p:nvPr/>
        </p:nvPicPr>
        <p:blipFill rotWithShape="1">
          <a:blip r:embed="rId3">
            <a:extLst>
              <a:ext uri="{28A0092B-C50C-407E-A947-70E740481C1C}">
                <a14:useLocalDpi xmlns:a14="http://schemas.microsoft.com/office/drawing/2010/main" val="0"/>
              </a:ext>
            </a:extLst>
          </a:blip>
          <a:srcRect l="1302" r="-1" b="-1"/>
          <a:stretch/>
        </p:blipFill>
        <p:spPr>
          <a:xfrm>
            <a:off x="7829551" y="306909"/>
            <a:ext cx="4042409" cy="2286000"/>
          </a:xfrm>
          <a:prstGeom prst="rect">
            <a:avLst/>
          </a:prstGeom>
        </p:spPr>
      </p:pic>
      <p:sp>
        <p:nvSpPr>
          <p:cNvPr id="2" name="Title 1">
            <a:extLst>
              <a:ext uri="{FF2B5EF4-FFF2-40B4-BE49-F238E27FC236}">
                <a16:creationId xmlns:a16="http://schemas.microsoft.com/office/drawing/2014/main" id="{2DE14B21-791A-4534-8225-59340BA106F9}"/>
              </a:ext>
            </a:extLst>
          </p:cNvPr>
          <p:cNvSpPr>
            <a:spLocks noGrp="1"/>
          </p:cNvSpPr>
          <p:nvPr>
            <p:ph type="title"/>
          </p:nvPr>
        </p:nvSpPr>
        <p:spPr>
          <a:xfrm>
            <a:off x="821516" y="640263"/>
            <a:ext cx="6204984" cy="1344975"/>
          </a:xfrm>
        </p:spPr>
        <p:txBody>
          <a:bodyPr>
            <a:normAutofit fontScale="90000"/>
          </a:bodyPr>
          <a:lstStyle/>
          <a:p>
            <a:r>
              <a:rPr lang="en-US" sz="3200" b="1" dirty="0"/>
              <a:t>Picks: Behind , Around the Crease</a:t>
            </a:r>
            <a:br>
              <a:rPr lang="en-US" sz="3200" dirty="0"/>
            </a:br>
            <a:r>
              <a:rPr lang="en-US" sz="3200" dirty="0"/>
              <a:t>Crease Area might be the most Critical area on the field</a:t>
            </a:r>
          </a:p>
        </p:txBody>
      </p:sp>
      <p:sp>
        <p:nvSpPr>
          <p:cNvPr id="3" name="Content Placeholder 2">
            <a:extLst>
              <a:ext uri="{FF2B5EF4-FFF2-40B4-BE49-F238E27FC236}">
                <a16:creationId xmlns:a16="http://schemas.microsoft.com/office/drawing/2014/main" id="{50928A24-E215-41FA-98DE-E89B7ACCA8FE}"/>
              </a:ext>
            </a:extLst>
          </p:cNvPr>
          <p:cNvSpPr>
            <a:spLocks noGrp="1"/>
          </p:cNvSpPr>
          <p:nvPr>
            <p:ph idx="1"/>
          </p:nvPr>
        </p:nvSpPr>
        <p:spPr>
          <a:xfrm>
            <a:off x="821515" y="2121762"/>
            <a:ext cx="6204984" cy="3626917"/>
          </a:xfrm>
        </p:spPr>
        <p:txBody>
          <a:bodyPr>
            <a:normAutofit/>
          </a:bodyPr>
          <a:lstStyle/>
          <a:p>
            <a:r>
              <a:rPr lang="en-US" dirty="0"/>
              <a:t>Watch picks for attacking players’ feet in / on crease line</a:t>
            </a:r>
          </a:p>
          <a:p>
            <a:r>
              <a:rPr lang="en-US" dirty="0"/>
              <a:t>Moving or Stationary Pick</a:t>
            </a:r>
          </a:p>
          <a:p>
            <a:r>
              <a:rPr lang="en-US" dirty="0"/>
              <a:t>UR against Defender that causes crease violation</a:t>
            </a:r>
          </a:p>
        </p:txBody>
      </p:sp>
    </p:spTree>
    <p:extLst>
      <p:ext uri="{BB962C8B-B14F-4D97-AF65-F5344CB8AC3E}">
        <p14:creationId xmlns:p14="http://schemas.microsoft.com/office/powerpoint/2010/main" val="141959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12C61A-9558-4DE5-AFDB-898358AFB4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5B2175-B6AE-47A9-87E7-E6E74BFEC7D0}"/>
              </a:ext>
            </a:extLst>
          </p:cNvPr>
          <p:cNvPicPr>
            <a:picLocks noChangeAspect="1"/>
          </p:cNvPicPr>
          <p:nvPr/>
        </p:nvPicPr>
        <p:blipFill rotWithShape="1">
          <a:blip r:embed="rId2">
            <a:extLst>
              <a:ext uri="{28A0092B-C50C-407E-A947-70E740481C1C}">
                <a14:useLocalDpi xmlns:a14="http://schemas.microsoft.com/office/drawing/2010/main" val="0"/>
              </a:ext>
            </a:extLst>
          </a:blip>
          <a:srcRect t="13804" r="2" b="3896"/>
          <a:stretch/>
        </p:blipFill>
        <p:spPr>
          <a:xfrm>
            <a:off x="7829551" y="2330867"/>
            <a:ext cx="4042410" cy="1863093"/>
          </a:xfrm>
          <a:prstGeom prst="rect">
            <a:avLst/>
          </a:prstGeom>
        </p:spPr>
      </p:pic>
      <p:pic>
        <p:nvPicPr>
          <p:cNvPr id="9" name="Picture 8">
            <a:extLst>
              <a:ext uri="{FF2B5EF4-FFF2-40B4-BE49-F238E27FC236}">
                <a16:creationId xmlns:a16="http://schemas.microsoft.com/office/drawing/2014/main" id="{C87B95E8-F498-4D0C-9EDF-25F34EA0F2A7}"/>
              </a:ext>
            </a:extLst>
          </p:cNvPr>
          <p:cNvPicPr>
            <a:picLocks noChangeAspect="1"/>
          </p:cNvPicPr>
          <p:nvPr/>
        </p:nvPicPr>
        <p:blipFill rotWithShape="1">
          <a:blip r:embed="rId3">
            <a:extLst>
              <a:ext uri="{28A0092B-C50C-407E-A947-70E740481C1C}">
                <a14:useLocalDpi xmlns:a14="http://schemas.microsoft.com/office/drawing/2010/main" val="0"/>
              </a:ext>
            </a:extLst>
          </a:blip>
          <a:srcRect t="18816" r="-3" b="11672"/>
          <a:stretch/>
        </p:blipFill>
        <p:spPr>
          <a:xfrm>
            <a:off x="7829551" y="306910"/>
            <a:ext cx="4042409" cy="1863092"/>
          </a:xfrm>
          <a:prstGeom prst="rect">
            <a:avLst/>
          </a:prstGeom>
        </p:spPr>
      </p:pic>
      <p:pic>
        <p:nvPicPr>
          <p:cNvPr id="7" name="Picture 6">
            <a:extLst>
              <a:ext uri="{FF2B5EF4-FFF2-40B4-BE49-F238E27FC236}">
                <a16:creationId xmlns:a16="http://schemas.microsoft.com/office/drawing/2014/main" id="{E4ACE632-82F6-4E9A-91E2-885EEF24AFDF}"/>
              </a:ext>
            </a:extLst>
          </p:cNvPr>
          <p:cNvPicPr>
            <a:picLocks noChangeAspect="1"/>
          </p:cNvPicPr>
          <p:nvPr/>
        </p:nvPicPr>
        <p:blipFill rotWithShape="1">
          <a:blip r:embed="rId4">
            <a:extLst>
              <a:ext uri="{28A0092B-C50C-407E-A947-70E740481C1C}">
                <a14:useLocalDpi xmlns:a14="http://schemas.microsoft.com/office/drawing/2010/main" val="0"/>
              </a:ext>
            </a:extLst>
          </a:blip>
          <a:srcRect t="888" r="-3" b="11348"/>
          <a:stretch/>
        </p:blipFill>
        <p:spPr>
          <a:xfrm>
            <a:off x="7829551" y="4354824"/>
            <a:ext cx="4042409" cy="1895153"/>
          </a:xfrm>
          <a:prstGeom prst="rect">
            <a:avLst/>
          </a:prstGeom>
        </p:spPr>
      </p:pic>
      <p:sp>
        <p:nvSpPr>
          <p:cNvPr id="2" name="Title 1">
            <a:extLst>
              <a:ext uri="{FF2B5EF4-FFF2-40B4-BE49-F238E27FC236}">
                <a16:creationId xmlns:a16="http://schemas.microsoft.com/office/drawing/2014/main" id="{2DE14B21-791A-4534-8225-59340BA106F9}"/>
              </a:ext>
            </a:extLst>
          </p:cNvPr>
          <p:cNvSpPr>
            <a:spLocks noGrp="1"/>
          </p:cNvSpPr>
          <p:nvPr>
            <p:ph type="title"/>
          </p:nvPr>
        </p:nvSpPr>
        <p:spPr>
          <a:xfrm>
            <a:off x="821515" y="640263"/>
            <a:ext cx="6427583" cy="1344975"/>
          </a:xfrm>
        </p:spPr>
        <p:txBody>
          <a:bodyPr>
            <a:normAutofit/>
          </a:bodyPr>
          <a:lstStyle/>
          <a:p>
            <a:r>
              <a:rPr lang="en-US" sz="3600" b="1" dirty="0"/>
              <a:t>Body Checking</a:t>
            </a:r>
            <a:br>
              <a:rPr lang="en-US" sz="2800" dirty="0"/>
            </a:br>
            <a:r>
              <a:rPr lang="en-US" sz="2800" dirty="0"/>
              <a:t>Crease Area can be Roughest area on Field</a:t>
            </a:r>
          </a:p>
        </p:txBody>
      </p:sp>
      <p:sp>
        <p:nvSpPr>
          <p:cNvPr id="3" name="Content Placeholder 2">
            <a:extLst>
              <a:ext uri="{FF2B5EF4-FFF2-40B4-BE49-F238E27FC236}">
                <a16:creationId xmlns:a16="http://schemas.microsoft.com/office/drawing/2014/main" id="{50928A24-E215-41FA-98DE-E89B7ACCA8FE}"/>
              </a:ext>
            </a:extLst>
          </p:cNvPr>
          <p:cNvSpPr>
            <a:spLocks noGrp="1"/>
          </p:cNvSpPr>
          <p:nvPr>
            <p:ph idx="1"/>
          </p:nvPr>
        </p:nvSpPr>
        <p:spPr>
          <a:xfrm>
            <a:off x="402876" y="2033626"/>
            <a:ext cx="6559786" cy="4095975"/>
          </a:xfrm>
        </p:spPr>
        <p:txBody>
          <a:bodyPr>
            <a:normAutofit/>
          </a:bodyPr>
          <a:lstStyle/>
          <a:p>
            <a:r>
              <a:rPr lang="en-US" sz="2000" dirty="0"/>
              <a:t>A1 takes a shot from midfield. While the ball is within 5 yards of A2, B1 legally checks A2, causing A2 to be in the air above the crease area. The ball enters the goal, then A2 lands in the crease. </a:t>
            </a:r>
            <a:r>
              <a:rPr lang="en-US" sz="2000" b="1" dirty="0"/>
              <a:t>RULING: </a:t>
            </a:r>
            <a:r>
              <a:rPr lang="en-US" sz="2000" dirty="0"/>
              <a:t>Legal goal, unless A2 lands in the crease before the ball enters the goal, then no goal.</a:t>
            </a:r>
          </a:p>
          <a:p>
            <a:r>
              <a:rPr lang="en-US" sz="2000" dirty="0"/>
              <a:t>Often late hits, unnecessarily rough hits, </a:t>
            </a:r>
            <a:r>
              <a:rPr lang="en-US" sz="2000" dirty="0" err="1"/>
              <a:t>crosse</a:t>
            </a:r>
            <a:r>
              <a:rPr lang="en-US" sz="2000" dirty="0"/>
              <a:t> checks</a:t>
            </a:r>
          </a:p>
          <a:p>
            <a:r>
              <a:rPr lang="en-US" sz="2000" dirty="0"/>
              <a:t>Trail and </a:t>
            </a:r>
            <a:r>
              <a:rPr lang="en-US" sz="2000" dirty="0" err="1"/>
              <a:t>Farside</a:t>
            </a:r>
            <a:r>
              <a:rPr lang="en-US" sz="2000" dirty="0"/>
              <a:t> officials need to stay with shooters as Lead has goal area.</a:t>
            </a:r>
          </a:p>
          <a:p>
            <a:r>
              <a:rPr lang="en-US" sz="2000" dirty="0"/>
              <a:t>Watch for Goalie checks:</a:t>
            </a:r>
          </a:p>
          <a:p>
            <a:pPr lvl="1"/>
            <a:r>
              <a:rPr lang="en-US" sz="1600" dirty="0"/>
              <a:t> both on Goalies &gt;  teammates will come to his aide or retaliation</a:t>
            </a:r>
          </a:p>
          <a:p>
            <a:pPr lvl="1"/>
            <a:r>
              <a:rPr lang="en-US" sz="1600" dirty="0"/>
              <a:t> and by Goalies who like to light up attackmen</a:t>
            </a:r>
          </a:p>
          <a:p>
            <a:endParaRPr lang="en-US" sz="2000" dirty="0"/>
          </a:p>
        </p:txBody>
      </p:sp>
    </p:spTree>
    <p:extLst>
      <p:ext uri="{BB962C8B-B14F-4D97-AF65-F5344CB8AC3E}">
        <p14:creationId xmlns:p14="http://schemas.microsoft.com/office/powerpoint/2010/main" val="27455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5F1F-5F93-42B4-812D-1E1ED63436F7}"/>
              </a:ext>
            </a:extLst>
          </p:cNvPr>
          <p:cNvSpPr>
            <a:spLocks noGrp="1"/>
          </p:cNvSpPr>
          <p:nvPr>
            <p:ph type="title"/>
          </p:nvPr>
        </p:nvSpPr>
        <p:spPr/>
        <p:txBody>
          <a:bodyPr/>
          <a:lstStyle/>
          <a:p>
            <a:r>
              <a:rPr lang="en-US" dirty="0"/>
              <a:t>Crease Dimensions</a:t>
            </a:r>
          </a:p>
        </p:txBody>
      </p:sp>
      <p:sp>
        <p:nvSpPr>
          <p:cNvPr id="3" name="Content Placeholder 2">
            <a:extLst>
              <a:ext uri="{FF2B5EF4-FFF2-40B4-BE49-F238E27FC236}">
                <a16:creationId xmlns:a16="http://schemas.microsoft.com/office/drawing/2014/main" id="{41C4188E-D405-4800-8D8F-3CF3F416B49A}"/>
              </a:ext>
            </a:extLst>
          </p:cNvPr>
          <p:cNvSpPr>
            <a:spLocks noGrp="1"/>
          </p:cNvSpPr>
          <p:nvPr>
            <p:ph idx="1"/>
          </p:nvPr>
        </p:nvSpPr>
        <p:spPr>
          <a:xfrm>
            <a:off x="6096000" y="952490"/>
            <a:ext cx="5624465" cy="4351338"/>
          </a:xfrm>
        </p:spPr>
        <p:txBody>
          <a:bodyPr>
            <a:normAutofit lnSpcReduction="10000"/>
          </a:bodyPr>
          <a:lstStyle/>
          <a:p>
            <a:r>
              <a:rPr lang="en-US" dirty="0"/>
              <a:t>Around each goal shall be a plainly marked circle known as the goal crease. The area within the crease line shall not be painted. This circle shall be marked by using the midpoint of the goal line as the center and drawing a circle with a radius of 9 feet around that point to the outside edge of the line.</a:t>
            </a:r>
          </a:p>
          <a:p>
            <a:r>
              <a:rPr lang="en-US" dirty="0"/>
              <a:t>The goal-crease area is the circular surface about each goal within and including the goal-crease line itself.</a:t>
            </a:r>
          </a:p>
        </p:txBody>
      </p:sp>
      <p:pic>
        <p:nvPicPr>
          <p:cNvPr id="5" name="Picture 4">
            <a:extLst>
              <a:ext uri="{FF2B5EF4-FFF2-40B4-BE49-F238E27FC236}">
                <a16:creationId xmlns:a16="http://schemas.microsoft.com/office/drawing/2014/main" id="{E0CE9A56-FA59-4CD1-BFFC-E6A9E4B05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35" y="1727984"/>
            <a:ext cx="5624465" cy="4351338"/>
          </a:xfrm>
          <a:prstGeom prst="ellipse">
            <a:avLst/>
          </a:prstGeom>
        </p:spPr>
      </p:pic>
    </p:spTree>
    <p:extLst>
      <p:ext uri="{BB962C8B-B14F-4D97-AF65-F5344CB8AC3E}">
        <p14:creationId xmlns:p14="http://schemas.microsoft.com/office/powerpoint/2010/main" val="2508078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6AFE-596B-432A-B73C-4508B9BFF2BC}"/>
              </a:ext>
            </a:extLst>
          </p:cNvPr>
          <p:cNvSpPr>
            <a:spLocks noGrp="1"/>
          </p:cNvSpPr>
          <p:nvPr>
            <p:ph type="title"/>
          </p:nvPr>
        </p:nvSpPr>
        <p:spPr/>
        <p:txBody>
          <a:bodyPr>
            <a:normAutofit/>
          </a:bodyPr>
          <a:lstStyle/>
          <a:p>
            <a:r>
              <a:rPr lang="en-US" sz="4000" dirty="0"/>
              <a:t>Crease Violations/Goalkeeper Interference 6-2</a:t>
            </a:r>
          </a:p>
        </p:txBody>
      </p:sp>
      <p:sp>
        <p:nvSpPr>
          <p:cNvPr id="3" name="Content Placeholder 2">
            <a:extLst>
              <a:ext uri="{FF2B5EF4-FFF2-40B4-BE49-F238E27FC236}">
                <a16:creationId xmlns:a16="http://schemas.microsoft.com/office/drawing/2014/main" id="{C8023392-291E-49DB-9394-F8755E418981}"/>
              </a:ext>
            </a:extLst>
          </p:cNvPr>
          <p:cNvSpPr>
            <a:spLocks noGrp="1"/>
          </p:cNvSpPr>
          <p:nvPr>
            <p:ph idx="1"/>
          </p:nvPr>
        </p:nvSpPr>
        <p:spPr/>
        <p:txBody>
          <a:bodyPr>
            <a:normAutofit lnSpcReduction="10000"/>
          </a:bodyPr>
          <a:lstStyle/>
          <a:p>
            <a:r>
              <a:rPr lang="en-US" dirty="0"/>
              <a:t>When the defensive team has possession of the ball, infringements of the rules involving the crease shall be penalized as follows (rather than under the general rules for technical fouls):</a:t>
            </a:r>
          </a:p>
          <a:p>
            <a:pPr lvl="1"/>
            <a:r>
              <a:rPr lang="en-US" dirty="0"/>
              <a:t>Any crease violation or interference with the goalkeeper of a technical nature while the ball is </a:t>
            </a:r>
            <a:r>
              <a:rPr lang="en-US" b="1" dirty="0"/>
              <a:t>in possession of the defensive team outside of the crease </a:t>
            </a:r>
            <a:r>
              <a:rPr lang="en-US" dirty="0"/>
              <a:t>shall result in a </a:t>
            </a:r>
            <a:r>
              <a:rPr lang="en-US" b="1" dirty="0"/>
              <a:t>FDSW </a:t>
            </a:r>
            <a:r>
              <a:rPr lang="en-US" dirty="0"/>
              <a:t>situation.</a:t>
            </a:r>
          </a:p>
          <a:p>
            <a:pPr lvl="1"/>
            <a:r>
              <a:rPr lang="en-US" dirty="0"/>
              <a:t>Any crease violation or interference  with the goalkeeper </a:t>
            </a:r>
            <a:r>
              <a:rPr lang="en-US" b="1" dirty="0"/>
              <a:t>while he and the ball are in the crease</a:t>
            </a:r>
            <a:r>
              <a:rPr lang="en-US" dirty="0"/>
              <a:t>, </a:t>
            </a:r>
            <a:r>
              <a:rPr lang="en-US" b="1" dirty="0"/>
              <a:t>whether or not he has possession of the ball</a:t>
            </a:r>
            <a:r>
              <a:rPr lang="en-US" dirty="0"/>
              <a:t>, shall be a </a:t>
            </a:r>
            <a:r>
              <a:rPr lang="en-US" b="1" dirty="0"/>
              <a:t>Play-On</a:t>
            </a:r>
            <a:r>
              <a:rPr lang="en-US" dirty="0"/>
              <a:t>.  If the goalie has possession and fails to run the ball out of the crease or Successfully completes an outlet pass, the ball is awarded to the goalie’s team at midfield across the midfield line in the goalies’ offensive side.  If the ball is loose in the crease and the goalie gains possession, the Play-On is over.</a:t>
            </a:r>
          </a:p>
        </p:txBody>
      </p:sp>
    </p:spTree>
    <p:extLst>
      <p:ext uri="{BB962C8B-B14F-4D97-AF65-F5344CB8AC3E}">
        <p14:creationId xmlns:p14="http://schemas.microsoft.com/office/powerpoint/2010/main" val="312030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71291A-9850-49E3-95A3-98EAF4A4EF56}"/>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Crease Situations and Rulings</a:t>
            </a:r>
            <a:br>
              <a:rPr lang="en-US" dirty="0">
                <a:solidFill>
                  <a:srgbClr val="FFFFFF"/>
                </a:solidFill>
              </a:rPr>
            </a:br>
            <a:r>
              <a:rPr lang="en-US" dirty="0">
                <a:solidFill>
                  <a:srgbClr val="FFFFFF"/>
                </a:solidFill>
              </a:rPr>
              <a:t>Crease Privileges</a:t>
            </a:r>
          </a:p>
        </p:txBody>
      </p:sp>
      <p:graphicFrame>
        <p:nvGraphicFramePr>
          <p:cNvPr id="16" name="Content Placeholder 2"/>
          <p:cNvGraphicFramePr>
            <a:graphicFrameLocks noGrp="1"/>
          </p:cNvGraphicFramePr>
          <p:nvPr>
            <p:ph idx="1"/>
            <p:extLst>
              <p:ext uri="{D42A27DB-BD31-4B8C-83A1-F6EECF244321}">
                <p14:modId xmlns:p14="http://schemas.microsoft.com/office/powerpoint/2010/main" val="156211452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79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8">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675EEA-6CC5-4C9B-AFDF-C52A68DDA23C}"/>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Crease Situations and Rulings</a:t>
            </a:r>
            <a:br>
              <a:rPr lang="en-US" dirty="0">
                <a:solidFill>
                  <a:srgbClr val="FFFFFF"/>
                </a:solidFill>
              </a:rPr>
            </a:br>
            <a:r>
              <a:rPr lang="en-US" dirty="0">
                <a:solidFill>
                  <a:srgbClr val="FFFFFF"/>
                </a:solidFill>
              </a:rPr>
              <a:t>Crease Privileges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583337394"/>
              </p:ext>
            </p:extLst>
          </p:nvPr>
        </p:nvGraphicFramePr>
        <p:xfrm>
          <a:off x="4636008" y="182880"/>
          <a:ext cx="7184690" cy="6267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021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8531-0C3F-4728-B121-2BCFA279EADC}"/>
              </a:ext>
            </a:extLst>
          </p:cNvPr>
          <p:cNvSpPr>
            <a:spLocks noGrp="1"/>
          </p:cNvSpPr>
          <p:nvPr>
            <p:ph type="title"/>
          </p:nvPr>
        </p:nvSpPr>
        <p:spPr/>
        <p:txBody>
          <a:bodyPr/>
          <a:lstStyle/>
          <a:p>
            <a:r>
              <a:rPr lang="en-US" dirty="0"/>
              <a:t>Crease Plays</a:t>
            </a:r>
          </a:p>
        </p:txBody>
      </p:sp>
      <p:sp>
        <p:nvSpPr>
          <p:cNvPr id="3" name="Content Placeholder 2">
            <a:extLst>
              <a:ext uri="{FF2B5EF4-FFF2-40B4-BE49-F238E27FC236}">
                <a16:creationId xmlns:a16="http://schemas.microsoft.com/office/drawing/2014/main" id="{DA87593F-E5CD-4BEB-BFDF-F7DAA6B26C34}"/>
              </a:ext>
            </a:extLst>
          </p:cNvPr>
          <p:cNvSpPr>
            <a:spLocks noGrp="1"/>
          </p:cNvSpPr>
          <p:nvPr>
            <p:ph idx="1"/>
          </p:nvPr>
        </p:nvSpPr>
        <p:spPr/>
        <p:txBody>
          <a:bodyPr/>
          <a:lstStyle/>
          <a:p>
            <a:r>
              <a:rPr lang="en-US" b="1" dirty="0">
                <a:hlinkClick r:id="rId2"/>
              </a:rPr>
              <a:t>Open in Slides</a:t>
            </a:r>
            <a:endParaRPr lang="en-US" dirty="0"/>
          </a:p>
        </p:txBody>
      </p:sp>
    </p:spTree>
    <p:extLst>
      <p:ext uri="{BB962C8B-B14F-4D97-AF65-F5344CB8AC3E}">
        <p14:creationId xmlns:p14="http://schemas.microsoft.com/office/powerpoint/2010/main" val="1571074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34CA-4DAC-4B48-8F6A-C8D1BF38D8E4}"/>
              </a:ext>
            </a:extLst>
          </p:cNvPr>
          <p:cNvSpPr>
            <a:spLocks noGrp="1"/>
          </p:cNvSpPr>
          <p:nvPr>
            <p:ph type="title"/>
          </p:nvPr>
        </p:nvSpPr>
        <p:spPr/>
        <p:txBody>
          <a:bodyPr/>
          <a:lstStyle/>
          <a:p>
            <a:r>
              <a:rPr lang="en-US" dirty="0"/>
              <a:t>Crease Situations and Rulings</a:t>
            </a:r>
          </a:p>
        </p:txBody>
      </p:sp>
      <p:sp>
        <p:nvSpPr>
          <p:cNvPr id="3" name="Content Placeholder 2">
            <a:extLst>
              <a:ext uri="{FF2B5EF4-FFF2-40B4-BE49-F238E27FC236}">
                <a16:creationId xmlns:a16="http://schemas.microsoft.com/office/drawing/2014/main" id="{710441B6-D259-492E-A17B-255BEF21AAE2}"/>
              </a:ext>
            </a:extLst>
          </p:cNvPr>
          <p:cNvSpPr>
            <a:spLocks noGrp="1"/>
          </p:cNvSpPr>
          <p:nvPr>
            <p:ph idx="1"/>
          </p:nvPr>
        </p:nvSpPr>
        <p:spPr/>
        <p:txBody>
          <a:bodyPr>
            <a:normAutofit lnSpcReduction="10000"/>
          </a:bodyPr>
          <a:lstStyle/>
          <a:p>
            <a:r>
              <a:rPr lang="en-US" dirty="0"/>
              <a:t>The goalkeeper is in the crease, making a pass to begin his clear. The goalkeeper’s </a:t>
            </a:r>
            <a:r>
              <a:rPr lang="en-US" dirty="0" err="1"/>
              <a:t>crosse</a:t>
            </a:r>
            <a:r>
              <a:rPr lang="en-US" dirty="0"/>
              <a:t> collides with the </a:t>
            </a:r>
            <a:r>
              <a:rPr lang="en-US" dirty="0" err="1"/>
              <a:t>crosse</a:t>
            </a:r>
            <a:r>
              <a:rPr lang="en-US" dirty="0"/>
              <a:t> of A1, who is standing on the edge of the crease with his </a:t>
            </a:r>
            <a:r>
              <a:rPr lang="en-US" dirty="0" err="1"/>
              <a:t>crosse</a:t>
            </a:r>
            <a:r>
              <a:rPr lang="en-US" dirty="0"/>
              <a:t> in a covering position, thus causing the ball to drop to the ground. </a:t>
            </a:r>
            <a:r>
              <a:rPr lang="en-US" b="1" dirty="0"/>
              <a:t>RULING: </a:t>
            </a:r>
            <a:r>
              <a:rPr lang="en-US" dirty="0"/>
              <a:t>Interference by A1, play-on. The goalkeeper, while clearing from the crease, has protection on passes for clear, regardless of whether the attack player moves his </a:t>
            </a:r>
            <a:r>
              <a:rPr lang="en-US" dirty="0" err="1"/>
              <a:t>crosse</a:t>
            </a:r>
            <a:r>
              <a:rPr lang="en-US" dirty="0"/>
              <a:t>. Play continues or award the ball to Team B at the center of the field.</a:t>
            </a:r>
          </a:p>
          <a:p>
            <a:r>
              <a:rPr lang="en-US" dirty="0"/>
              <a:t>Can the goalkeeper be called for a personal foul if his </a:t>
            </a:r>
            <a:r>
              <a:rPr lang="en-US" dirty="0" err="1"/>
              <a:t>crosse</a:t>
            </a:r>
            <a:r>
              <a:rPr lang="en-US" dirty="0"/>
              <a:t> slashes an opposing player after an outlet pass? </a:t>
            </a:r>
            <a:r>
              <a:rPr lang="en-US" b="1" dirty="0"/>
              <a:t>RULING: </a:t>
            </a:r>
            <a:r>
              <a:rPr lang="en-US" dirty="0"/>
              <a:t>Yes. The privileges and protections of the goalkeeper do not permit him to gain an unfair advantage.</a:t>
            </a:r>
          </a:p>
        </p:txBody>
      </p:sp>
    </p:spTree>
    <p:extLst>
      <p:ext uri="{BB962C8B-B14F-4D97-AF65-F5344CB8AC3E}">
        <p14:creationId xmlns:p14="http://schemas.microsoft.com/office/powerpoint/2010/main" val="3738666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0847C-8A59-41E2-9DBB-8D59E00A2B77}"/>
              </a:ext>
            </a:extLst>
          </p:cNvPr>
          <p:cNvSpPr>
            <a:spLocks noGrp="1"/>
          </p:cNvSpPr>
          <p:nvPr>
            <p:ph type="title"/>
          </p:nvPr>
        </p:nvSpPr>
        <p:spPr/>
        <p:txBody>
          <a:bodyPr/>
          <a:lstStyle/>
          <a:p>
            <a:r>
              <a:rPr lang="en-US" dirty="0"/>
              <a:t>Crease Situations and Rulings</a:t>
            </a:r>
          </a:p>
        </p:txBody>
      </p:sp>
      <p:sp>
        <p:nvSpPr>
          <p:cNvPr id="3" name="Content Placeholder 2">
            <a:extLst>
              <a:ext uri="{FF2B5EF4-FFF2-40B4-BE49-F238E27FC236}">
                <a16:creationId xmlns:a16="http://schemas.microsoft.com/office/drawing/2014/main" id="{1245B2F7-2555-4E98-A684-EEC397A12DBF}"/>
              </a:ext>
            </a:extLst>
          </p:cNvPr>
          <p:cNvSpPr>
            <a:spLocks noGrp="1"/>
          </p:cNvSpPr>
          <p:nvPr>
            <p:ph idx="1"/>
          </p:nvPr>
        </p:nvSpPr>
        <p:spPr/>
        <p:txBody>
          <a:bodyPr>
            <a:normAutofit fontScale="70000" lnSpcReduction="20000"/>
          </a:bodyPr>
          <a:lstStyle/>
          <a:p>
            <a:r>
              <a:rPr lang="en-US" b="1" dirty="0"/>
              <a:t> </a:t>
            </a:r>
            <a:r>
              <a:rPr lang="en-US" dirty="0"/>
              <a:t>A player may reach into the crease to play a loose ball. However, he does so at the risk of being called for interference if contact is made by his </a:t>
            </a:r>
            <a:r>
              <a:rPr lang="en-US" dirty="0" err="1"/>
              <a:t>crosse</a:t>
            </a:r>
            <a:r>
              <a:rPr lang="en-US" dirty="0"/>
              <a:t> with the goalkeeper or the goalkeeper’s </a:t>
            </a:r>
            <a:r>
              <a:rPr lang="en-US" dirty="0" err="1"/>
              <a:t>crosse</a:t>
            </a:r>
            <a:r>
              <a:rPr lang="en-US" dirty="0"/>
              <a:t>.</a:t>
            </a:r>
          </a:p>
          <a:p>
            <a:r>
              <a:rPr lang="en-US" dirty="0"/>
              <a:t>The crease rule was not intended to give the goalkeeper an advantage by initiating contact with an offensive player’s </a:t>
            </a:r>
            <a:r>
              <a:rPr lang="en-US" dirty="0" err="1"/>
              <a:t>crosse</a:t>
            </a:r>
            <a:r>
              <a:rPr lang="en-US" dirty="0"/>
              <a:t> to get an interference call. It was intended to give the goalkeeper added protection while in the act of making a save or gaining possession of a loose ball in the crease. In such a case, if there is contact between the offensive </a:t>
            </a:r>
            <a:r>
              <a:rPr lang="en-US" dirty="0" err="1"/>
              <a:t>crosse</a:t>
            </a:r>
            <a:r>
              <a:rPr lang="en-US" dirty="0"/>
              <a:t> and the goalkeeper </a:t>
            </a:r>
            <a:r>
              <a:rPr lang="en-US" dirty="0" err="1"/>
              <a:t>crosse</a:t>
            </a:r>
            <a:r>
              <a:rPr lang="en-US" dirty="0"/>
              <a:t>, then interference has been committed.</a:t>
            </a:r>
          </a:p>
          <a:p>
            <a:r>
              <a:rPr lang="en-US" dirty="0"/>
              <a:t>A loose ball is in the crease. A1 covers the ball to rake it back. Goalkeeper B1 checks A1’s </a:t>
            </a:r>
            <a:r>
              <a:rPr lang="en-US" dirty="0" err="1"/>
              <a:t>crosse</a:t>
            </a:r>
            <a:r>
              <a:rPr lang="en-US" dirty="0"/>
              <a:t>. </a:t>
            </a:r>
            <a:r>
              <a:rPr lang="en-US" b="1" dirty="0"/>
              <a:t>RULING: </a:t>
            </a:r>
            <a:r>
              <a:rPr lang="en-US" dirty="0"/>
              <a:t>No interference.</a:t>
            </a:r>
          </a:p>
          <a:p>
            <a:r>
              <a:rPr lang="en-US" dirty="0"/>
              <a:t>A loose ball is in the crease. A1 bats the ball with his </a:t>
            </a:r>
            <a:r>
              <a:rPr lang="en-US" dirty="0" err="1"/>
              <a:t>crosse</a:t>
            </a:r>
            <a:r>
              <a:rPr lang="en-US" dirty="0"/>
              <a:t>, the ball enters the goal and then contact is made with goalkeeper B1’s </a:t>
            </a:r>
            <a:r>
              <a:rPr lang="en-US" dirty="0" err="1"/>
              <a:t>crosse</a:t>
            </a:r>
            <a:r>
              <a:rPr lang="en-US" dirty="0"/>
              <a:t>. </a:t>
            </a:r>
            <a:r>
              <a:rPr lang="en-US" b="1" dirty="0"/>
              <a:t>RULING: </a:t>
            </a:r>
            <a:r>
              <a:rPr lang="en-US" dirty="0"/>
              <a:t>Legal goal—no interference. Contact occurs after play has ended.</a:t>
            </a:r>
          </a:p>
          <a:p>
            <a:r>
              <a:rPr lang="en-US" dirty="0"/>
              <a:t>A loose ball is in the crease. A1 bats the ball with his </a:t>
            </a:r>
            <a:r>
              <a:rPr lang="en-US" dirty="0" err="1"/>
              <a:t>crosse</a:t>
            </a:r>
            <a:r>
              <a:rPr lang="en-US" dirty="0"/>
              <a:t>, but the ball is still loose in the crease. Contact is then made with goalkeeper B1’s </a:t>
            </a:r>
            <a:r>
              <a:rPr lang="en-US" dirty="0" err="1"/>
              <a:t>crosse</a:t>
            </a:r>
            <a:r>
              <a:rPr lang="en-US" dirty="0"/>
              <a:t>. </a:t>
            </a:r>
            <a:r>
              <a:rPr lang="en-US" b="1" dirty="0"/>
              <a:t>RULING: </a:t>
            </a:r>
            <a:r>
              <a:rPr lang="en-US" dirty="0"/>
              <a:t>Interference, play-on.</a:t>
            </a:r>
          </a:p>
        </p:txBody>
      </p:sp>
    </p:spTree>
    <p:extLst>
      <p:ext uri="{BB962C8B-B14F-4D97-AF65-F5344CB8AC3E}">
        <p14:creationId xmlns:p14="http://schemas.microsoft.com/office/powerpoint/2010/main" val="343968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ECDF-0CFB-4E2B-A59E-F3870F8993C7}"/>
              </a:ext>
            </a:extLst>
          </p:cNvPr>
          <p:cNvSpPr>
            <a:spLocks noGrp="1"/>
          </p:cNvSpPr>
          <p:nvPr>
            <p:ph type="title"/>
          </p:nvPr>
        </p:nvSpPr>
        <p:spPr/>
        <p:txBody>
          <a:bodyPr/>
          <a:lstStyle/>
          <a:p>
            <a:r>
              <a:rPr lang="en-US" dirty="0"/>
              <a:t>Crease Situations and Rulings</a:t>
            </a:r>
          </a:p>
        </p:txBody>
      </p:sp>
      <p:sp>
        <p:nvSpPr>
          <p:cNvPr id="3" name="Content Placeholder 2">
            <a:extLst>
              <a:ext uri="{FF2B5EF4-FFF2-40B4-BE49-F238E27FC236}">
                <a16:creationId xmlns:a16="http://schemas.microsoft.com/office/drawing/2014/main" id="{7927ECCE-147C-4FDB-885A-A9CC400EF72A}"/>
              </a:ext>
            </a:extLst>
          </p:cNvPr>
          <p:cNvSpPr>
            <a:spLocks noGrp="1"/>
          </p:cNvSpPr>
          <p:nvPr>
            <p:ph idx="1"/>
          </p:nvPr>
        </p:nvSpPr>
        <p:spPr/>
        <p:txBody>
          <a:bodyPr>
            <a:normAutofit fontScale="85000" lnSpcReduction="20000"/>
          </a:bodyPr>
          <a:lstStyle/>
          <a:p>
            <a:r>
              <a:rPr lang="en-US" dirty="0"/>
              <a:t>A1 is in possession of the ball on the edge of the crease. A1 breaks the plane of the goal with his shot, and then contact is made with goalkeeper B1’s </a:t>
            </a:r>
            <a:r>
              <a:rPr lang="en-US" dirty="0" err="1"/>
              <a:t>crosse</a:t>
            </a:r>
            <a:r>
              <a:rPr lang="en-US" dirty="0"/>
              <a:t> or body, the goal or the net. </a:t>
            </a:r>
            <a:r>
              <a:rPr lang="en-US" b="1" dirty="0"/>
              <a:t>RULING: </a:t>
            </a:r>
            <a:r>
              <a:rPr lang="en-US" dirty="0"/>
              <a:t>Legal goal. Contact occurs after play has ended.</a:t>
            </a:r>
          </a:p>
          <a:p>
            <a:r>
              <a:rPr lang="en-US" dirty="0"/>
              <a:t>During the course of play if a goalkeeper’s stick becomes broken or any other required equipment becomes broken or dislodged, the officials will stop play as soon as they notice the problem, regardless of whether the goalkeeper is in or out of the crease.</a:t>
            </a:r>
          </a:p>
          <a:p>
            <a:r>
              <a:rPr lang="en-US" dirty="0"/>
              <a:t>When play is stopped for this reason, the ball is awarded to the team that was in possession when play was stopped or, if the ball was loose, by the alternate-possession rule. (</a:t>
            </a:r>
            <a:r>
              <a:rPr lang="en-US" b="1" i="1" dirty="0"/>
              <a:t>Exception: </a:t>
            </a:r>
            <a:r>
              <a:rPr lang="en-US" dirty="0"/>
              <a:t>If the ball is in the crease when play is stopped, possession is awarded to the defensive team.)</a:t>
            </a:r>
          </a:p>
          <a:p>
            <a:r>
              <a:rPr lang="en-US" dirty="0"/>
              <a:t>If the goalkeeper notices the broken equipment, he should verbally notify the officials immediately during the play.</a:t>
            </a:r>
          </a:p>
        </p:txBody>
      </p:sp>
    </p:spTree>
    <p:extLst>
      <p:ext uri="{BB962C8B-B14F-4D97-AF65-F5344CB8AC3E}">
        <p14:creationId xmlns:p14="http://schemas.microsoft.com/office/powerpoint/2010/main" val="186009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F1E7-0FC6-4A61-AA88-4960097B5622}"/>
              </a:ext>
            </a:extLst>
          </p:cNvPr>
          <p:cNvSpPr>
            <a:spLocks noGrp="1"/>
          </p:cNvSpPr>
          <p:nvPr>
            <p:ph type="title"/>
          </p:nvPr>
        </p:nvSpPr>
        <p:spPr/>
        <p:txBody>
          <a:bodyPr/>
          <a:lstStyle/>
          <a:p>
            <a:r>
              <a:rPr lang="en-US" dirty="0"/>
              <a:t>Crease Situations and Rulings</a:t>
            </a:r>
          </a:p>
        </p:txBody>
      </p:sp>
      <p:pic>
        <p:nvPicPr>
          <p:cNvPr id="4" name="Picture 3">
            <a:extLst>
              <a:ext uri="{FF2B5EF4-FFF2-40B4-BE49-F238E27FC236}">
                <a16:creationId xmlns:a16="http://schemas.microsoft.com/office/drawing/2014/main" id="{F4FA616C-D504-4ED0-B4F9-A304E4643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7450" y="270669"/>
            <a:ext cx="2951477" cy="2974976"/>
          </a:xfrm>
          <a:prstGeom prst="rect">
            <a:avLst/>
          </a:prstGeom>
        </p:spPr>
      </p:pic>
      <p:sp>
        <p:nvSpPr>
          <p:cNvPr id="3" name="Content Placeholder 2">
            <a:extLst>
              <a:ext uri="{FF2B5EF4-FFF2-40B4-BE49-F238E27FC236}">
                <a16:creationId xmlns:a16="http://schemas.microsoft.com/office/drawing/2014/main" id="{214265A7-CC87-407F-9012-AA03594D9C6B}"/>
              </a:ext>
            </a:extLst>
          </p:cNvPr>
          <p:cNvSpPr>
            <a:spLocks noGrp="1"/>
          </p:cNvSpPr>
          <p:nvPr>
            <p:ph idx="1"/>
          </p:nvPr>
        </p:nvSpPr>
        <p:spPr/>
        <p:txBody>
          <a:bodyPr>
            <a:normAutofit fontScale="92500" lnSpcReduction="20000"/>
          </a:bodyPr>
          <a:lstStyle/>
          <a:p>
            <a:r>
              <a:rPr lang="en-US" dirty="0"/>
              <a:t>A1 shoots and scores. When the official goes to get the ball out of the goal, the goalkeeper shows him that his </a:t>
            </a:r>
            <a:r>
              <a:rPr lang="en-US" dirty="0" err="1"/>
              <a:t>crosse</a:t>
            </a:r>
            <a:r>
              <a:rPr lang="en-US" dirty="0"/>
              <a:t> or any other piece of required equipment is broken. </a:t>
            </a:r>
            <a:r>
              <a:rPr lang="en-US" b="1" dirty="0"/>
              <a:t>RULING: </a:t>
            </a:r>
            <a:r>
              <a:rPr lang="en-US" dirty="0"/>
              <a:t>The goal stands since the problem was not noticed by the officials nor acknowledged by the goalkeeper before the shot was in flight.</a:t>
            </a:r>
          </a:p>
          <a:p>
            <a:r>
              <a:rPr lang="en-US" dirty="0"/>
              <a:t>Goalkeeper B1, seeking to stop play in an unsettled situation, (1) Intentionally breaks required equipment or drops a glove; or (2) Yells to the officials that he has broken equipment when he does not to get them to stop play. </a:t>
            </a:r>
            <a:r>
              <a:rPr lang="en-US" b="1" dirty="0"/>
              <a:t>RULING: </a:t>
            </a:r>
            <a:r>
              <a:rPr lang="en-US" dirty="0"/>
              <a:t>The officials stop play and assess a two-minute </a:t>
            </a:r>
            <a:r>
              <a:rPr lang="en-US" dirty="0" err="1"/>
              <a:t>nonreleasable</a:t>
            </a:r>
            <a:r>
              <a:rPr lang="en-US" dirty="0"/>
              <a:t> unsportsmanlike conduct penalty on B1.</a:t>
            </a:r>
          </a:p>
          <a:p>
            <a:r>
              <a:rPr lang="en-US" dirty="0">
                <a:highlight>
                  <a:srgbClr val="FFFF00"/>
                </a:highlight>
              </a:rPr>
              <a:t>While team A is in possession, goalkeeper B1 drops his </a:t>
            </a:r>
            <a:r>
              <a:rPr lang="en-US" dirty="0" err="1">
                <a:highlight>
                  <a:srgbClr val="FFFF00"/>
                </a:highlight>
              </a:rPr>
              <a:t>crosse</a:t>
            </a:r>
            <a:r>
              <a:rPr lang="en-US" dirty="0">
                <a:highlight>
                  <a:srgbClr val="FFFF00"/>
                </a:highlight>
              </a:rPr>
              <a:t>. </a:t>
            </a:r>
            <a:r>
              <a:rPr lang="en-US" b="1" dirty="0">
                <a:highlight>
                  <a:srgbClr val="FFFF00"/>
                </a:highlight>
              </a:rPr>
              <a:t>RULING: </a:t>
            </a:r>
            <a:r>
              <a:rPr lang="en-US" dirty="0">
                <a:highlight>
                  <a:srgbClr val="FFFF00"/>
                </a:highlight>
              </a:rPr>
              <a:t>Play does not stop for a dropped goalkeeper </a:t>
            </a:r>
            <a:r>
              <a:rPr lang="en-US" dirty="0" err="1">
                <a:highlight>
                  <a:srgbClr val="FFFF00"/>
                </a:highlight>
              </a:rPr>
              <a:t>crosse</a:t>
            </a:r>
            <a:r>
              <a:rPr lang="en-US" dirty="0">
                <a:highlight>
                  <a:srgbClr val="FFFF00"/>
                </a:highlight>
              </a:rPr>
              <a:t>, only a broken one, so B1 must retrieve his </a:t>
            </a:r>
            <a:r>
              <a:rPr lang="en-US" dirty="0" err="1">
                <a:highlight>
                  <a:srgbClr val="FFFF00"/>
                </a:highlight>
              </a:rPr>
              <a:t>crosse</a:t>
            </a:r>
            <a:r>
              <a:rPr lang="en-US" dirty="0">
                <a:highlight>
                  <a:srgbClr val="FFFF00"/>
                </a:highlight>
              </a:rPr>
              <a:t>. If B1 plays on without a </a:t>
            </a:r>
            <a:r>
              <a:rPr lang="en-US" dirty="0" err="1">
                <a:highlight>
                  <a:srgbClr val="FFFF00"/>
                </a:highlight>
              </a:rPr>
              <a:t>crosse</a:t>
            </a:r>
            <a:r>
              <a:rPr lang="en-US" dirty="0">
                <a:highlight>
                  <a:srgbClr val="FFFF00"/>
                </a:highlight>
              </a:rPr>
              <a:t>, he is guilty of illegal procedure</a:t>
            </a:r>
            <a:r>
              <a:rPr lang="en-US" dirty="0"/>
              <a:t>.</a:t>
            </a:r>
          </a:p>
        </p:txBody>
      </p:sp>
    </p:spTree>
    <p:extLst>
      <p:ext uri="{BB962C8B-B14F-4D97-AF65-F5344CB8AC3E}">
        <p14:creationId xmlns:p14="http://schemas.microsoft.com/office/powerpoint/2010/main" val="3739071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DE88-1367-478A-ABAF-0C08ABA1BA93}"/>
              </a:ext>
            </a:extLst>
          </p:cNvPr>
          <p:cNvSpPr>
            <a:spLocks noGrp="1"/>
          </p:cNvSpPr>
          <p:nvPr>
            <p:ph type="title"/>
          </p:nvPr>
        </p:nvSpPr>
        <p:spPr/>
        <p:txBody>
          <a:bodyPr/>
          <a:lstStyle/>
          <a:p>
            <a:r>
              <a:rPr lang="en-US" dirty="0"/>
              <a:t>Jumping or Diving (</a:t>
            </a:r>
            <a:r>
              <a:rPr lang="en-US" dirty="0" err="1"/>
              <a:t>Airbourne</a:t>
            </a:r>
            <a:r>
              <a:rPr lang="en-US" dirty="0"/>
              <a:t>) Players</a:t>
            </a:r>
          </a:p>
        </p:txBody>
      </p:sp>
      <p:sp>
        <p:nvSpPr>
          <p:cNvPr id="3" name="Content Placeholder 2">
            <a:extLst>
              <a:ext uri="{FF2B5EF4-FFF2-40B4-BE49-F238E27FC236}">
                <a16:creationId xmlns:a16="http://schemas.microsoft.com/office/drawing/2014/main" id="{8977D2DD-89FD-499E-8A9E-895D20EDC496}"/>
              </a:ext>
            </a:extLst>
          </p:cNvPr>
          <p:cNvSpPr>
            <a:spLocks noGrp="1"/>
          </p:cNvSpPr>
          <p:nvPr>
            <p:ph idx="1"/>
          </p:nvPr>
        </p:nvSpPr>
        <p:spPr/>
        <p:txBody>
          <a:bodyPr>
            <a:normAutofit/>
          </a:bodyPr>
          <a:lstStyle/>
          <a:p>
            <a:r>
              <a:rPr lang="en-US" dirty="0"/>
              <a:t>If an attacking player, in possession of the ball and outside the crease area, dives or jumps (becomes airborne of his own volition), prior to, during, or after the release of the shot and lands in the crease, the goal shall be disallowed. </a:t>
            </a:r>
          </a:p>
          <a:p>
            <a:r>
              <a:rPr lang="en-US" dirty="0"/>
              <a:t>An attacking player may legally score a goal and touch the crease area, provided the ball enters the goal before to the contact with the crease and his feet are grounded prior to, during and after a shot.</a:t>
            </a:r>
          </a:p>
        </p:txBody>
      </p:sp>
    </p:spTree>
    <p:extLst>
      <p:ext uri="{BB962C8B-B14F-4D97-AF65-F5344CB8AC3E}">
        <p14:creationId xmlns:p14="http://schemas.microsoft.com/office/powerpoint/2010/main" val="2922667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7118-5AAB-4ECA-99A5-008C8F5B4A1B}"/>
              </a:ext>
            </a:extLst>
          </p:cNvPr>
          <p:cNvSpPr>
            <a:spLocks noGrp="1"/>
          </p:cNvSpPr>
          <p:nvPr>
            <p:ph type="title"/>
          </p:nvPr>
        </p:nvSpPr>
        <p:spPr>
          <a:xfrm>
            <a:off x="838200" y="365125"/>
            <a:ext cx="10515600" cy="1325563"/>
          </a:xfrm>
        </p:spPr>
        <p:txBody>
          <a:bodyPr/>
          <a:lstStyle/>
          <a:p>
            <a:r>
              <a:rPr lang="en-US"/>
              <a:t>Crease Situations and Rulings</a:t>
            </a:r>
            <a:endParaRPr lang="en-US" dirty="0"/>
          </a:p>
        </p:txBody>
      </p:sp>
      <p:sp>
        <p:nvSpPr>
          <p:cNvPr id="3" name="Content Placeholder 2">
            <a:extLst>
              <a:ext uri="{FF2B5EF4-FFF2-40B4-BE49-F238E27FC236}">
                <a16:creationId xmlns:a16="http://schemas.microsoft.com/office/drawing/2014/main" id="{6E281AB6-F9B7-4229-9C28-FBA1AFE24D19}"/>
              </a:ext>
            </a:extLst>
          </p:cNvPr>
          <p:cNvSpPr>
            <a:spLocks noGrp="1"/>
          </p:cNvSpPr>
          <p:nvPr>
            <p:ph idx="1"/>
          </p:nvPr>
        </p:nvSpPr>
        <p:spPr/>
        <p:txBody>
          <a:bodyPr>
            <a:normAutofit fontScale="85000" lnSpcReduction="10000"/>
          </a:bodyPr>
          <a:lstStyle/>
          <a:p>
            <a:r>
              <a:rPr lang="en-US" b="1" dirty="0"/>
              <a:t> </a:t>
            </a:r>
            <a:r>
              <a:rPr lang="en-US" dirty="0"/>
              <a:t>A1 drives toward the goal and jumps or dives into the crease. (1) The ball goes into the goal; or (2) The ball does not go into the goal. </a:t>
            </a:r>
            <a:r>
              <a:rPr lang="en-US" b="1" dirty="0"/>
              <a:t>RULING: </a:t>
            </a:r>
            <a:r>
              <a:rPr lang="en-US" dirty="0"/>
              <a:t>(1) No goal. The ball is awarded to Team B. (2) Play-on or whistle.</a:t>
            </a:r>
          </a:p>
          <a:p>
            <a:r>
              <a:rPr lang="en-US" dirty="0"/>
              <a:t>A1 dives or jumps toward the crease and, while in the air, is illegally checked into the crease. (1) The ball goes into the goal; or (2) The ball does not go into the goal. </a:t>
            </a:r>
            <a:r>
              <a:rPr lang="en-US" b="1" dirty="0"/>
              <a:t>RULING: </a:t>
            </a:r>
            <a:r>
              <a:rPr lang="en-US" dirty="0"/>
              <a:t>(1) Flag-down, no goal, assess penalty; (2) Flag-down, assess penalty.</a:t>
            </a:r>
          </a:p>
          <a:p>
            <a:r>
              <a:rPr lang="en-US" dirty="0"/>
              <a:t>A1 dives or jumps into the air space over the crease and, while in the air, is legally pushed or checked, landing in the crease. (1) The ball goes into the goal; or (2) the ball does not go into the goal. </a:t>
            </a:r>
            <a:r>
              <a:rPr lang="en-US" b="1" dirty="0"/>
              <a:t>RULING: </a:t>
            </a:r>
            <a:r>
              <a:rPr lang="en-US" dirty="0"/>
              <a:t>(1) No goal. The ball is awarded to the defensive team. (2) Play-on for the defense or whistle.</a:t>
            </a:r>
          </a:p>
          <a:p>
            <a:r>
              <a:rPr lang="en-US" dirty="0"/>
              <a:t>A1 jumps and is over the crease. The goalkeeper is in the crease and contacts A1 while he is in the air. </a:t>
            </a:r>
            <a:r>
              <a:rPr lang="en-US" b="1" dirty="0"/>
              <a:t>RULING: </a:t>
            </a:r>
            <a:r>
              <a:rPr lang="en-US" dirty="0"/>
              <a:t>No goal. Award the ball to Team B.</a:t>
            </a:r>
          </a:p>
        </p:txBody>
      </p:sp>
    </p:spTree>
    <p:extLst>
      <p:ext uri="{BB962C8B-B14F-4D97-AF65-F5344CB8AC3E}">
        <p14:creationId xmlns:p14="http://schemas.microsoft.com/office/powerpoint/2010/main" val="374363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8BC887-4916-4227-9F48-3B078D238F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26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1AD6DCFA-0E71-4650-A5E4-3C20E73EB6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720212B-0E55-4BD8-85EC-C348D546DE7D}"/>
              </a:ext>
            </a:extLst>
          </p:cNvPr>
          <p:cNvPicPr>
            <a:picLocks noChangeAspect="1"/>
          </p:cNvPicPr>
          <p:nvPr/>
        </p:nvPicPr>
        <p:blipFill rotWithShape="1">
          <a:blip r:embed="rId2">
            <a:extLst>
              <a:ext uri="{28A0092B-C50C-407E-A947-70E740481C1C}">
                <a14:useLocalDpi xmlns:a14="http://schemas.microsoft.com/office/drawing/2010/main" val="0"/>
              </a:ext>
            </a:extLst>
          </a:blip>
          <a:srcRect r="1" b="5025"/>
          <a:stretch/>
        </p:blipFill>
        <p:spPr>
          <a:xfrm>
            <a:off x="804672" y="803049"/>
            <a:ext cx="3026664" cy="2470743"/>
          </a:xfrm>
          <a:prstGeom prst="rect">
            <a:avLst/>
          </a:prstGeom>
          <a:effectLst/>
        </p:spPr>
      </p:pic>
      <p:pic>
        <p:nvPicPr>
          <p:cNvPr id="5" name="Picture 4">
            <a:extLst>
              <a:ext uri="{FF2B5EF4-FFF2-40B4-BE49-F238E27FC236}">
                <a16:creationId xmlns:a16="http://schemas.microsoft.com/office/drawing/2014/main" id="{05CD44D6-4590-4C28-A829-E2B9F7112833}"/>
              </a:ext>
            </a:extLst>
          </p:cNvPr>
          <p:cNvPicPr>
            <a:picLocks noChangeAspect="1"/>
          </p:cNvPicPr>
          <p:nvPr/>
        </p:nvPicPr>
        <p:blipFill rotWithShape="1">
          <a:blip r:embed="rId3">
            <a:extLst>
              <a:ext uri="{28A0092B-C50C-407E-A947-70E740481C1C}">
                <a14:useLocalDpi xmlns:a14="http://schemas.microsoft.com/office/drawing/2010/main" val="0"/>
              </a:ext>
            </a:extLst>
          </a:blip>
          <a:srcRect l="10427" r="8759" b="1"/>
          <a:stretch/>
        </p:blipFill>
        <p:spPr>
          <a:xfrm>
            <a:off x="804672" y="3461344"/>
            <a:ext cx="3026663" cy="2438400"/>
          </a:xfrm>
          <a:prstGeom prst="rect">
            <a:avLst/>
          </a:prstGeom>
        </p:spPr>
      </p:pic>
      <p:sp>
        <p:nvSpPr>
          <p:cNvPr id="2" name="Title 1">
            <a:extLst>
              <a:ext uri="{FF2B5EF4-FFF2-40B4-BE49-F238E27FC236}">
                <a16:creationId xmlns:a16="http://schemas.microsoft.com/office/drawing/2014/main" id="{B7EEAAA7-3F25-4E8E-B056-CEA752CD31A5}"/>
              </a:ext>
            </a:extLst>
          </p:cNvPr>
          <p:cNvSpPr>
            <a:spLocks noGrp="1"/>
          </p:cNvSpPr>
          <p:nvPr>
            <p:ph type="title"/>
          </p:nvPr>
        </p:nvSpPr>
        <p:spPr>
          <a:xfrm>
            <a:off x="5116878" y="-84409"/>
            <a:ext cx="6422849" cy="1676603"/>
          </a:xfrm>
        </p:spPr>
        <p:txBody>
          <a:bodyPr>
            <a:normAutofit/>
          </a:bodyPr>
          <a:lstStyle/>
          <a:p>
            <a:r>
              <a:rPr lang="en-US" sz="3200" b="1">
                <a:latin typeface="Arial Black" panose="020B0A04020102020204" pitchFamily="34" charset="0"/>
              </a:rPr>
              <a:t>2 Main Rules of Crease Play</a:t>
            </a:r>
            <a:endParaRPr lang="en-US" sz="32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id="{448564AC-AA69-4187-8ABD-A4BA7ADED3C9}"/>
              </a:ext>
            </a:extLst>
          </p:cNvPr>
          <p:cNvSpPr>
            <a:spLocks noGrp="1"/>
          </p:cNvSpPr>
          <p:nvPr>
            <p:ph idx="1"/>
          </p:nvPr>
        </p:nvSpPr>
        <p:spPr>
          <a:xfrm>
            <a:off x="5116879" y="1126272"/>
            <a:ext cx="6422848" cy="5441796"/>
          </a:xfrm>
        </p:spPr>
        <p:txBody>
          <a:bodyPr>
            <a:normAutofit fontScale="92500" lnSpcReduction="10000"/>
          </a:bodyPr>
          <a:lstStyle/>
          <a:p>
            <a:pPr marL="514350" indent="-514350">
              <a:buFont typeface="+mj-lt"/>
              <a:buAutoNum type="arabicPeriod"/>
            </a:pPr>
            <a:r>
              <a:rPr lang="en-US" sz="2400" b="1" dirty="0"/>
              <a:t>Goal-Crease Privileges 4-18</a:t>
            </a:r>
          </a:p>
          <a:p>
            <a:pPr marL="971550" lvl="1" indent="-514350">
              <a:buFont typeface="+mj-lt"/>
              <a:buAutoNum type="arabicPeriod"/>
            </a:pPr>
            <a:r>
              <a:rPr lang="en-US" dirty="0"/>
              <a:t>Only Goalkeeper gets protection inside crease area. No opposing player can make contact with goalie or his </a:t>
            </a:r>
            <a:r>
              <a:rPr lang="en-US" dirty="0" err="1"/>
              <a:t>crosse</a:t>
            </a:r>
            <a:r>
              <a:rPr lang="en-US" dirty="0"/>
              <a:t> while goalie is in crease.</a:t>
            </a:r>
          </a:p>
          <a:p>
            <a:pPr marL="971550" lvl="1" indent="-514350">
              <a:buFont typeface="+mj-lt"/>
              <a:buAutoNum type="arabicPeriod"/>
            </a:pPr>
            <a:r>
              <a:rPr lang="en-US" dirty="0"/>
              <a:t>No other defender can be in crease with intent on blocking shot.</a:t>
            </a:r>
          </a:p>
          <a:p>
            <a:pPr marL="514350" indent="-514350">
              <a:buFont typeface="+mj-lt"/>
              <a:buAutoNum type="arabicPeriod"/>
            </a:pPr>
            <a:r>
              <a:rPr lang="en-US" sz="2400" b="1" dirty="0"/>
              <a:t>Goal-Crease Prohibitions 4-19</a:t>
            </a:r>
          </a:p>
          <a:p>
            <a:pPr marL="971550" lvl="1" indent="-514350">
              <a:buFont typeface="+mj-lt"/>
              <a:buAutoNum type="arabicPeriod"/>
            </a:pPr>
            <a:r>
              <a:rPr lang="en-US" dirty="0"/>
              <a:t>An Attacking player may </a:t>
            </a:r>
            <a:r>
              <a:rPr lang="en-US" b="1" dirty="0"/>
              <a:t>Not </a:t>
            </a:r>
            <a:r>
              <a:rPr lang="en-US" dirty="0"/>
              <a:t>be in an opponents goal-crease area </a:t>
            </a:r>
            <a:r>
              <a:rPr lang="en-US" b="1" dirty="0"/>
              <a:t>at any time.</a:t>
            </a:r>
          </a:p>
          <a:p>
            <a:pPr marL="971550" lvl="1" indent="-514350">
              <a:buFont typeface="+mj-lt"/>
              <a:buAutoNum type="arabicPeriod"/>
            </a:pPr>
            <a:r>
              <a:rPr lang="en-US" dirty="0"/>
              <a:t>Attacking player can’t leave his feet on own volition and land in crease area.</a:t>
            </a:r>
          </a:p>
          <a:p>
            <a:pPr marL="971550" lvl="1" indent="-514350">
              <a:buFont typeface="+mj-lt"/>
              <a:buAutoNum type="arabicPeriod"/>
            </a:pPr>
            <a:r>
              <a:rPr lang="en-US" dirty="0"/>
              <a:t>A defending player, including goalie, in possession of ball, may not enter the goal-crease area, nor may he remain in within the goal-crease area in possession of the ball longer than four seconds.</a:t>
            </a:r>
          </a:p>
        </p:txBody>
      </p:sp>
    </p:spTree>
    <p:extLst>
      <p:ext uri="{BB962C8B-B14F-4D97-AF65-F5344CB8AC3E}">
        <p14:creationId xmlns:p14="http://schemas.microsoft.com/office/powerpoint/2010/main" val="3283541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B070-8727-4A81-BC99-DB01DFC00BE3}"/>
              </a:ext>
            </a:extLst>
          </p:cNvPr>
          <p:cNvSpPr>
            <a:spLocks noGrp="1"/>
          </p:cNvSpPr>
          <p:nvPr>
            <p:ph type="title"/>
          </p:nvPr>
        </p:nvSpPr>
        <p:spPr/>
        <p:txBody>
          <a:bodyPr/>
          <a:lstStyle/>
          <a:p>
            <a:r>
              <a:rPr lang="en-US" dirty="0"/>
              <a:t>Crease Situations and Rulings</a:t>
            </a:r>
          </a:p>
        </p:txBody>
      </p:sp>
      <p:sp>
        <p:nvSpPr>
          <p:cNvPr id="3" name="Content Placeholder 2">
            <a:extLst>
              <a:ext uri="{FF2B5EF4-FFF2-40B4-BE49-F238E27FC236}">
                <a16:creationId xmlns:a16="http://schemas.microsoft.com/office/drawing/2014/main" id="{266A16DC-405A-4AFF-8C91-7980073D2014}"/>
              </a:ext>
            </a:extLst>
          </p:cNvPr>
          <p:cNvSpPr>
            <a:spLocks noGrp="1"/>
          </p:cNvSpPr>
          <p:nvPr>
            <p:ph idx="1"/>
          </p:nvPr>
        </p:nvSpPr>
        <p:spPr/>
        <p:txBody>
          <a:bodyPr>
            <a:normAutofit fontScale="92500" lnSpcReduction="10000"/>
          </a:bodyPr>
          <a:lstStyle/>
          <a:p>
            <a:r>
              <a:rPr lang="en-US" dirty="0"/>
              <a:t>A1, with his feet grounded prior to, during and after the shot, shoots and the ball enters the goal. During the play, he (1) Is legally pushed into the crease with the ball entering the goal before A1 lands in the crease; or (2) Is illegally pushed into the crease. </a:t>
            </a:r>
            <a:r>
              <a:rPr lang="en-US" b="1" dirty="0"/>
              <a:t>RULING: </a:t>
            </a:r>
            <a:r>
              <a:rPr lang="en-US" dirty="0"/>
              <a:t>(1) The goal counts. (2) Flag-down. The goal counts if the ball enters the goal before A1 lands in the crease.</a:t>
            </a:r>
          </a:p>
          <a:p>
            <a:r>
              <a:rPr lang="en-US" dirty="0"/>
              <a:t>A1 dodges B1 and continues towards the goal crease. He shoots and scores. After the ball enters the goal, A1 runs through the crease area. </a:t>
            </a:r>
            <a:r>
              <a:rPr lang="en-US" b="1" dirty="0"/>
              <a:t>RULING: </a:t>
            </a:r>
            <a:r>
              <a:rPr lang="en-US" dirty="0"/>
              <a:t>The goal counts. A1 did not deliberately launch himself or become airborne during the play. Running through the area of the crease is considered to be different than becoming airborne and landing in the crease.  If shot misses goal, A1 can’t run through the crease.</a:t>
            </a:r>
          </a:p>
        </p:txBody>
      </p:sp>
    </p:spTree>
    <p:extLst>
      <p:ext uri="{BB962C8B-B14F-4D97-AF65-F5344CB8AC3E}">
        <p14:creationId xmlns:p14="http://schemas.microsoft.com/office/powerpoint/2010/main" val="393303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43C0-FF3A-44ED-9DB1-04D6764CBE91}"/>
              </a:ext>
            </a:extLst>
          </p:cNvPr>
          <p:cNvSpPr>
            <a:spLocks noGrp="1"/>
          </p:cNvSpPr>
          <p:nvPr>
            <p:ph type="title"/>
          </p:nvPr>
        </p:nvSpPr>
        <p:spPr/>
        <p:txBody>
          <a:bodyPr/>
          <a:lstStyle/>
          <a:p>
            <a:r>
              <a:rPr lang="en-US" dirty="0"/>
              <a:t>Crease Situations and Rulings</a:t>
            </a:r>
          </a:p>
        </p:txBody>
      </p:sp>
      <p:sp>
        <p:nvSpPr>
          <p:cNvPr id="3" name="Content Placeholder 2">
            <a:extLst>
              <a:ext uri="{FF2B5EF4-FFF2-40B4-BE49-F238E27FC236}">
                <a16:creationId xmlns:a16="http://schemas.microsoft.com/office/drawing/2014/main" id="{187A4973-20D7-432E-AE88-12E21804A934}"/>
              </a:ext>
            </a:extLst>
          </p:cNvPr>
          <p:cNvSpPr>
            <a:spLocks noGrp="1"/>
          </p:cNvSpPr>
          <p:nvPr>
            <p:ph idx="1"/>
          </p:nvPr>
        </p:nvSpPr>
        <p:spPr/>
        <p:txBody>
          <a:bodyPr>
            <a:normAutofit fontScale="85000" lnSpcReduction="20000"/>
          </a:bodyPr>
          <a:lstStyle/>
          <a:p>
            <a:r>
              <a:rPr lang="en-US" dirty="0"/>
              <a:t>The ball is inside the crease, and attackman A1 makes contact with the goal or netting, but not the goalkeeper or his </a:t>
            </a:r>
            <a:r>
              <a:rPr lang="en-US" dirty="0" err="1"/>
              <a:t>crosse</a:t>
            </a:r>
            <a:r>
              <a:rPr lang="en-US" dirty="0"/>
              <a:t>. </a:t>
            </a:r>
            <a:r>
              <a:rPr lang="en-US" b="1" dirty="0"/>
              <a:t>RULING: </a:t>
            </a:r>
            <a:r>
              <a:rPr lang="en-US" dirty="0"/>
              <a:t>Legal play, provided the contact with the goal does not occur before the ball entered the goal as part of a shot.</a:t>
            </a:r>
          </a:p>
          <a:p>
            <a:r>
              <a:rPr lang="en-US" dirty="0"/>
              <a:t>A1, an offensive player, is playing a loose ball in the crease. Neither of his feet is inside or touching the crease line, i.e., he is completely outside of the crease line. He subsequently falls over the crease line with both hands wrapped around his </a:t>
            </a:r>
            <a:r>
              <a:rPr lang="en-US" dirty="0" err="1"/>
              <a:t>crosse</a:t>
            </a:r>
            <a:r>
              <a:rPr lang="en-US" dirty="0"/>
              <a:t>, which comes to rest inside the crease. </a:t>
            </a:r>
            <a:r>
              <a:rPr lang="en-US" b="1" dirty="0"/>
              <a:t>RULING: </a:t>
            </a:r>
            <a:r>
              <a:rPr lang="en-US" dirty="0"/>
              <a:t>A1 is in the crease.</a:t>
            </a:r>
          </a:p>
          <a:p>
            <a:r>
              <a:rPr lang="en-US" dirty="0"/>
              <a:t>Defensive player B1 makes a save. The ball drops out of his </a:t>
            </a:r>
            <a:r>
              <a:rPr lang="en-US" dirty="0" err="1"/>
              <a:t>crosse</a:t>
            </a:r>
            <a:r>
              <a:rPr lang="en-US" dirty="0"/>
              <a:t> and lands in the crease, whereupon B1 picks up the ball again. </a:t>
            </a:r>
            <a:r>
              <a:rPr lang="en-US" b="1" dirty="0"/>
              <a:t>RULING: </a:t>
            </a:r>
            <a:r>
              <a:rPr lang="en-US" dirty="0"/>
              <a:t>A new four-second count is started. </a:t>
            </a:r>
          </a:p>
          <a:p>
            <a:r>
              <a:rPr lang="en-US" dirty="0"/>
              <a:t>B1, in the crease, makes a save. After three seconds, he deliberately flips the ball into the air and catches it again (while still in the crease), or (after leaving the crease) rolls or tosses the ball back into the crease deliberately, hoping to get an additional four-second count. </a:t>
            </a:r>
            <a:r>
              <a:rPr lang="en-US" b="1" dirty="0"/>
              <a:t>RULING: </a:t>
            </a:r>
            <a:r>
              <a:rPr lang="en-US" dirty="0"/>
              <a:t>Loss of the ball to Team A.</a:t>
            </a:r>
          </a:p>
        </p:txBody>
      </p:sp>
    </p:spTree>
    <p:extLst>
      <p:ext uri="{BB962C8B-B14F-4D97-AF65-F5344CB8AC3E}">
        <p14:creationId xmlns:p14="http://schemas.microsoft.com/office/powerpoint/2010/main" val="763506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6C40-87D0-497A-A446-11C07003EC5D}"/>
              </a:ext>
            </a:extLst>
          </p:cNvPr>
          <p:cNvSpPr>
            <a:spLocks noGrp="1"/>
          </p:cNvSpPr>
          <p:nvPr>
            <p:ph type="title"/>
          </p:nvPr>
        </p:nvSpPr>
        <p:spPr/>
        <p:txBody>
          <a:bodyPr/>
          <a:lstStyle/>
          <a:p>
            <a:r>
              <a:rPr lang="en-US" dirty="0"/>
              <a:t>Crease Situations and Rulings</a:t>
            </a:r>
          </a:p>
        </p:txBody>
      </p:sp>
      <p:sp>
        <p:nvSpPr>
          <p:cNvPr id="3" name="Content Placeholder 2">
            <a:extLst>
              <a:ext uri="{FF2B5EF4-FFF2-40B4-BE49-F238E27FC236}">
                <a16:creationId xmlns:a16="http://schemas.microsoft.com/office/drawing/2014/main" id="{549F51CA-FDB7-437F-BDD1-12E408A690EF}"/>
              </a:ext>
            </a:extLst>
          </p:cNvPr>
          <p:cNvSpPr>
            <a:spLocks noGrp="1"/>
          </p:cNvSpPr>
          <p:nvPr>
            <p:ph idx="1"/>
          </p:nvPr>
        </p:nvSpPr>
        <p:spPr/>
        <p:txBody>
          <a:bodyPr>
            <a:normAutofit fontScale="92500" lnSpcReduction="10000"/>
          </a:bodyPr>
          <a:lstStyle/>
          <a:p>
            <a:r>
              <a:rPr lang="en-US" dirty="0"/>
              <a:t>The defensive team has possession outside of the crease area. The offensive team steps into the crease or interferes with the goalkeeper, who is in his crease. </a:t>
            </a:r>
            <a:r>
              <a:rPr lang="en-US" b="1" dirty="0"/>
              <a:t>RULING: </a:t>
            </a:r>
            <a:r>
              <a:rPr lang="en-US" dirty="0"/>
              <a:t>Flag-down, technical foul.</a:t>
            </a:r>
          </a:p>
          <a:p>
            <a:r>
              <a:rPr lang="en-US" dirty="0"/>
              <a:t>The goalkeeper leaves the crease with possession of the ball and loses it as the 20-second count winds down. He inadvertently kicks the ball back in the crease. Does the goalkeeper get a new four-second count? </a:t>
            </a:r>
            <a:r>
              <a:rPr lang="en-US" b="1" dirty="0"/>
              <a:t>RULING: </a:t>
            </a:r>
            <a:r>
              <a:rPr lang="en-US" dirty="0"/>
              <a:t>Yes, but the 20-second count continues.</a:t>
            </a:r>
          </a:p>
          <a:p>
            <a:r>
              <a:rPr lang="en-US" dirty="0"/>
              <a:t>Goalkeeper B1 makes a save, takes one step out of the crease, raises his rear foot off the ground in the crease and then places his rear foot down to the ground in the crease. </a:t>
            </a:r>
            <a:r>
              <a:rPr lang="en-US" b="1" dirty="0"/>
              <a:t>RULING: </a:t>
            </a:r>
            <a:r>
              <a:rPr lang="en-US" dirty="0"/>
              <a:t>The ball is awarded to Team A outside the attack area. The goalkeeper is considered to have left and re-entered the crease while the ball was in his possession.</a:t>
            </a:r>
          </a:p>
        </p:txBody>
      </p:sp>
    </p:spTree>
    <p:extLst>
      <p:ext uri="{BB962C8B-B14F-4D97-AF65-F5344CB8AC3E}">
        <p14:creationId xmlns:p14="http://schemas.microsoft.com/office/powerpoint/2010/main" val="4008889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CF8A-A2F1-4D5E-BC4E-7D444FD8063C}"/>
              </a:ext>
            </a:extLst>
          </p:cNvPr>
          <p:cNvSpPr>
            <a:spLocks noGrp="1"/>
          </p:cNvSpPr>
          <p:nvPr>
            <p:ph type="title"/>
          </p:nvPr>
        </p:nvSpPr>
        <p:spPr/>
        <p:txBody>
          <a:bodyPr/>
          <a:lstStyle/>
          <a:p>
            <a:r>
              <a:rPr lang="en-US" dirty="0"/>
              <a:t>Crease Situations and Rulings</a:t>
            </a:r>
          </a:p>
        </p:txBody>
      </p:sp>
      <p:sp>
        <p:nvSpPr>
          <p:cNvPr id="3" name="Content Placeholder 2">
            <a:extLst>
              <a:ext uri="{FF2B5EF4-FFF2-40B4-BE49-F238E27FC236}">
                <a16:creationId xmlns:a16="http://schemas.microsoft.com/office/drawing/2014/main" id="{B79AF427-6F58-4F25-9FE6-6FFFF746B3BA}"/>
              </a:ext>
            </a:extLst>
          </p:cNvPr>
          <p:cNvSpPr>
            <a:spLocks noGrp="1"/>
          </p:cNvSpPr>
          <p:nvPr>
            <p:ph idx="1"/>
          </p:nvPr>
        </p:nvSpPr>
        <p:spPr/>
        <p:txBody>
          <a:bodyPr>
            <a:normAutofit lnSpcReduction="10000"/>
          </a:bodyPr>
          <a:lstStyle/>
          <a:p>
            <a:r>
              <a:rPr lang="en-US" dirty="0"/>
              <a:t>Goalkeeper B1 makes a save. When out of the crease, A1 legally checks B1 back into the crease, while he is still in possession of the ball. </a:t>
            </a:r>
            <a:r>
              <a:rPr lang="en-US" b="1" dirty="0"/>
              <a:t>RULING: </a:t>
            </a:r>
            <a:r>
              <a:rPr lang="en-US" dirty="0"/>
              <a:t>The ball is awarded to Team A outside the attack area.</a:t>
            </a:r>
          </a:p>
          <a:p>
            <a:r>
              <a:rPr lang="en-US" dirty="0"/>
              <a:t>The ball is loose in the air or on the ground in front of the goal. A1 bats at the ball while goalkeeper B1 is making an attempt to gain possession of ball, and the two crosses collide. Is this goalkeeper interference if the stick contact occurs (1) within the crease; (2) outside the crease?</a:t>
            </a:r>
          </a:p>
          <a:p>
            <a:pPr marL="0" indent="0">
              <a:buNone/>
            </a:pPr>
            <a:r>
              <a:rPr lang="en-US" b="1" dirty="0"/>
              <a:t>RULING: </a:t>
            </a:r>
            <a:r>
              <a:rPr lang="en-US" dirty="0"/>
              <a:t>(1) Goalkeeper interference by A1, play-on. Play continues or the ball is awarded to Team B at the spot of the violation. (2) No interference.</a:t>
            </a:r>
          </a:p>
        </p:txBody>
      </p:sp>
    </p:spTree>
    <p:extLst>
      <p:ext uri="{BB962C8B-B14F-4D97-AF65-F5344CB8AC3E}">
        <p14:creationId xmlns:p14="http://schemas.microsoft.com/office/powerpoint/2010/main" val="2368061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2094-B505-4C44-8735-595E004BA81B}"/>
              </a:ext>
            </a:extLst>
          </p:cNvPr>
          <p:cNvSpPr>
            <a:spLocks noGrp="1"/>
          </p:cNvSpPr>
          <p:nvPr>
            <p:ph type="title"/>
          </p:nvPr>
        </p:nvSpPr>
        <p:spPr/>
        <p:txBody>
          <a:bodyPr/>
          <a:lstStyle/>
          <a:p>
            <a:r>
              <a:rPr lang="en-US" dirty="0"/>
              <a:t>Crease Situations and Rulings</a:t>
            </a:r>
          </a:p>
        </p:txBody>
      </p:sp>
      <p:sp>
        <p:nvSpPr>
          <p:cNvPr id="3" name="Content Placeholder 2">
            <a:extLst>
              <a:ext uri="{FF2B5EF4-FFF2-40B4-BE49-F238E27FC236}">
                <a16:creationId xmlns:a16="http://schemas.microsoft.com/office/drawing/2014/main" id="{7A745F07-6620-4571-A1A0-A593BCB52CAD}"/>
              </a:ext>
            </a:extLst>
          </p:cNvPr>
          <p:cNvSpPr>
            <a:spLocks noGrp="1"/>
          </p:cNvSpPr>
          <p:nvPr>
            <p:ph idx="1"/>
          </p:nvPr>
        </p:nvSpPr>
        <p:spPr>
          <a:xfrm>
            <a:off x="838200" y="1195754"/>
            <a:ext cx="10515600" cy="5148775"/>
          </a:xfrm>
        </p:spPr>
        <p:txBody>
          <a:bodyPr>
            <a:normAutofit lnSpcReduction="10000"/>
          </a:bodyPr>
          <a:lstStyle/>
          <a:p>
            <a:r>
              <a:rPr lang="en-US" dirty="0"/>
              <a:t>B1 not the goaltender picks up a loose ball or catches a pass in </a:t>
            </a:r>
            <a:r>
              <a:rPr lang="en-US" dirty="0" err="1"/>
              <a:t>th</a:t>
            </a:r>
            <a:r>
              <a:rPr lang="en-US" dirty="0"/>
              <a:t> crease. As he is coming out of crease, A1 checks B1’s </a:t>
            </a:r>
            <a:r>
              <a:rPr lang="en-US" dirty="0" err="1"/>
              <a:t>crosse</a:t>
            </a:r>
            <a:r>
              <a:rPr lang="en-US" dirty="0"/>
              <a:t>, causing the ball to enter the goal. Ruling Legal .Goal. Interference may only be called on a designated goalie</a:t>
            </a:r>
          </a:p>
          <a:p>
            <a:r>
              <a:rPr lang="en-US" dirty="0"/>
              <a:t>Two or more defenders from Team B are standing in the crease in front of the goal with a CLEAR Intention of blocking shots, not defending another player. Ruling: all offending Team B players will serve penalty time.  One of the players is assessed a Conduct foul and serve a 30-second penalty. Each of the other players is assessed a one-minute </a:t>
            </a:r>
            <a:r>
              <a:rPr lang="en-US" dirty="0" err="1"/>
              <a:t>releaseable</a:t>
            </a:r>
            <a:r>
              <a:rPr lang="en-US" dirty="0"/>
              <a:t> </a:t>
            </a:r>
            <a:r>
              <a:rPr lang="en-US" dirty="0" err="1"/>
              <a:t>unsportsmanship</a:t>
            </a:r>
            <a:r>
              <a:rPr lang="en-US" dirty="0"/>
              <a:t> like personal foul.  If team B had already been assessed a conduct foul under this rule, then all of the offending  players are assessed a one-minute </a:t>
            </a:r>
            <a:r>
              <a:rPr lang="en-US" dirty="0" err="1"/>
              <a:t>releaseable</a:t>
            </a:r>
            <a:r>
              <a:rPr lang="en-US" dirty="0"/>
              <a:t> </a:t>
            </a:r>
            <a:r>
              <a:rPr lang="en-US" dirty="0" err="1"/>
              <a:t>unsportsmanship</a:t>
            </a:r>
            <a:r>
              <a:rPr lang="en-US" dirty="0"/>
              <a:t> like personal foul.</a:t>
            </a:r>
          </a:p>
        </p:txBody>
      </p:sp>
    </p:spTree>
    <p:extLst>
      <p:ext uri="{BB962C8B-B14F-4D97-AF65-F5344CB8AC3E}">
        <p14:creationId xmlns:p14="http://schemas.microsoft.com/office/powerpoint/2010/main" val="64965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8BC887-4916-4227-9F48-3B078D238F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26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1AD6DCFA-0E71-4650-A5E4-3C20E73EB6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EAAA7-3F25-4E8E-B056-CEA752CD31A5}"/>
              </a:ext>
            </a:extLst>
          </p:cNvPr>
          <p:cNvSpPr>
            <a:spLocks noGrp="1"/>
          </p:cNvSpPr>
          <p:nvPr>
            <p:ph type="title"/>
          </p:nvPr>
        </p:nvSpPr>
        <p:spPr>
          <a:xfrm>
            <a:off x="4956048" y="309975"/>
            <a:ext cx="6422849" cy="1676603"/>
          </a:xfrm>
        </p:spPr>
        <p:txBody>
          <a:bodyPr>
            <a:normAutofit/>
          </a:bodyPr>
          <a:lstStyle/>
          <a:p>
            <a:r>
              <a:rPr lang="en-US" sz="3200" b="1" dirty="0">
                <a:latin typeface="Arial Black" panose="020B0A04020102020204" pitchFamily="34" charset="0"/>
              </a:rPr>
              <a:t>2 Situations of Crease Play to officiate.</a:t>
            </a:r>
          </a:p>
        </p:txBody>
      </p:sp>
      <p:sp>
        <p:nvSpPr>
          <p:cNvPr id="3" name="Content Placeholder 2">
            <a:extLst>
              <a:ext uri="{FF2B5EF4-FFF2-40B4-BE49-F238E27FC236}">
                <a16:creationId xmlns:a16="http://schemas.microsoft.com/office/drawing/2014/main" id="{448564AC-AA69-4187-8ABD-A4BA7ADED3C9}"/>
              </a:ext>
            </a:extLst>
          </p:cNvPr>
          <p:cNvSpPr>
            <a:spLocks noGrp="1"/>
          </p:cNvSpPr>
          <p:nvPr>
            <p:ph idx="1"/>
          </p:nvPr>
        </p:nvSpPr>
        <p:spPr>
          <a:xfrm>
            <a:off x="5116879" y="2087801"/>
            <a:ext cx="6422848" cy="3811942"/>
          </a:xfrm>
        </p:spPr>
        <p:txBody>
          <a:bodyPr>
            <a:normAutofit lnSpcReduction="10000"/>
          </a:bodyPr>
          <a:lstStyle/>
          <a:p>
            <a:pPr marL="514350" indent="-514350">
              <a:buFont typeface="+mj-lt"/>
              <a:buAutoNum type="arabicPeriod"/>
            </a:pPr>
            <a:r>
              <a:rPr lang="en-US" sz="3200" b="1" dirty="0"/>
              <a:t>Team attacking goal &gt; goalie’s team playing defense: Crease Violations, Technical fouls, Picks &gt; Goal or No Goal.</a:t>
            </a:r>
          </a:p>
          <a:p>
            <a:pPr marL="514350" indent="-514350">
              <a:buFont typeface="+mj-lt"/>
              <a:buAutoNum type="arabicPeriod"/>
            </a:pPr>
            <a:r>
              <a:rPr lang="en-US" sz="3200" b="1" dirty="0"/>
              <a:t>Goalie or his teammate gains possession of ball now on offense &gt; clearing ball. Goalie Interference, crease violations &gt; Play-</a:t>
            </a:r>
            <a:r>
              <a:rPr lang="en-US" sz="3200" b="1" dirty="0" err="1"/>
              <a:t>On’s</a:t>
            </a:r>
            <a:r>
              <a:rPr lang="en-US" sz="3200" b="1" dirty="0"/>
              <a:t> or could be FDSW.</a:t>
            </a:r>
          </a:p>
          <a:p>
            <a:pPr marL="514350" indent="-514350">
              <a:buFont typeface="+mj-lt"/>
              <a:buAutoNum type="arabicPeriod"/>
            </a:pPr>
            <a:endParaRPr lang="en-US" sz="3200" b="1" dirty="0"/>
          </a:p>
          <a:p>
            <a:pPr marL="0" indent="0">
              <a:buNone/>
            </a:pPr>
            <a:endParaRPr lang="en-US" sz="3200" b="1" dirty="0"/>
          </a:p>
          <a:p>
            <a:pPr marL="0" indent="0">
              <a:buNone/>
            </a:pPr>
            <a:endParaRPr lang="en-US" sz="3600" dirty="0"/>
          </a:p>
        </p:txBody>
      </p:sp>
      <p:pic>
        <p:nvPicPr>
          <p:cNvPr id="6" name="Picture 5">
            <a:extLst>
              <a:ext uri="{FF2B5EF4-FFF2-40B4-BE49-F238E27FC236}">
                <a16:creationId xmlns:a16="http://schemas.microsoft.com/office/drawing/2014/main" id="{3227960F-6172-475C-8B32-463596E69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3" y="3429000"/>
            <a:ext cx="3026664" cy="2470743"/>
          </a:xfrm>
          <a:prstGeom prst="rect">
            <a:avLst/>
          </a:prstGeom>
        </p:spPr>
      </p:pic>
      <p:pic>
        <p:nvPicPr>
          <p:cNvPr id="9" name="Picture 8">
            <a:extLst>
              <a:ext uri="{FF2B5EF4-FFF2-40B4-BE49-F238E27FC236}">
                <a16:creationId xmlns:a16="http://schemas.microsoft.com/office/drawing/2014/main" id="{0BD6085A-65E2-44DC-B4A8-AEF811C81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3" y="701002"/>
            <a:ext cx="3026664" cy="2403922"/>
          </a:xfrm>
          <a:prstGeom prst="rect">
            <a:avLst/>
          </a:prstGeom>
        </p:spPr>
      </p:pic>
    </p:spTree>
    <p:extLst>
      <p:ext uri="{BB962C8B-B14F-4D97-AF65-F5344CB8AC3E}">
        <p14:creationId xmlns:p14="http://schemas.microsoft.com/office/powerpoint/2010/main" val="11398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0FBB-EE1D-4CA1-8F59-8FAB66A110C4}"/>
              </a:ext>
            </a:extLst>
          </p:cNvPr>
          <p:cNvSpPr>
            <a:spLocks noGrp="1"/>
          </p:cNvSpPr>
          <p:nvPr>
            <p:ph type="title"/>
          </p:nvPr>
        </p:nvSpPr>
        <p:spPr/>
        <p:txBody>
          <a:bodyPr/>
          <a:lstStyle/>
          <a:p>
            <a:r>
              <a:rPr lang="en-US" b="1" dirty="0"/>
              <a:t>Goal-Crease Privileges NFHS Section 4.18</a:t>
            </a:r>
            <a:endParaRPr lang="en-US" dirty="0"/>
          </a:p>
        </p:txBody>
      </p:sp>
      <p:sp>
        <p:nvSpPr>
          <p:cNvPr id="3" name="Content Placeholder 2">
            <a:extLst>
              <a:ext uri="{FF2B5EF4-FFF2-40B4-BE49-F238E27FC236}">
                <a16:creationId xmlns:a16="http://schemas.microsoft.com/office/drawing/2014/main" id="{8793EB18-0B5E-4175-8A9F-816AB3B58D93}"/>
              </a:ext>
            </a:extLst>
          </p:cNvPr>
          <p:cNvSpPr>
            <a:spLocks noGrp="1"/>
          </p:cNvSpPr>
          <p:nvPr>
            <p:ph idx="1"/>
          </p:nvPr>
        </p:nvSpPr>
        <p:spPr/>
        <p:txBody>
          <a:bodyPr>
            <a:normAutofit/>
          </a:bodyPr>
          <a:lstStyle/>
          <a:p>
            <a:r>
              <a:rPr lang="en-US" dirty="0"/>
              <a:t>The goalkeeper, in his own crease area, may stop or block the ball in any manner with his </a:t>
            </a:r>
            <a:r>
              <a:rPr lang="en-US" dirty="0" err="1"/>
              <a:t>crosse</a:t>
            </a:r>
            <a:r>
              <a:rPr lang="en-US" dirty="0"/>
              <a:t> or body. The goalkeeper may block the ball or bat it away with his hand, but he may not catch the ball with his hand. However, if the ball is outside the crease, the goalkeeper may not touch it with his hand even if he is within his crease. (See Rule 6-6-a.) The goalkeeper or any other player of the defending team may receive a pass while in the crease area.</a:t>
            </a:r>
          </a:p>
        </p:txBody>
      </p:sp>
    </p:spTree>
    <p:extLst>
      <p:ext uri="{BB962C8B-B14F-4D97-AF65-F5344CB8AC3E}">
        <p14:creationId xmlns:p14="http://schemas.microsoft.com/office/powerpoint/2010/main" val="301282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2D10-2020-4CCA-BEFC-3F047BBB903B}"/>
              </a:ext>
            </a:extLst>
          </p:cNvPr>
          <p:cNvSpPr>
            <a:spLocks noGrp="1"/>
          </p:cNvSpPr>
          <p:nvPr>
            <p:ph type="title"/>
          </p:nvPr>
        </p:nvSpPr>
        <p:spPr/>
        <p:txBody>
          <a:bodyPr/>
          <a:lstStyle/>
          <a:p>
            <a:r>
              <a:rPr lang="en-US" b="1" dirty="0"/>
              <a:t>Goal-Crease Privileges 4-18</a:t>
            </a:r>
            <a:endParaRPr lang="en-US" dirty="0"/>
          </a:p>
        </p:txBody>
      </p:sp>
      <p:sp>
        <p:nvSpPr>
          <p:cNvPr id="3" name="Content Placeholder 2">
            <a:extLst>
              <a:ext uri="{FF2B5EF4-FFF2-40B4-BE49-F238E27FC236}">
                <a16:creationId xmlns:a16="http://schemas.microsoft.com/office/drawing/2014/main" id="{98A60FF0-9CA8-4544-8FF1-0A2399386FE5}"/>
              </a:ext>
            </a:extLst>
          </p:cNvPr>
          <p:cNvSpPr>
            <a:spLocks noGrp="1"/>
          </p:cNvSpPr>
          <p:nvPr>
            <p:ph idx="1"/>
          </p:nvPr>
        </p:nvSpPr>
        <p:spPr/>
        <p:txBody>
          <a:bodyPr>
            <a:normAutofit lnSpcReduction="10000"/>
          </a:bodyPr>
          <a:lstStyle/>
          <a:p>
            <a:r>
              <a:rPr lang="en-US" dirty="0"/>
              <a:t>No opposing player may make contact with the goalkeeper or his </a:t>
            </a:r>
            <a:r>
              <a:rPr lang="en-US" dirty="0" err="1"/>
              <a:t>crosse</a:t>
            </a:r>
            <a:r>
              <a:rPr lang="en-US" dirty="0"/>
              <a:t> while the goalkeeper is within the goal-crease area, regardless of whether the goalkeeper has the ball in his possession. </a:t>
            </a:r>
            <a:r>
              <a:rPr lang="en-US" b="1" dirty="0"/>
              <a:t>An attacking player may reach within the crease area to play a loose ball as long as he does not make contact with the goalkeeper or the goalkeeper’s </a:t>
            </a:r>
            <a:r>
              <a:rPr lang="en-US" b="1" dirty="0" err="1"/>
              <a:t>crosse</a:t>
            </a:r>
            <a:r>
              <a:rPr lang="en-US" b="1" dirty="0"/>
              <a:t>.</a:t>
            </a:r>
          </a:p>
          <a:p>
            <a:r>
              <a:rPr lang="en-US" dirty="0"/>
              <a:t>When the goalkeeper is in his own crease area, any portion of the goalkeeper’s </a:t>
            </a:r>
            <a:r>
              <a:rPr lang="en-US" b="1" dirty="0" err="1"/>
              <a:t>crosse</a:t>
            </a:r>
            <a:r>
              <a:rPr lang="en-US" b="1" dirty="0"/>
              <a:t> extended outside the cylinder of the crease area</a:t>
            </a:r>
            <a:r>
              <a:rPr lang="en-US" dirty="0"/>
              <a:t>, but not the goalkeeper’s body, </a:t>
            </a:r>
            <a:r>
              <a:rPr lang="en-US" b="1" dirty="0"/>
              <a:t>is subject to being checked </a:t>
            </a:r>
            <a:r>
              <a:rPr lang="en-US" dirty="0"/>
              <a:t>under the same circumstances as the </a:t>
            </a:r>
            <a:r>
              <a:rPr lang="en-US" dirty="0" err="1"/>
              <a:t>crosse</a:t>
            </a:r>
            <a:r>
              <a:rPr lang="en-US" dirty="0"/>
              <a:t> of any other player, except when the ball is in his </a:t>
            </a:r>
            <a:r>
              <a:rPr lang="en-US" dirty="0" err="1"/>
              <a:t>crosse</a:t>
            </a:r>
            <a:r>
              <a:rPr lang="en-US" dirty="0"/>
              <a:t>.</a:t>
            </a:r>
          </a:p>
        </p:txBody>
      </p:sp>
    </p:spTree>
    <p:extLst>
      <p:ext uri="{BB962C8B-B14F-4D97-AF65-F5344CB8AC3E}">
        <p14:creationId xmlns:p14="http://schemas.microsoft.com/office/powerpoint/2010/main" val="75855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2D10-2020-4CCA-BEFC-3F047BBB903B}"/>
              </a:ext>
            </a:extLst>
          </p:cNvPr>
          <p:cNvSpPr>
            <a:spLocks noGrp="1"/>
          </p:cNvSpPr>
          <p:nvPr>
            <p:ph type="title"/>
          </p:nvPr>
        </p:nvSpPr>
        <p:spPr/>
        <p:txBody>
          <a:bodyPr/>
          <a:lstStyle/>
          <a:p>
            <a:r>
              <a:rPr lang="en-US" b="1" dirty="0"/>
              <a:t>Goal-Crease Privileges 4-18</a:t>
            </a:r>
            <a:endParaRPr lang="en-US" dirty="0"/>
          </a:p>
        </p:txBody>
      </p:sp>
      <p:sp>
        <p:nvSpPr>
          <p:cNvPr id="3" name="Content Placeholder 2">
            <a:extLst>
              <a:ext uri="{FF2B5EF4-FFF2-40B4-BE49-F238E27FC236}">
                <a16:creationId xmlns:a16="http://schemas.microsoft.com/office/drawing/2014/main" id="{98A60FF0-9CA8-4544-8FF1-0A2399386FE5}"/>
              </a:ext>
            </a:extLst>
          </p:cNvPr>
          <p:cNvSpPr>
            <a:spLocks noGrp="1"/>
          </p:cNvSpPr>
          <p:nvPr>
            <p:ph idx="1"/>
          </p:nvPr>
        </p:nvSpPr>
        <p:spPr/>
        <p:txBody>
          <a:bodyPr>
            <a:normAutofit/>
          </a:bodyPr>
          <a:lstStyle/>
          <a:p>
            <a:r>
              <a:rPr lang="en-US" dirty="0"/>
              <a:t>No defensive player, other than a properly equipped goalkeeper, can enter his own crease with the </a:t>
            </a:r>
            <a:r>
              <a:rPr lang="en-US" b="1" dirty="0"/>
              <a:t>PERCEIVED INTENT </a:t>
            </a:r>
            <a:r>
              <a:rPr lang="en-US" dirty="0"/>
              <a:t>on blocking a shot or </a:t>
            </a:r>
            <a:r>
              <a:rPr lang="en-US" b="1" dirty="0"/>
              <a:t>ACTING as a GOALKEEPER</a:t>
            </a:r>
            <a:r>
              <a:rPr lang="en-US" dirty="0"/>
              <a:t>.</a:t>
            </a:r>
          </a:p>
          <a:p>
            <a:r>
              <a:rPr lang="en-US" dirty="0"/>
              <a:t>Penalty: Conduct foul on the defensive player. A second violation by the same team will be enforced as </a:t>
            </a:r>
            <a:r>
              <a:rPr lang="en-US" dirty="0" err="1"/>
              <a:t>releaseable</a:t>
            </a:r>
            <a:r>
              <a:rPr lang="en-US" dirty="0"/>
              <a:t> </a:t>
            </a:r>
            <a:r>
              <a:rPr lang="en-US" dirty="0" err="1"/>
              <a:t>unsportsmanship</a:t>
            </a:r>
            <a:r>
              <a:rPr lang="en-US" dirty="0"/>
              <a:t> conduct served by the offending player (the second or subsequent player)</a:t>
            </a:r>
          </a:p>
          <a:p>
            <a:pPr lvl="1"/>
            <a:r>
              <a:rPr lang="en-US" dirty="0"/>
              <a:t>The officials will stop play as soon as they notice this situation.  However, if a shot is already in flight (released) when noticed, the shot will be allowed to come to its normal conclusion before blowing the whistle to stop play.</a:t>
            </a:r>
          </a:p>
        </p:txBody>
      </p:sp>
    </p:spTree>
    <p:extLst>
      <p:ext uri="{BB962C8B-B14F-4D97-AF65-F5344CB8AC3E}">
        <p14:creationId xmlns:p14="http://schemas.microsoft.com/office/powerpoint/2010/main" val="110829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0B0E-610D-4607-A087-6E4CA8D894C0}"/>
              </a:ext>
            </a:extLst>
          </p:cNvPr>
          <p:cNvSpPr>
            <a:spLocks noGrp="1"/>
          </p:cNvSpPr>
          <p:nvPr>
            <p:ph type="title"/>
          </p:nvPr>
        </p:nvSpPr>
        <p:spPr/>
        <p:txBody>
          <a:bodyPr/>
          <a:lstStyle/>
          <a:p>
            <a:r>
              <a:rPr lang="en-US" dirty="0"/>
              <a:t>Crease Rules: Prohibitions 4-19</a:t>
            </a:r>
          </a:p>
        </p:txBody>
      </p:sp>
      <p:sp>
        <p:nvSpPr>
          <p:cNvPr id="3" name="Content Placeholder 2">
            <a:extLst>
              <a:ext uri="{FF2B5EF4-FFF2-40B4-BE49-F238E27FC236}">
                <a16:creationId xmlns:a16="http://schemas.microsoft.com/office/drawing/2014/main" id="{64AF9F09-C646-42E3-9986-E2225D5A7770}"/>
              </a:ext>
            </a:extLst>
          </p:cNvPr>
          <p:cNvSpPr>
            <a:spLocks noGrp="1"/>
          </p:cNvSpPr>
          <p:nvPr>
            <p:ph idx="1"/>
          </p:nvPr>
        </p:nvSpPr>
        <p:spPr/>
        <p:txBody>
          <a:bodyPr>
            <a:normAutofit lnSpcReduction="10000"/>
          </a:bodyPr>
          <a:lstStyle/>
          <a:p>
            <a:r>
              <a:rPr lang="en-US" b="1" dirty="0"/>
              <a:t>An attacking player may not be in the opponent’s goal-crease area at anytime.</a:t>
            </a:r>
          </a:p>
          <a:p>
            <a:r>
              <a:rPr lang="en-US" dirty="0"/>
              <a:t>A defending player, including the goalkeeper, with the ball in his possession, may not enter the goal-crease area, nor may he remain within the goal-crease area in possession of the ball longer than four seconds.</a:t>
            </a:r>
          </a:p>
          <a:p>
            <a:r>
              <a:rPr lang="en-US" dirty="0"/>
              <a:t>A player is considered to have entered the goal-crease area when any part of his body touches the goal-crease area.</a:t>
            </a:r>
          </a:p>
          <a:p>
            <a:r>
              <a:rPr lang="en-US" dirty="0"/>
              <a:t>A player is considered to be outside the goal-crease area when no part of his body touches the goal-crease area or when he is airborne and his last ground contact was outside the goal-crease area.</a:t>
            </a:r>
          </a:p>
        </p:txBody>
      </p:sp>
    </p:spTree>
    <p:extLst>
      <p:ext uri="{BB962C8B-B14F-4D97-AF65-F5344CB8AC3E}">
        <p14:creationId xmlns:p14="http://schemas.microsoft.com/office/powerpoint/2010/main" val="270777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0B0E-610D-4607-A087-6E4CA8D894C0}"/>
              </a:ext>
            </a:extLst>
          </p:cNvPr>
          <p:cNvSpPr>
            <a:spLocks noGrp="1"/>
          </p:cNvSpPr>
          <p:nvPr>
            <p:ph type="title"/>
          </p:nvPr>
        </p:nvSpPr>
        <p:spPr/>
        <p:txBody>
          <a:bodyPr/>
          <a:lstStyle/>
          <a:p>
            <a:r>
              <a:rPr lang="en-US" dirty="0"/>
              <a:t>Crease Rules: Prohibitions</a:t>
            </a:r>
          </a:p>
        </p:txBody>
      </p:sp>
      <p:sp>
        <p:nvSpPr>
          <p:cNvPr id="3" name="Content Placeholder 2">
            <a:extLst>
              <a:ext uri="{FF2B5EF4-FFF2-40B4-BE49-F238E27FC236}">
                <a16:creationId xmlns:a16="http://schemas.microsoft.com/office/drawing/2014/main" id="{64AF9F09-C646-42E3-9986-E2225D5A7770}"/>
              </a:ext>
            </a:extLst>
          </p:cNvPr>
          <p:cNvSpPr>
            <a:spLocks noGrp="1"/>
          </p:cNvSpPr>
          <p:nvPr>
            <p:ph idx="1"/>
          </p:nvPr>
        </p:nvSpPr>
        <p:spPr>
          <a:xfrm>
            <a:off x="838200" y="1465243"/>
            <a:ext cx="10641376" cy="4902506"/>
          </a:xfrm>
        </p:spPr>
        <p:txBody>
          <a:bodyPr>
            <a:normAutofit/>
          </a:bodyPr>
          <a:lstStyle/>
          <a:p>
            <a:r>
              <a:rPr lang="en-US" b="1" dirty="0"/>
              <a:t>An attacking player may not be in the opponent’s goal-crease area at anytime.</a:t>
            </a:r>
          </a:p>
          <a:p>
            <a:r>
              <a:rPr lang="en-US" b="1" dirty="0"/>
              <a:t>When an attacking player is in the crease, you need to decide how the player got in the crease:</a:t>
            </a:r>
          </a:p>
          <a:p>
            <a:pPr lvl="1"/>
            <a:r>
              <a:rPr lang="en-US" b="1" dirty="0"/>
              <a:t>Did he stroll in on his own, dive or jump?</a:t>
            </a:r>
          </a:p>
          <a:p>
            <a:pPr lvl="1"/>
            <a:r>
              <a:rPr lang="en-US" b="1" dirty="0"/>
              <a:t>Did he get pushed in Legally? or Illegally? Interfered with?</a:t>
            </a:r>
          </a:p>
          <a:p>
            <a:pPr lvl="1"/>
            <a:r>
              <a:rPr lang="en-US" b="1" dirty="0"/>
              <a:t>Was he </a:t>
            </a:r>
            <a:r>
              <a:rPr lang="en-US" b="1" dirty="0" err="1"/>
              <a:t>IBC’d</a:t>
            </a:r>
            <a:r>
              <a:rPr lang="en-US" b="1" dirty="0"/>
              <a:t> in? Roughed-Up?</a:t>
            </a:r>
          </a:p>
          <a:p>
            <a:r>
              <a:rPr lang="en-US" b="1" dirty="0"/>
              <a:t>Get help from your partner!  Especially if you’re the lead and shot misses goal &gt; you are running to the end line or play behind goal.</a:t>
            </a:r>
          </a:p>
          <a:p>
            <a:pPr lvl="1"/>
            <a:r>
              <a:rPr lang="en-US" b="1" dirty="0"/>
              <a:t>Shooters attacking goal and missing shot sometimes run in or fall into crease</a:t>
            </a:r>
          </a:p>
          <a:p>
            <a:pPr lvl="1"/>
            <a:r>
              <a:rPr lang="en-US" b="1" dirty="0" err="1"/>
              <a:t>Farside</a:t>
            </a:r>
            <a:r>
              <a:rPr lang="en-US" b="1" dirty="0"/>
              <a:t> or Trail need to stay with shooters</a:t>
            </a:r>
          </a:p>
          <a:p>
            <a:pPr lvl="1"/>
            <a:endParaRPr lang="en-US" b="1" dirty="0"/>
          </a:p>
        </p:txBody>
      </p:sp>
    </p:spTree>
    <p:extLst>
      <p:ext uri="{BB962C8B-B14F-4D97-AF65-F5344CB8AC3E}">
        <p14:creationId xmlns:p14="http://schemas.microsoft.com/office/powerpoint/2010/main" val="3443822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8753</TotalTime>
  <Words>4179</Words>
  <Application>Microsoft Office PowerPoint</Application>
  <PresentationFormat>Widescreen</PresentationFormat>
  <Paragraphs>157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Bauhaus 93</vt:lpstr>
      <vt:lpstr>Calibri</vt:lpstr>
      <vt:lpstr>Calibri Light</vt:lpstr>
      <vt:lpstr>Office Theme</vt:lpstr>
      <vt:lpstr>OFFICIATING THE CREASE </vt:lpstr>
      <vt:lpstr>Crease Dimensions</vt:lpstr>
      <vt:lpstr>2 Main Rules of Crease Play</vt:lpstr>
      <vt:lpstr>2 Situations of Crease Play to officiate.</vt:lpstr>
      <vt:lpstr>Goal-Crease Privileges NFHS Section 4.18</vt:lpstr>
      <vt:lpstr>Goal-Crease Privileges 4-18</vt:lpstr>
      <vt:lpstr>Goal-Crease Privileges 4-18</vt:lpstr>
      <vt:lpstr>Crease Rules: Prohibitions 4-19</vt:lpstr>
      <vt:lpstr>Crease Rules: Prohibitions</vt:lpstr>
      <vt:lpstr>Goal Not Counted</vt:lpstr>
      <vt:lpstr>AIRBOURNE PLAYER</vt:lpstr>
      <vt:lpstr>Loose ball breaks goal line</vt:lpstr>
      <vt:lpstr>Mommy Goals We have all seen these It Happens or Will Happen</vt:lpstr>
      <vt:lpstr>BALL OUT OF PLAY IN GOAL-CREASE AREA: 4-20</vt:lpstr>
      <vt:lpstr>PowerPoint Presentation</vt:lpstr>
      <vt:lpstr>PowerPoint Presentation</vt:lpstr>
      <vt:lpstr>PowerPoint Presentation</vt:lpstr>
      <vt:lpstr>Picks: Behind , Around the Crease Crease Area might be the most Critical area on the field</vt:lpstr>
      <vt:lpstr>Body Checking Crease Area can be Roughest area on Field</vt:lpstr>
      <vt:lpstr>Crease Violations/Goalkeeper Interference 6-2</vt:lpstr>
      <vt:lpstr>Crease Situations and Rulings Crease Privileges</vt:lpstr>
      <vt:lpstr>Crease Situations and Rulings Crease Privileges</vt:lpstr>
      <vt:lpstr>Crease Plays</vt:lpstr>
      <vt:lpstr>Crease Situations and Rulings</vt:lpstr>
      <vt:lpstr>Crease Situations and Rulings</vt:lpstr>
      <vt:lpstr>Crease Situations and Rulings</vt:lpstr>
      <vt:lpstr>Crease Situations and Rulings</vt:lpstr>
      <vt:lpstr>Jumping or Diving (Airbourne) Players</vt:lpstr>
      <vt:lpstr>Crease Situations and Rulings</vt:lpstr>
      <vt:lpstr>Crease Situations and Rulings</vt:lpstr>
      <vt:lpstr>Crease Situations and Rulings</vt:lpstr>
      <vt:lpstr>Crease Situations and Rulings</vt:lpstr>
      <vt:lpstr>Crease Situations and Rulings</vt:lpstr>
      <vt:lpstr>Crease Situations and Rulings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OFFICIATING THE CREASE</dc:title>
  <dc:creator>Ed Cavaliere</dc:creator>
  <cp:lastModifiedBy>Ed Cavaliere</cp:lastModifiedBy>
  <cp:revision>52</cp:revision>
  <dcterms:created xsi:type="dcterms:W3CDTF">2018-02-16T01:14:43Z</dcterms:created>
  <dcterms:modified xsi:type="dcterms:W3CDTF">2018-02-24T19:19:21Z</dcterms:modified>
</cp:coreProperties>
</file>