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Default Extension="wav" ContentType="audio/wav"/>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9" r:id="rId1"/>
    <p:sldMasterId id="2147483867" r:id="rId2"/>
  </p:sldMasterIdLst>
  <p:sldIdLst>
    <p:sldId id="388" r:id="rId3"/>
    <p:sldId id="387" r:id="rId4"/>
    <p:sldId id="386" r:id="rId5"/>
    <p:sldId id="274" r:id="rId6"/>
    <p:sldId id="341" r:id="rId7"/>
    <p:sldId id="365" r:id="rId8"/>
    <p:sldId id="401" r:id="rId9"/>
    <p:sldId id="381" r:id="rId10"/>
    <p:sldId id="402" r:id="rId11"/>
    <p:sldId id="366" r:id="rId12"/>
    <p:sldId id="367" r:id="rId13"/>
    <p:sldId id="374" r:id="rId14"/>
    <p:sldId id="375" r:id="rId15"/>
    <p:sldId id="369" r:id="rId16"/>
    <p:sldId id="383" r:id="rId17"/>
    <p:sldId id="368" r:id="rId18"/>
    <p:sldId id="373" r:id="rId19"/>
    <p:sldId id="371" r:id="rId20"/>
    <p:sldId id="370" r:id="rId21"/>
    <p:sldId id="379" r:id="rId22"/>
    <p:sldId id="385" r:id="rId23"/>
    <p:sldId id="405" r:id="rId24"/>
    <p:sldId id="400" r:id="rId25"/>
    <p:sldId id="403" r:id="rId26"/>
    <p:sldId id="404" r:id="rId27"/>
    <p:sldId id="382" r:id="rId28"/>
    <p:sldId id="376" r:id="rId29"/>
    <p:sldId id="377" r:id="rId30"/>
    <p:sldId id="393" r:id="rId31"/>
    <p:sldId id="380" r:id="rId32"/>
    <p:sldId id="389" r:id="rId33"/>
    <p:sldId id="390" r:id="rId34"/>
    <p:sldId id="391" r:id="rId35"/>
    <p:sldId id="392" r:id="rId3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1111D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3" d="100"/>
          <a:sy n="93" d="100"/>
        </p:scale>
        <p:origin x="-252"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629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2.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2.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3.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4.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5.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6.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7.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8.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9.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20.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3.wav"/></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2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22.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23.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24.wav"/></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25.wav"/></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26.wav"/></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27.wav"/></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28.wav"/></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29.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4.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5.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6.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7.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8.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9.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0.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sp>
        <p:nvSpPr>
          <p:cNvPr id="3" name="Rectangle 2"/>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4" name="Rectangle 3"/>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5" name="Rectangle 4"/>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6" name="Rectangle 5"/>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7" name="Rectangle 6"/>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8" name="Rectangle 7"/>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Rectangle 8"/>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Rectangle 9"/>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Rectangle 10"/>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WordArt 7"/>
          <p:cNvSpPr>
            <a:spLocks noChangeArrowheads="1" noChangeShapeType="1" noTextEdit="1"/>
          </p:cNvSpPr>
          <p:nvPr userDrawn="1"/>
        </p:nvSpPr>
        <p:spPr bwMode="auto">
          <a:xfrm>
            <a:off x="1143000" y="0"/>
            <a:ext cx="7239000" cy="600075"/>
          </a:xfrm>
          <a:prstGeom prst="rect">
            <a:avLst/>
          </a:prstGeom>
        </p:spPr>
        <p:txBody>
          <a:bodyPr wrap="none" fromWordArt="1">
            <a:prstTxWarp prst="textPlain">
              <a:avLst>
                <a:gd name="adj" fmla="val 50000"/>
              </a:avLst>
            </a:prstTxWarp>
          </a:bodyPr>
          <a:lstStyle/>
          <a:p>
            <a:pPr algn="ctr"/>
            <a:r>
              <a:rPr lang="en-US" sz="2400" kern="10">
                <a:ln w="19050">
                  <a:solidFill>
                    <a:srgbClr val="99CCFF"/>
                  </a:solidFill>
                  <a:round/>
                  <a:headEnd/>
                  <a:tailEnd/>
                </a:ln>
                <a:solidFill>
                  <a:srgbClr val="0066CC"/>
                </a:solidFill>
                <a:effectLst>
                  <a:outerShdw dist="35921" dir="2700000" algn="ctr" rotWithShape="0">
                    <a:srgbClr val="990000"/>
                  </a:outerShdw>
                </a:effectLst>
                <a:latin typeface="Impact"/>
              </a:rPr>
              <a:t>KLOA LACROSSE OFFICIAL'S TRAINING </a:t>
            </a:r>
          </a:p>
        </p:txBody>
      </p:sp>
      <p:sp>
        <p:nvSpPr>
          <p:cNvPr id="46092" name="Text Placeholder 12"/>
          <p:cNvSpPr>
            <a:spLocks noGrp="1"/>
          </p:cNvSpPr>
          <p:nvPr>
            <p:ph type="subTitle" idx="1"/>
          </p:nvPr>
        </p:nvSpPr>
        <p:spPr>
          <a:xfrm>
            <a:off x="1371600" y="3886200"/>
            <a:ext cx="6400800" cy="1752600"/>
          </a:xfrm>
        </p:spPr>
        <p:txBody>
          <a:bodyPr/>
          <a:lstStyle>
            <a:lvl1pPr marL="68263" indent="0" algn="ctr">
              <a:buFont typeface="Wingdings" pitchFamily="2" charset="2"/>
              <a:buNone/>
              <a:defRPr smtClean="0"/>
            </a:lvl1pPr>
          </a:lstStyle>
          <a:p>
            <a:r>
              <a:rPr lang="en-US" smtClean="0"/>
              <a:t>Click to edit Master subtitle style</a:t>
            </a:r>
          </a:p>
        </p:txBody>
      </p:sp>
      <p:sp>
        <p:nvSpPr>
          <p:cNvPr id="13" name="Slide Number Placeholder 3"/>
          <p:cNvSpPr>
            <a:spLocks noGrp="1"/>
          </p:cNvSpPr>
          <p:nvPr>
            <p:ph type="sldNum" sz="quarter" idx="10"/>
          </p:nvPr>
        </p:nvSpPr>
        <p:spPr>
          <a:xfrm>
            <a:off x="6553200" y="6245225"/>
            <a:ext cx="2133600" cy="476250"/>
          </a:xfrm>
        </p:spPr>
        <p:txBody>
          <a:bodyPr/>
          <a:lstStyle>
            <a:lvl1pPr>
              <a:defRPr/>
            </a:lvl1pPr>
          </a:lstStyle>
          <a:p>
            <a:pPr>
              <a:defRPr/>
            </a:pPr>
            <a:fld id="{DC0F6BCC-2D62-4C45-9F9C-3A60DF1445F2}" type="slidenum">
              <a:rPr lang="en-US"/>
              <a:pPr>
                <a:defRPr/>
              </a:pPr>
              <a:t>‹#›</a:t>
            </a:fld>
            <a:endParaRPr lang="en-US" dirty="0"/>
          </a:p>
        </p:txBody>
      </p:sp>
    </p:spTree>
  </p:cSld>
  <p:clrMapOvr>
    <a:masterClrMapping/>
  </p:clrMapOvr>
  <p:transition spd="med">
    <p:wipe dir="d"/>
    <p:sndAc>
      <p:stSnd>
        <p:snd r:embed="rId1" name="arrow.wav" builtIn="1"/>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6" name="Straight Connector 8"/>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9"/>
          <p:cNvGrpSpPr>
            <a:grpSpLocks/>
          </p:cNvGrpSpPr>
          <p:nvPr/>
        </p:nvGrpSpPr>
        <p:grpSpPr bwMode="auto">
          <a:xfrm rot="5400000">
            <a:off x="8515351" y="1219200"/>
            <a:ext cx="131762" cy="128587"/>
            <a:chOff x="6668087" y="1297746"/>
            <a:chExt cx="161840" cy="156602"/>
          </a:xfrm>
        </p:grpSpPr>
        <p:cxnSp>
          <p:nvCxnSpPr>
            <p:cNvPr id="8" name="Straight Connector 14"/>
            <p:cNvCxnSpPr/>
            <p:nvPr/>
          </p:nvCxnSpPr>
          <p:spPr>
            <a:xfrm rot="16200000">
              <a:off x="6663593" y="1263574"/>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15"/>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16"/>
            <p:cNvCxnSpPr/>
            <p:nvPr/>
          </p:nvCxnSpPr>
          <p:spPr>
            <a:xfrm rot="5400000" flipH="1">
              <a:off x="6744513" y="1262599"/>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13"/>
          <p:cNvGrpSpPr>
            <a:grpSpLocks/>
          </p:cNvGrpSpPr>
          <p:nvPr/>
        </p:nvGrpSpPr>
        <p:grpSpPr bwMode="auto">
          <a:xfrm rot="5400000">
            <a:off x="8667751" y="1371600"/>
            <a:ext cx="131762" cy="128587"/>
            <a:chOff x="6668087" y="1297746"/>
            <a:chExt cx="161840" cy="156602"/>
          </a:xfrm>
        </p:grpSpPr>
        <p:cxnSp>
          <p:nvCxnSpPr>
            <p:cNvPr id="12" name="Straight Connector 10"/>
            <p:cNvCxnSpPr/>
            <p:nvPr/>
          </p:nvCxnSpPr>
          <p:spPr>
            <a:xfrm rot="16200000">
              <a:off x="6663593" y="1263574"/>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1"/>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2"/>
            <p:cNvCxnSpPr/>
            <p:nvPr/>
          </p:nvCxnSpPr>
          <p:spPr>
            <a:xfrm rot="5400000" flipH="1">
              <a:off x="6744513" y="1262599"/>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17"/>
          <p:cNvGrpSpPr>
            <a:grpSpLocks/>
          </p:cNvGrpSpPr>
          <p:nvPr/>
        </p:nvGrpSpPr>
        <p:grpSpPr bwMode="auto">
          <a:xfrm rot="5400000">
            <a:off x="8320087" y="1474788"/>
            <a:ext cx="131763" cy="128588"/>
            <a:chOff x="6668087" y="1297746"/>
            <a:chExt cx="161840" cy="156602"/>
          </a:xfrm>
        </p:grpSpPr>
        <p:cxnSp>
          <p:nvCxnSpPr>
            <p:cNvPr id="16" name="Straight Connector 18"/>
            <p:cNvCxnSpPr/>
            <p:nvPr/>
          </p:nvCxnSpPr>
          <p:spPr>
            <a:xfrm rot="16200000">
              <a:off x="6663592" y="1263573"/>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9"/>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20"/>
            <p:cNvCxnSpPr/>
            <p:nvPr/>
          </p:nvCxnSpPr>
          <p:spPr>
            <a:xfrm rot="5400000" flipH="1">
              <a:off x="6744512" y="1262598"/>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a:prstGeom prst="rect">
            <a:avLst/>
          </a:prstGeom>
        </p:spPr>
        <p:txBody>
          <a:bodyPr anchor="b"/>
          <a:lstStyle>
            <a:lvl1pPr algn="l">
              <a:buNone/>
              <a:defRPr sz="2100" b="0"/>
            </a:lvl1pPr>
            <a:extLst/>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9" name="Date Placeholder 4"/>
          <p:cNvSpPr>
            <a:spLocks noGrp="1"/>
          </p:cNvSpPr>
          <p:nvPr>
            <p:ph type="dt" sz="half" idx="10"/>
          </p:nvPr>
        </p:nvSpPr>
        <p:spPr>
          <a:xfrm>
            <a:off x="6477000" y="55563"/>
            <a:ext cx="2133600" cy="365125"/>
          </a:xfrm>
        </p:spPr>
        <p:txBody>
          <a:bodyPr/>
          <a:lstStyle>
            <a:lvl1pPr>
              <a:defRPr/>
            </a:lvl1pPr>
            <a:extLst/>
          </a:lstStyle>
          <a:p>
            <a:pPr>
              <a:defRPr/>
            </a:pPr>
            <a:fld id="{78096449-98DA-408B-8B08-F4B0E555E763}" type="datetimeFigureOut">
              <a:rPr lang="en-US"/>
              <a:pPr>
                <a:defRPr/>
              </a:pPr>
              <a:t>3/20/2009</a:t>
            </a:fld>
            <a:endParaRPr lang="en-US" dirty="0"/>
          </a:p>
        </p:txBody>
      </p:sp>
      <p:sp>
        <p:nvSpPr>
          <p:cNvPr id="20" name="Footer Placeholder 5"/>
          <p:cNvSpPr>
            <a:spLocks noGrp="1"/>
          </p:cNvSpPr>
          <p:nvPr>
            <p:ph type="ftr" sz="quarter" idx="11"/>
          </p:nvPr>
        </p:nvSpPr>
        <p:spPr>
          <a:xfrm>
            <a:off x="914400" y="55563"/>
            <a:ext cx="5562600" cy="365125"/>
          </a:xfrm>
        </p:spPr>
        <p:txBody>
          <a:bodyPr/>
          <a:lstStyle>
            <a:lvl1pPr>
              <a:defRPr/>
            </a:lvl1pPr>
            <a:extLst/>
          </a:lstStyle>
          <a:p>
            <a:pPr>
              <a:defRPr/>
            </a:pPr>
            <a:endParaRPr lang="en-US"/>
          </a:p>
        </p:txBody>
      </p:sp>
      <p:sp>
        <p:nvSpPr>
          <p:cNvPr id="21" name="Slide Number Placeholder 6"/>
          <p:cNvSpPr>
            <a:spLocks noGrp="1"/>
          </p:cNvSpPr>
          <p:nvPr>
            <p:ph type="sldNum" sz="quarter" idx="12"/>
          </p:nvPr>
        </p:nvSpPr>
        <p:spPr>
          <a:xfrm>
            <a:off x="8610600" y="55563"/>
            <a:ext cx="457200" cy="365125"/>
          </a:xfrm>
        </p:spPr>
        <p:txBody>
          <a:bodyPr/>
          <a:lstStyle>
            <a:lvl1pPr>
              <a:defRPr/>
            </a:lvl1pPr>
            <a:extLst/>
          </a:lstStyle>
          <a:p>
            <a:pPr>
              <a:defRPr/>
            </a:pPr>
            <a:fld id="{6CF79AC6-65DA-485A-BEA4-59B30136F14E}" type="slidenum">
              <a:rPr lang="en-US"/>
              <a:pPr>
                <a:defRPr/>
              </a:pPr>
              <a:t>‹#›</a:t>
            </a:fld>
            <a:endParaRPr lang="en-US" dirty="0"/>
          </a:p>
        </p:txBody>
      </p:sp>
    </p:spTree>
  </p:cSld>
  <p:clrMapOvr>
    <a:masterClrMapping/>
  </p:clrMapOvr>
  <p:transition spd="med">
    <p:wipe dir="d"/>
    <p:sndAc>
      <p:stSnd>
        <p:snd r:embed="rId1" name="arrow.wav" builtIn="1"/>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4"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5"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6"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7"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8"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3" name="WordArt 7"/>
          <p:cNvSpPr>
            <a:spLocks noChangeArrowheads="1" noChangeShapeType="1" noTextEdit="1"/>
          </p:cNvSpPr>
          <p:nvPr userDrawn="1"/>
        </p:nvSpPr>
        <p:spPr bwMode="auto">
          <a:xfrm>
            <a:off x="1219200" y="0"/>
            <a:ext cx="7239000" cy="600075"/>
          </a:xfrm>
          <a:prstGeom prst="rect">
            <a:avLst/>
          </a:prstGeom>
        </p:spPr>
        <p:txBody>
          <a:bodyPr wrap="none" fromWordArt="1">
            <a:prstTxWarp prst="textPlain">
              <a:avLst>
                <a:gd name="adj" fmla="val 50000"/>
              </a:avLst>
            </a:prstTxWarp>
          </a:bodyPr>
          <a:lstStyle/>
          <a:p>
            <a:pPr algn="ctr"/>
            <a:r>
              <a:rPr lang="en-US" sz="2400" kern="10">
                <a:ln w="19050">
                  <a:solidFill>
                    <a:srgbClr val="99CCFF"/>
                  </a:solidFill>
                  <a:round/>
                  <a:headEnd/>
                  <a:tailEnd/>
                </a:ln>
                <a:solidFill>
                  <a:srgbClr val="0066CC"/>
                </a:solidFill>
                <a:effectLst>
                  <a:outerShdw dist="35921" dir="2700000" algn="ctr" rotWithShape="0">
                    <a:srgbClr val="990000"/>
                  </a:outerShdw>
                </a:effectLst>
                <a:latin typeface="Impact"/>
              </a:rPr>
              <a:t>KLOA  LaCROSSE OFFICIAL TRAINING   </a:t>
            </a:r>
          </a:p>
        </p:txBody>
      </p:sp>
      <p:sp>
        <p:nvSpPr>
          <p:cNvPr id="2" name="Title 1"/>
          <p:cNvSpPr>
            <a:spLocks noGrp="1"/>
          </p:cNvSpPr>
          <p:nvPr>
            <p:ph type="title"/>
          </p:nvPr>
        </p:nvSpPr>
        <p:spPr>
          <a:xfrm>
            <a:off x="914400" y="512763"/>
            <a:ext cx="7772400" cy="914400"/>
          </a:xfrm>
          <a:prstGeom prst="rect">
            <a:avLst/>
          </a:prstGeom>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Date Placeholder 13"/>
          <p:cNvSpPr>
            <a:spLocks noGrp="1"/>
          </p:cNvSpPr>
          <p:nvPr>
            <p:ph type="dt" sz="half" idx="10"/>
          </p:nvPr>
        </p:nvSpPr>
        <p:spPr/>
        <p:txBody>
          <a:bodyPr/>
          <a:lstStyle>
            <a:lvl1pPr>
              <a:defRPr/>
            </a:lvl1pPr>
          </a:lstStyle>
          <a:p>
            <a:pPr>
              <a:defRPr/>
            </a:pPr>
            <a:fld id="{98511111-27D2-44CA-9A87-C700D03B6FB4}" type="datetimeFigureOut">
              <a:rPr lang="en-US"/>
              <a:pPr>
                <a:defRPr/>
              </a:pPr>
              <a:t>3/20/2009</a:t>
            </a:fld>
            <a:endParaRPr lang="en-US" dirty="0"/>
          </a:p>
        </p:txBody>
      </p:sp>
      <p:sp>
        <p:nvSpPr>
          <p:cNvPr id="15" name="Footer Placeholder 2"/>
          <p:cNvSpPr>
            <a:spLocks noGrp="1"/>
          </p:cNvSpPr>
          <p:nvPr>
            <p:ph type="ftr" sz="quarter" idx="11"/>
          </p:nvPr>
        </p:nvSpPr>
        <p:spPr/>
        <p:txBody>
          <a:bodyPr/>
          <a:lstStyle>
            <a:lvl1pPr>
              <a:defRPr/>
            </a:lvl1pPr>
          </a:lstStyle>
          <a:p>
            <a:pPr>
              <a:defRPr/>
            </a:pPr>
            <a:endParaRPr lang="en-US"/>
          </a:p>
        </p:txBody>
      </p:sp>
      <p:sp>
        <p:nvSpPr>
          <p:cNvPr id="16" name="Slide Number Placeholder 22"/>
          <p:cNvSpPr>
            <a:spLocks noGrp="1"/>
          </p:cNvSpPr>
          <p:nvPr>
            <p:ph type="sldNum" sz="quarter" idx="12"/>
          </p:nvPr>
        </p:nvSpPr>
        <p:spPr/>
        <p:txBody>
          <a:bodyPr/>
          <a:lstStyle>
            <a:lvl1pPr>
              <a:defRPr/>
            </a:lvl1pPr>
          </a:lstStyle>
          <a:p>
            <a:pPr>
              <a:defRPr/>
            </a:pPr>
            <a:fld id="{D6A68003-C265-4A7B-8A81-2E3B86FC8DBE}" type="slidenum">
              <a:rPr lang="en-US"/>
              <a:pPr>
                <a:defRPr/>
              </a:pPr>
              <a:t>‹#›</a:t>
            </a:fld>
            <a:endParaRPr lang="en-US" dirty="0"/>
          </a:p>
        </p:txBody>
      </p:sp>
    </p:spTree>
  </p:cSld>
  <p:clrMapOvr>
    <a:masterClrMapping/>
  </p:clrMapOvr>
  <p:transition spd="med">
    <p:wipe dir="d"/>
    <p:sndAc>
      <p:stSnd>
        <p:snd r:embed="rId1" name="arrow.wav" builtIn="1"/>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a:prstGeom prst="rect">
            <a:avLst/>
          </a:prstGeom>
        </p:spPr>
        <p:txBody>
          <a:bodyPr vert="eaVert" anchor="ct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59BA7C52-D91E-4D0E-840C-0E76FD5784D2}" type="datetimeFigureOut">
              <a:rPr lang="en-US"/>
              <a:pPr>
                <a:defRPr/>
              </a:pPr>
              <a:t>3/20/2009</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EF00BA5-E391-4BFA-9757-0DA26137DDAE}" type="slidenum">
              <a:rPr lang="en-US"/>
              <a:pPr>
                <a:defRPr/>
              </a:pPr>
              <a:t>‹#›</a:t>
            </a:fld>
            <a:endParaRPr lang="en-US" dirty="0"/>
          </a:p>
        </p:txBody>
      </p:sp>
    </p:spTree>
  </p:cSld>
  <p:clrMapOvr>
    <a:masterClrMapping/>
  </p:clrMapOvr>
  <p:transition spd="med">
    <p:wipe dir="d"/>
    <p:sndAc>
      <p:stSnd>
        <p:snd r:embed="rId1" name="arrow.wav" builtIn="1"/>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3_Title and Content">
    <p:spTree>
      <p:nvGrpSpPr>
        <p:cNvPr id="1" name=""/>
        <p:cNvGrpSpPr/>
        <p:nvPr/>
      </p:nvGrpSpPr>
      <p:grpSpPr>
        <a:xfrm>
          <a:off x="0" y="0"/>
          <a:ext cx="0" cy="0"/>
          <a:chOff x="0" y="0"/>
          <a:chExt cx="0" cy="0"/>
        </a:xfrm>
      </p:grpSpPr>
      <p:sp>
        <p:nvSpPr>
          <p:cNvPr id="4"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5"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6"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7"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8"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Title 16"/>
          <p:cNvSpPr>
            <a:spLocks noGrp="1"/>
          </p:cNvSpPr>
          <p:nvPr>
            <p:ph type="title"/>
          </p:nvPr>
        </p:nvSpPr>
        <p:spPr>
          <a:xfrm>
            <a:off x="152400" y="152400"/>
            <a:ext cx="8763000" cy="609600"/>
          </a:xfrm>
          <a:prstGeom prst="rect">
            <a:avLst/>
          </a:prstGeom>
        </p:spPr>
        <p:txBody>
          <a:bodyPr/>
          <a:lstStyle>
            <a:lvl1pPr>
              <a:defRPr sz="3200" baseline="0"/>
            </a:lvl1pPr>
          </a:lstStyle>
          <a:p>
            <a:r>
              <a:rPr lang="en-US" smtClean="0"/>
              <a:t>Click to edit Master title style</a:t>
            </a:r>
            <a:endParaRPr lang="en-US" dirty="0"/>
          </a:p>
        </p:txBody>
      </p:sp>
      <p:sp>
        <p:nvSpPr>
          <p:cNvPr id="14" name="Slide Number Placeholder 3"/>
          <p:cNvSpPr>
            <a:spLocks noGrp="1"/>
          </p:cNvSpPr>
          <p:nvPr>
            <p:ph type="sldNum" sz="quarter" idx="10"/>
          </p:nvPr>
        </p:nvSpPr>
        <p:spPr/>
        <p:txBody>
          <a:bodyPr/>
          <a:lstStyle>
            <a:lvl1pPr>
              <a:defRPr/>
            </a:lvl1pPr>
          </a:lstStyle>
          <a:p>
            <a:pPr>
              <a:defRPr/>
            </a:pPr>
            <a:fld id="{572555C2-C402-44DB-B404-2FECDD5BBCA1}"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transition spd="med">
    <p:wipe dir="d"/>
    <p:sndAc>
      <p:stSnd>
        <p:snd r:embed="rId1" name="arrow.wav" builtIn="1"/>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Slide Number Placeholder 3"/>
          <p:cNvSpPr>
            <a:spLocks noGrp="1"/>
          </p:cNvSpPr>
          <p:nvPr>
            <p:ph type="sldNum" sz="quarter" idx="10"/>
          </p:nvPr>
        </p:nvSpPr>
        <p:spPr/>
        <p:txBody>
          <a:bodyPr/>
          <a:lstStyle>
            <a:lvl1pPr>
              <a:defRPr/>
            </a:lvl1pPr>
          </a:lstStyle>
          <a:p>
            <a:pPr>
              <a:defRPr/>
            </a:pPr>
            <a:fld id="{A845C1F8-3AD8-4A76-BCB3-C88A26624C0D}" type="slidenum">
              <a:rPr lang="en-US"/>
              <a:pPr>
                <a:defRPr/>
              </a:pPr>
              <a:t>‹#›</a:t>
            </a:fld>
            <a:endParaRPr lang="en-US" dirty="0"/>
          </a:p>
        </p:txBody>
      </p:sp>
    </p:spTree>
  </p:cSld>
  <p:clrMapOvr>
    <a:masterClrMapping/>
  </p:clrMapOvr>
  <p:transition spd="med">
    <p:wipe dir="d"/>
    <p:sndAc>
      <p:stSnd>
        <p:snd r:embed="rId1" name="arrow.wav" builtIn="1"/>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pPr>
              <a:defRPr/>
            </a:pPr>
            <a:fld id="{5F1F6D3A-40E9-4FE2-9255-24BE84478320}" type="slidenum">
              <a:rPr lang="en-US"/>
              <a:pPr>
                <a:defRPr/>
              </a:pPr>
              <a:t>‹#›</a:t>
            </a:fld>
            <a:endParaRPr lang="en-US" dirty="0"/>
          </a:p>
        </p:txBody>
      </p:sp>
    </p:spTree>
  </p:cSld>
  <p:clrMapOvr>
    <a:masterClrMapping/>
  </p:clrMapOvr>
  <p:transition spd="med">
    <p:wipe dir="d"/>
    <p:sndAc>
      <p:stSnd>
        <p:snd r:embed="rId1" name="arrow.wav" builtIn="1"/>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Title Only">
    <p:spTree>
      <p:nvGrpSpPr>
        <p:cNvPr id="1" name=""/>
        <p:cNvGrpSpPr/>
        <p:nvPr/>
      </p:nvGrpSpPr>
      <p:grpSpPr>
        <a:xfrm>
          <a:off x="0" y="0"/>
          <a:ext cx="0" cy="0"/>
          <a:chOff x="0" y="0"/>
          <a:chExt cx="0" cy="0"/>
        </a:xfrm>
      </p:grpSpPr>
      <p:sp>
        <p:nvSpPr>
          <p:cNvPr id="2" name="Slide Number Placeholder 2"/>
          <p:cNvSpPr>
            <a:spLocks noGrp="1"/>
          </p:cNvSpPr>
          <p:nvPr>
            <p:ph type="sldNum" sz="quarter" idx="10"/>
          </p:nvPr>
        </p:nvSpPr>
        <p:spPr/>
        <p:txBody>
          <a:bodyPr/>
          <a:lstStyle>
            <a:lvl1pPr>
              <a:defRPr/>
            </a:lvl1pPr>
          </a:lstStyle>
          <a:p>
            <a:pPr>
              <a:defRPr/>
            </a:pPr>
            <a:fld id="{0A04F42C-DA27-4243-AC28-21EA31F0E219}" type="slidenum">
              <a:rPr lang="en-US"/>
              <a:pPr>
                <a:defRPr/>
              </a:pPr>
              <a:t>‹#›</a:t>
            </a:fld>
            <a:endParaRPr lang="en-US" dirty="0"/>
          </a:p>
        </p:txBody>
      </p:sp>
    </p:spTree>
  </p:cSld>
  <p:clrMapOvr>
    <a:masterClrMapping/>
  </p:clrMapOvr>
  <p:transition spd="med">
    <p:wipe dir="d"/>
    <p:sndAc>
      <p:stSnd>
        <p:snd r:embed="rId1" name="arrow.wav" builtIn="1"/>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152400"/>
            <a:ext cx="6019800" cy="5973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pPr>
              <a:defRPr/>
            </a:pPr>
            <a:fld id="{31FB7B35-0D91-4133-864A-6F28FE075F41}" type="slidenum">
              <a:rPr lang="en-US"/>
              <a:pPr>
                <a:defRPr/>
              </a:pPr>
              <a:t>‹#›</a:t>
            </a:fld>
            <a:endParaRPr lang="en-US" dirty="0"/>
          </a:p>
        </p:txBody>
      </p:sp>
    </p:spTree>
  </p:cSld>
  <p:clrMapOvr>
    <a:masterClrMapping/>
  </p:clrMapOvr>
  <p:transition spd="med">
    <p:wipe dir="d"/>
    <p:sndAc>
      <p:stSnd>
        <p:snd r:embed="rId1" name="arrow.wav" builtIn="1"/>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4813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fld id="{0F537026-86A4-49F2-BCA9-2C4DAD42305B}" type="datetimeFigureOut">
              <a:rPr lang="en-US"/>
              <a:pPr>
                <a:defRPr/>
              </a:pPr>
              <a:t>3/20/2009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8F7C748-FAEA-4499-BE7B-0DFAD190C5C3}" type="slidenum">
              <a:rPr lang="en-US"/>
              <a:pPr>
                <a:defRPr/>
              </a:pPr>
              <a:t>‹#›</a:t>
            </a:fld>
            <a:endParaRPr lang="en-US"/>
          </a:p>
        </p:txBody>
      </p:sp>
    </p:spTree>
  </p:cSld>
  <p:clrMapOvr>
    <a:masterClrMapping/>
  </p:clrMapOvr>
  <p:transition spd="med">
    <p:wipe dir="d"/>
    <p:sndAc>
      <p:stSnd>
        <p:snd r:embed="rId1" name="arrow.wav" builtIn="1"/>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75C31055-000B-4E7B-8B39-AA686B49B803}" type="datetimeFigureOut">
              <a:rPr lang="en-US"/>
              <a:pPr>
                <a:defRPr/>
              </a:pPr>
              <a:t>3/20/2009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14B9E2-F485-43EF-968E-ECD188F03E32}" type="slidenum">
              <a:rPr lang="en-US"/>
              <a:pPr>
                <a:defRPr/>
              </a:pPr>
              <a:t>‹#›</a:t>
            </a:fld>
            <a:endParaRPr lang="en-US"/>
          </a:p>
        </p:txBody>
      </p:sp>
    </p:spTree>
  </p:cSld>
  <p:clrMapOvr>
    <a:masterClrMapping/>
  </p:clrMapOvr>
  <p:transition spd="med">
    <p:wipe dir="d"/>
    <p:sndAc>
      <p:stSnd>
        <p:snd r:embed="rId1" name="arrow.wav" builtIn="1"/>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1"/>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5" name="Rectangle 38"/>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6" name="Rectangle 39"/>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7" name="Rectangle 40"/>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Rectangle 41"/>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Rectangle 55"/>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64"/>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3" name="Rectangle 65"/>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4" name="Rectangle 66"/>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8" name="Title 7"/>
          <p:cNvSpPr>
            <a:spLocks noGrp="1"/>
          </p:cNvSpPr>
          <p:nvPr>
            <p:ph type="ctrTitle"/>
          </p:nvPr>
        </p:nvSpPr>
        <p:spPr>
          <a:xfrm>
            <a:off x="914400" y="4343400"/>
            <a:ext cx="7772400" cy="1975104"/>
          </a:xfrm>
          <a:prstGeom prst="rect">
            <a:avLst/>
          </a:prstGeom>
        </p:spPr>
        <p:txBody>
          <a:bodyPr/>
          <a:lstStyle>
            <a:lvl1pPr marR="9144" algn="l">
              <a:defRPr sz="4000" b="1" cap="all" spc="0" baseline="0">
                <a:effectLst>
                  <a:reflection blurRad="12700" stA="34000" endA="740" endPos="53000" dir="5400000" sy="-100000" algn="bl" rotWithShape="0"/>
                </a:effectLst>
              </a:defRPr>
            </a:lvl1pPr>
            <a:extLst/>
          </a:lstStyle>
          <a:p>
            <a:r>
              <a:rPr lang="en-US" smtClean="0"/>
              <a:t>Click to edit Master title style</a:t>
            </a:r>
            <a:endParaRPr lang="en-US"/>
          </a:p>
        </p:txBody>
      </p:sp>
      <p:sp>
        <p:nvSpPr>
          <p:cNvPr id="9" name="Subtitle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5" name="Date Placeholder 27"/>
          <p:cNvSpPr>
            <a:spLocks noGrp="1"/>
          </p:cNvSpPr>
          <p:nvPr>
            <p:ph type="dt" sz="half" idx="10"/>
          </p:nvPr>
        </p:nvSpPr>
        <p:spPr/>
        <p:txBody>
          <a:bodyPr/>
          <a:lstStyle>
            <a:lvl1pPr>
              <a:defRPr/>
            </a:lvl1pPr>
            <a:extLst/>
          </a:lstStyle>
          <a:p>
            <a:pPr>
              <a:defRPr/>
            </a:pPr>
            <a:fld id="{B2B76AB9-C577-4555-8A00-02407BD0FD07}" type="datetimeFigureOut">
              <a:rPr lang="en-US"/>
              <a:pPr>
                <a:defRPr/>
              </a:pPr>
              <a:t>3/20/2009</a:t>
            </a:fld>
            <a:endParaRPr lang="en-US" dirty="0"/>
          </a:p>
        </p:txBody>
      </p:sp>
      <p:sp>
        <p:nvSpPr>
          <p:cNvPr id="16" name="Footer Placeholder 16"/>
          <p:cNvSpPr>
            <a:spLocks noGrp="1"/>
          </p:cNvSpPr>
          <p:nvPr>
            <p:ph type="ftr" sz="quarter" idx="11"/>
          </p:nvPr>
        </p:nvSpPr>
        <p:spPr/>
        <p:txBody>
          <a:bodyPr/>
          <a:lstStyle>
            <a:lvl1pPr>
              <a:defRPr/>
            </a:lvl1pPr>
            <a:extLst/>
          </a:lstStyle>
          <a:p>
            <a:pPr>
              <a:defRPr/>
            </a:pPr>
            <a:endParaRPr lang="en-US"/>
          </a:p>
        </p:txBody>
      </p:sp>
      <p:sp>
        <p:nvSpPr>
          <p:cNvPr id="17" name="Slide Number Placeholder 28"/>
          <p:cNvSpPr>
            <a:spLocks noGrp="1"/>
          </p:cNvSpPr>
          <p:nvPr>
            <p:ph type="sldNum" sz="quarter" idx="12"/>
          </p:nvPr>
        </p:nvSpPr>
        <p:spPr/>
        <p:txBody>
          <a:bodyPr/>
          <a:lstStyle>
            <a:lvl1pPr>
              <a:defRPr/>
            </a:lvl1pPr>
            <a:extLst/>
          </a:lstStyle>
          <a:p>
            <a:pPr>
              <a:defRPr/>
            </a:pPr>
            <a:fld id="{79DB5737-E907-4120-A3BF-61A75A62698A}" type="slidenum">
              <a:rPr lang="en-US"/>
              <a:pPr>
                <a:defRPr/>
              </a:pPr>
              <a:t>‹#›</a:t>
            </a:fld>
            <a:endParaRPr lang="en-US" dirty="0"/>
          </a:p>
        </p:txBody>
      </p:sp>
    </p:spTree>
  </p:cSld>
  <p:clrMapOvr>
    <a:masterClrMapping/>
  </p:clrMapOvr>
  <p:transition spd="med">
    <p:wipe dir="d"/>
    <p:sndAc>
      <p:stSnd>
        <p:snd r:embed="rId1" name="arrow.wav" builtIn="1"/>
      </p:stSnd>
    </p:sndAc>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318658E0-B912-4B66-8B37-FC2D902C5545}" type="datetimeFigureOut">
              <a:rPr lang="en-US"/>
              <a:pPr>
                <a:defRPr/>
              </a:pPr>
              <a:t>3/20/2009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20FB84-D0C8-4E32-AF81-C21860F916CA}" type="slidenum">
              <a:rPr lang="en-US"/>
              <a:pPr>
                <a:defRPr/>
              </a:pPr>
              <a:t>‹#›</a:t>
            </a:fld>
            <a:endParaRPr lang="en-US"/>
          </a:p>
        </p:txBody>
      </p:sp>
    </p:spTree>
  </p:cSld>
  <p:clrMapOvr>
    <a:masterClrMapping/>
  </p:clrMapOvr>
  <p:transition spd="med">
    <p:wipe dir="d"/>
    <p:sndAc>
      <p:stSnd>
        <p:snd r:embed="rId1" name="arrow.wav" builtIn="1"/>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65015D57-7319-40C5-891E-561406171D74}" type="datetimeFigureOut">
              <a:rPr lang="en-US"/>
              <a:pPr>
                <a:defRPr/>
              </a:pPr>
              <a:t>3/20/2009</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AD8DBEE-F917-48E4-9EFA-7CF6E049EE8A}" type="slidenum">
              <a:rPr lang="en-US"/>
              <a:pPr>
                <a:defRPr/>
              </a:pPr>
              <a:t>‹#›</a:t>
            </a:fld>
            <a:endParaRPr lang="en-US"/>
          </a:p>
        </p:txBody>
      </p:sp>
    </p:spTree>
  </p:cSld>
  <p:clrMapOvr>
    <a:masterClrMapping/>
  </p:clrMapOvr>
  <p:transition spd="med">
    <p:wipe dir="d"/>
    <p:sndAc>
      <p:stSnd>
        <p:snd r:embed="rId1" name="arrow.wav" builtIn="1"/>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fld id="{1619A35F-54D6-4BED-AB97-0EDFAB771FEB}" type="datetimeFigureOut">
              <a:rPr lang="en-US"/>
              <a:pPr>
                <a:defRPr/>
              </a:pPr>
              <a:t>3/20/2009</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613D780-812B-42B2-A3CB-E19C46583B8A}" type="slidenum">
              <a:rPr lang="en-US"/>
              <a:pPr>
                <a:defRPr/>
              </a:pPr>
              <a:t>‹#›</a:t>
            </a:fld>
            <a:endParaRPr lang="en-US"/>
          </a:p>
        </p:txBody>
      </p:sp>
    </p:spTree>
  </p:cSld>
  <p:clrMapOvr>
    <a:masterClrMapping/>
  </p:clrMapOvr>
  <p:transition spd="med">
    <p:wipe dir="d"/>
    <p:sndAc>
      <p:stSnd>
        <p:snd r:embed="rId1" name="arrow.wav" builtIn="1"/>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fld id="{02543D8C-8214-4DCA-9D47-58700CE630AE}" type="datetimeFigureOut">
              <a:rPr lang="en-US"/>
              <a:pPr>
                <a:defRPr/>
              </a:pPr>
              <a:t>3/20/2009</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7B11828-DB0C-4293-A876-DE13D7B204CC}" type="slidenum">
              <a:rPr lang="en-US"/>
              <a:pPr>
                <a:defRPr/>
              </a:pPr>
              <a:t>‹#›</a:t>
            </a:fld>
            <a:endParaRPr lang="en-US"/>
          </a:p>
        </p:txBody>
      </p:sp>
    </p:spTree>
  </p:cSld>
  <p:clrMapOvr>
    <a:masterClrMapping/>
  </p:clrMapOvr>
  <p:transition spd="med">
    <p:wipe dir="d"/>
    <p:sndAc>
      <p:stSnd>
        <p:snd r:embed="rId1" name="arrow.wav" builtIn="1"/>
      </p:stSnd>
    </p:sndAc>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5706D36A-B8A5-4AD0-B100-6AF7E187CA31}" type="datetimeFigureOut">
              <a:rPr lang="en-US"/>
              <a:pPr>
                <a:defRPr/>
              </a:pPr>
              <a:t>3/20/2009</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2697CA8-551A-4D7F-94F8-9547E721CAC5}" type="slidenum">
              <a:rPr lang="en-US"/>
              <a:pPr>
                <a:defRPr/>
              </a:pPr>
              <a:t>‹#›</a:t>
            </a:fld>
            <a:endParaRPr lang="en-US"/>
          </a:p>
        </p:txBody>
      </p:sp>
    </p:spTree>
  </p:cSld>
  <p:clrMapOvr>
    <a:masterClrMapping/>
  </p:clrMapOvr>
  <p:transition spd="med">
    <p:wipe dir="d"/>
    <p:sndAc>
      <p:stSnd>
        <p:snd r:embed="rId1" name="arrow.wav" builtIn="1"/>
      </p:stSnd>
    </p:sndAc>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3408ED95-3A92-4A60-90CF-56C2F5C19BC3}" type="datetimeFigureOut">
              <a:rPr lang="en-US"/>
              <a:pPr>
                <a:defRPr/>
              </a:pPr>
              <a:t>3/20/2009</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BFADA3-E5BB-47A2-B3B8-3445F0D5F658}" type="slidenum">
              <a:rPr lang="en-US"/>
              <a:pPr>
                <a:defRPr/>
              </a:pPr>
              <a:t>‹#›</a:t>
            </a:fld>
            <a:endParaRPr lang="en-US"/>
          </a:p>
        </p:txBody>
      </p:sp>
    </p:spTree>
  </p:cSld>
  <p:clrMapOvr>
    <a:masterClrMapping/>
  </p:clrMapOvr>
  <p:transition spd="med">
    <p:wipe dir="d"/>
    <p:sndAc>
      <p:stSnd>
        <p:snd r:embed="rId1" name="arrow.wav" builtIn="1"/>
      </p:stSnd>
    </p:sndAc>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67661A87-463B-49E9-9408-06CD9E0436B1}" type="datetimeFigureOut">
              <a:rPr lang="en-US"/>
              <a:pPr>
                <a:defRPr/>
              </a:pPr>
              <a:t>3/20/2009</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74ABE3B-9D67-46C7-B6FB-FBBC69BEB534}" type="slidenum">
              <a:rPr lang="en-US"/>
              <a:pPr>
                <a:defRPr/>
              </a:pPr>
              <a:t>‹#›</a:t>
            </a:fld>
            <a:endParaRPr lang="en-US"/>
          </a:p>
        </p:txBody>
      </p:sp>
    </p:spTree>
  </p:cSld>
  <p:clrMapOvr>
    <a:masterClrMapping/>
  </p:clrMapOvr>
  <p:transition spd="med">
    <p:wipe dir="d"/>
    <p:sndAc>
      <p:stSnd>
        <p:snd r:embed="rId1" name="arrow.wav" builtIn="1"/>
      </p:stSnd>
    </p:sndAc>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9F7A5DB1-9B58-4838-A9D7-9C0B8D6E0E66}" type="datetimeFigureOut">
              <a:rPr lang="en-US"/>
              <a:pPr>
                <a:defRPr/>
              </a:pPr>
              <a:t>3/20/2009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DC5677-9A7C-4414-97BF-65ABE3C499B3}" type="slidenum">
              <a:rPr lang="en-US"/>
              <a:pPr>
                <a:defRPr/>
              </a:pPr>
              <a:t>‹#›</a:t>
            </a:fld>
            <a:endParaRPr lang="en-US"/>
          </a:p>
        </p:txBody>
      </p:sp>
    </p:spTree>
  </p:cSld>
  <p:clrMapOvr>
    <a:masterClrMapping/>
  </p:clrMapOvr>
  <p:transition spd="med">
    <p:wipe dir="d"/>
    <p:sndAc>
      <p:stSnd>
        <p:snd r:embed="rId1" name="arrow.wav" builtIn="1"/>
      </p:stSnd>
    </p:sndAc>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A98936B5-630D-4080-B8C1-96622A7A1CC8}" type="datetimeFigureOut">
              <a:rPr lang="en-US"/>
              <a:pPr>
                <a:defRPr/>
              </a:pPr>
              <a:t>3/20/2009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851D2A-95D4-4C4E-B1F1-4B513FF7978D}" type="slidenum">
              <a:rPr lang="en-US"/>
              <a:pPr>
                <a:defRPr/>
              </a:pPr>
              <a:t>‹#›</a:t>
            </a:fld>
            <a:endParaRPr lang="en-US"/>
          </a:p>
        </p:txBody>
      </p:sp>
    </p:spTree>
  </p:cSld>
  <p:clrMapOvr>
    <a:masterClrMapping/>
  </p:clrMapOvr>
  <p:transition spd="med">
    <p:wipe dir="d"/>
    <p:sndAc>
      <p:stSnd>
        <p:snd r:embed="rId1" name="arrow.wav" builtIn="1"/>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512763"/>
            <a:ext cx="7772400" cy="914400"/>
          </a:xfrm>
          <a:prstGeom prst="rect">
            <a:avLst/>
          </a:prstGeo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E77C1F22-FD18-41C1-A78A-87FCA77CD5EA}" type="datetimeFigureOut">
              <a:rPr lang="en-US"/>
              <a:pPr>
                <a:defRPr/>
              </a:pPr>
              <a:t>3/20/2009</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70AC8FC-23E6-477C-AA33-10BC321524F1}" type="slidenum">
              <a:rPr lang="en-US"/>
              <a:pPr>
                <a:defRPr/>
              </a:pPr>
              <a:t>‹#›</a:t>
            </a:fld>
            <a:endParaRPr lang="en-US" dirty="0"/>
          </a:p>
        </p:txBody>
      </p:sp>
    </p:spTree>
  </p:cSld>
  <p:clrMapOvr>
    <a:masterClrMapping/>
  </p:clrMapOvr>
  <p:transition spd="med">
    <p:wipe dir="d"/>
    <p:sndAc>
      <p:stSnd>
        <p:snd r:embed="rId1" name="arrow.wav" builtIn="1"/>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Freeform 13"/>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dirty="0">
              <a:cs typeface="+mn-cs"/>
            </a:endParaRPr>
          </a:p>
        </p:txBody>
      </p:sp>
      <p:sp>
        <p:nvSpPr>
          <p:cNvPr id="5" name="Freeform 14"/>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dirty="0">
              <a:cs typeface="+mn-cs"/>
            </a:endParaRPr>
          </a:p>
        </p:txBody>
      </p:sp>
      <p:sp>
        <p:nvSpPr>
          <p:cNvPr id="6" name="Freeform 12"/>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dirty="0">
              <a:cs typeface="+mn-cs"/>
            </a:endParaRPr>
          </a:p>
        </p:txBody>
      </p:sp>
      <p:sp>
        <p:nvSpPr>
          <p:cNvPr id="7"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dirty="0">
              <a:cs typeface="+mn-cs"/>
            </a:endParaRPr>
          </a:p>
        </p:txBody>
      </p:sp>
      <p:sp>
        <p:nvSpPr>
          <p:cNvPr id="8"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dirty="0">
              <a:cs typeface="+mn-cs"/>
            </a:endParaRPr>
          </a:p>
        </p:txBody>
      </p:sp>
      <p:sp>
        <p:nvSpPr>
          <p:cNvPr id="9"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dirty="0">
              <a:cs typeface="+mn-cs"/>
            </a:endParaRPr>
          </a:p>
        </p:txBody>
      </p:sp>
      <p:sp>
        <p:nvSpPr>
          <p:cNvPr id="10"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dirty="0">
              <a:cs typeface="+mn-cs"/>
            </a:endParaRPr>
          </a:p>
        </p:txBody>
      </p:sp>
      <p:sp>
        <p:nvSpPr>
          <p:cNvPr id="11"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dirty="0">
              <a:cs typeface="+mn-cs"/>
            </a:endParaRPr>
          </a:p>
        </p:txBody>
      </p:sp>
      <p:sp>
        <p:nvSpPr>
          <p:cNvPr id="12"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dirty="0">
              <a:cs typeface="+mn-cs"/>
            </a:endParaRPr>
          </a:p>
        </p:txBody>
      </p:sp>
      <p:sp>
        <p:nvSpPr>
          <p:cNvPr id="13"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dirty="0">
              <a:cs typeface="+mn-cs"/>
            </a:endParaRPr>
          </a:p>
        </p:txBody>
      </p:sp>
      <p:sp>
        <p:nvSpPr>
          <p:cNvPr id="14"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dirty="0">
              <a:cs typeface="+mn-cs"/>
            </a:endParaRPr>
          </a:p>
        </p:txBody>
      </p:sp>
      <p:sp>
        <p:nvSpPr>
          <p:cNvPr id="15"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dirty="0">
              <a:cs typeface="+mn-cs"/>
            </a:endParaRPr>
          </a:p>
        </p:txBody>
      </p:sp>
      <p:sp>
        <p:nvSpPr>
          <p:cNvPr id="16" name="Freeform 24"/>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dirty="0">
              <a:cs typeface="+mn-cs"/>
            </a:endParaRPr>
          </a:p>
        </p:txBody>
      </p:sp>
      <p:sp>
        <p:nvSpPr>
          <p:cNvPr id="17" name="Freeform 25"/>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dirty="0">
              <a:cs typeface="+mn-cs"/>
            </a:endParaRPr>
          </a:p>
        </p:txBody>
      </p:sp>
      <p:sp>
        <p:nvSpPr>
          <p:cNvPr id="18"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dirty="0">
              <a:cs typeface="+mn-cs"/>
            </a:endParaRPr>
          </a:p>
        </p:txBody>
      </p:sp>
      <p:sp>
        <p:nvSpPr>
          <p:cNvPr id="19" name="Rectangle 6"/>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0" name="Rectangle 7"/>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1" name="Rectangle 8"/>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Rectangle 9"/>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3" name="Rectangle 10"/>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4" name="Rectangle 11"/>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2" name="Title 1"/>
          <p:cNvSpPr>
            <a:spLocks noGrp="1"/>
          </p:cNvSpPr>
          <p:nvPr>
            <p:ph type="title"/>
          </p:nvPr>
        </p:nvSpPr>
        <p:spPr>
          <a:xfrm>
            <a:off x="706902" y="512064"/>
            <a:ext cx="8156448" cy="777240"/>
          </a:xfrm>
          <a:prstGeom prst="rect">
            <a:avLst/>
          </a:prstGeom>
        </p:spPr>
        <p:txBody>
          <a:bodyPr tIns="64008"/>
          <a:lstStyle>
            <a:lvl1pPr algn="l">
              <a:buNone/>
              <a:defRPr sz="3800" b="0" cap="none" spc="-150" baseline="0"/>
            </a:lvl1pPr>
            <a:extLst/>
          </a:lstStyle>
          <a:p>
            <a:r>
              <a:rPr lang="en-US" smtClean="0"/>
              <a:t>Click to edit Master title style</a:t>
            </a:r>
            <a:endParaRPr lang="en-US"/>
          </a:p>
        </p:txBody>
      </p:sp>
      <p:sp>
        <p:nvSpPr>
          <p:cNvPr id="25" name="Date Placeholder 3"/>
          <p:cNvSpPr>
            <a:spLocks noGrp="1"/>
          </p:cNvSpPr>
          <p:nvPr>
            <p:ph type="dt" sz="half" idx="10"/>
          </p:nvPr>
        </p:nvSpPr>
        <p:spPr/>
        <p:txBody>
          <a:bodyPr/>
          <a:lstStyle>
            <a:lvl1pPr>
              <a:defRPr/>
            </a:lvl1pPr>
            <a:extLst/>
          </a:lstStyle>
          <a:p>
            <a:pPr>
              <a:defRPr/>
            </a:pPr>
            <a:fld id="{AF2CE282-F649-433F-992E-FA3C3573358F}" type="datetimeFigureOut">
              <a:rPr lang="en-US"/>
              <a:pPr>
                <a:defRPr/>
              </a:pPr>
              <a:t>3/20/2009</a:t>
            </a:fld>
            <a:endParaRPr lang="en-US" dirty="0"/>
          </a:p>
        </p:txBody>
      </p:sp>
      <p:sp>
        <p:nvSpPr>
          <p:cNvPr id="26" name="Footer Placeholder 4"/>
          <p:cNvSpPr>
            <a:spLocks noGrp="1"/>
          </p:cNvSpPr>
          <p:nvPr>
            <p:ph type="ftr" sz="quarter" idx="11"/>
          </p:nvPr>
        </p:nvSpPr>
        <p:spPr/>
        <p:txBody>
          <a:bodyPr/>
          <a:lstStyle>
            <a:lvl1pPr>
              <a:defRPr/>
            </a:lvl1pPr>
            <a:extLst/>
          </a:lstStyle>
          <a:p>
            <a:pPr>
              <a:defRPr/>
            </a:pPr>
            <a:endParaRPr lang="en-US"/>
          </a:p>
        </p:txBody>
      </p:sp>
      <p:sp>
        <p:nvSpPr>
          <p:cNvPr id="27" name="Slide Number Placeholder 5"/>
          <p:cNvSpPr>
            <a:spLocks noGrp="1"/>
          </p:cNvSpPr>
          <p:nvPr>
            <p:ph type="sldNum" sz="quarter" idx="12"/>
          </p:nvPr>
        </p:nvSpPr>
        <p:spPr/>
        <p:txBody>
          <a:bodyPr/>
          <a:lstStyle>
            <a:lvl1pPr>
              <a:defRPr/>
            </a:lvl1pPr>
            <a:extLst/>
          </a:lstStyle>
          <a:p>
            <a:pPr>
              <a:defRPr/>
            </a:pPr>
            <a:fld id="{CD544C53-7A08-4BA0-9D94-390E58260677}" type="slidenum">
              <a:rPr lang="en-US"/>
              <a:pPr>
                <a:defRPr/>
              </a:pPr>
              <a:t>‹#›</a:t>
            </a:fld>
            <a:endParaRPr lang="en-US" dirty="0"/>
          </a:p>
        </p:txBody>
      </p:sp>
    </p:spTree>
  </p:cSld>
  <p:clrMapOvr>
    <a:masterClrMapping/>
  </p:clrMapOvr>
  <p:transition spd="med">
    <p:wipe dir="d"/>
    <p:sndAc>
      <p:stSnd>
        <p:snd r:embed="rId1" name="arrow.wav" builtIn="1"/>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a:prstGeom prst="rect">
            <a:avLst/>
          </a:prstGeo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8D796F5E-7E89-46ED-BE95-86F73EF4C8FE}" type="datetimeFigureOut">
              <a:rPr lang="en-US"/>
              <a:pPr>
                <a:defRPr/>
              </a:pPr>
              <a:t>3/20/2009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0666F9E0-DDD7-4FE7-A7F5-2FE849199280}" type="slidenum">
              <a:rPr lang="en-US"/>
              <a:pPr>
                <a:defRPr/>
              </a:pPr>
              <a:t>‹#›</a:t>
            </a:fld>
            <a:endParaRPr lang="en-US" dirty="0"/>
          </a:p>
        </p:txBody>
      </p:sp>
    </p:spTree>
  </p:cSld>
  <p:clrMapOvr>
    <a:masterClrMapping/>
  </p:clrMapOvr>
  <p:transition spd="med">
    <p:wipe dir="d"/>
    <p:sndAc>
      <p:stSnd>
        <p:snd r:embed="rId1" name="arrow.wav" builtIn="1"/>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Rectangle 24"/>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8" name="Rectangle 15"/>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Rectangle 16"/>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Rectangle 17"/>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Rectangle 18"/>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9"/>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3" name="Rectangle 20"/>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4" name="Rectangle 21"/>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5" name="Rectangle 28"/>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29"/>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le 1"/>
          <p:cNvSpPr>
            <a:spLocks noGrp="1"/>
          </p:cNvSpPr>
          <p:nvPr>
            <p:ph type="title"/>
          </p:nvPr>
        </p:nvSpPr>
        <p:spPr>
          <a:xfrm>
            <a:off x="504824" y="512064"/>
            <a:ext cx="7772400" cy="914400"/>
          </a:xfrm>
          <a:prstGeom prst="rect">
            <a:avLst/>
          </a:prstGeom>
        </p:spPr>
        <p:txBody>
          <a:bodyPr/>
          <a:lstStyle>
            <a:lvl1pPr>
              <a:defRPr sz="4000"/>
            </a:lvl1pPr>
            <a:extLst/>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p:txBody>
          <a:bodyPr/>
          <a:lstStyle>
            <a:lvl1pPr>
              <a:defRPr/>
            </a:lvl1pPr>
            <a:extLst/>
          </a:lstStyle>
          <a:p>
            <a:pPr>
              <a:defRPr/>
            </a:pPr>
            <a:fld id="{83D5D9B8-9134-42A5-9247-8027F6AB2C18}" type="datetimeFigureOut">
              <a:rPr lang="en-US"/>
              <a:pPr>
                <a:defRPr/>
              </a:pPr>
              <a:t>3/20/2009</a:t>
            </a:fld>
            <a:endParaRPr lang="en-US" dirty="0"/>
          </a:p>
        </p:txBody>
      </p:sp>
      <p:sp>
        <p:nvSpPr>
          <p:cNvPr id="18" name="Footer Placeholder 7"/>
          <p:cNvSpPr>
            <a:spLocks noGrp="1"/>
          </p:cNvSpPr>
          <p:nvPr>
            <p:ph type="ftr" sz="quarter" idx="11"/>
          </p:nvPr>
        </p:nvSpPr>
        <p:spPr/>
        <p:txBody>
          <a:bodyPr/>
          <a:lstStyle>
            <a:lvl1pPr>
              <a:defRPr/>
            </a:lvl1pPr>
            <a:extLst/>
          </a:lstStyle>
          <a:p>
            <a:pPr>
              <a:defRPr/>
            </a:pPr>
            <a:endParaRPr lang="en-US"/>
          </a:p>
        </p:txBody>
      </p:sp>
      <p:sp>
        <p:nvSpPr>
          <p:cNvPr id="19" name="Slide Number Placeholder 8"/>
          <p:cNvSpPr>
            <a:spLocks noGrp="1"/>
          </p:cNvSpPr>
          <p:nvPr>
            <p:ph type="sldNum" sz="quarter" idx="12"/>
          </p:nvPr>
        </p:nvSpPr>
        <p:spPr/>
        <p:txBody>
          <a:bodyPr/>
          <a:lstStyle>
            <a:lvl1pPr>
              <a:defRPr/>
            </a:lvl1pPr>
            <a:extLst/>
          </a:lstStyle>
          <a:p>
            <a:pPr>
              <a:defRPr/>
            </a:pPr>
            <a:fld id="{0546F21D-D349-4757-803D-BD56613E5C8E}" type="slidenum">
              <a:rPr lang="en-US"/>
              <a:pPr>
                <a:defRPr/>
              </a:pPr>
              <a:t>‹#›</a:t>
            </a:fld>
            <a:endParaRPr lang="en-US" dirty="0"/>
          </a:p>
        </p:txBody>
      </p:sp>
    </p:spTree>
  </p:cSld>
  <p:clrMapOvr>
    <a:masterClrMapping/>
  </p:clrMapOvr>
  <p:transition spd="med">
    <p:wipe dir="d"/>
    <p:sndAc>
      <p:stSnd>
        <p:snd r:embed="rId1" name="arrow.wav" builtIn="1"/>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a:prstGeom prst="rect">
            <a:avLst/>
          </a:prstGeom>
        </p:spPr>
        <p:txBody>
          <a:bodyPr/>
          <a:lstStyle>
            <a:lvl1pPr>
              <a:defRPr sz="4000" cap="none" baseline="0"/>
            </a:lvl1pPr>
            <a:extLst/>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BB3B1094-4D8C-4911-8C43-4327AB098A8E}" type="datetimeFigureOut">
              <a:rPr lang="en-US"/>
              <a:pPr>
                <a:defRPr/>
              </a:pPr>
              <a:t>3/20/2009</a:t>
            </a:fld>
            <a:endParaRPr lang="en-US" dirty="0"/>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44A7416C-028B-41BA-9B99-DAB329EF01DE}" type="slidenum">
              <a:rPr lang="en-US"/>
              <a:pPr>
                <a:defRPr/>
              </a:pPr>
              <a:t>‹#›</a:t>
            </a:fld>
            <a:endParaRPr lang="en-US" dirty="0"/>
          </a:p>
        </p:txBody>
      </p:sp>
    </p:spTree>
  </p:cSld>
  <p:clrMapOvr>
    <a:masterClrMapping/>
  </p:clrMapOvr>
  <p:transition spd="med">
    <p:wipe dir="d"/>
    <p:sndAc>
      <p:stSnd>
        <p:snd r:embed="rId1" name="arrow.wav" builtIn="1"/>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extLst/>
          </a:lstStyle>
          <a:p>
            <a:pPr>
              <a:defRPr/>
            </a:pPr>
            <a:fld id="{5F4F6AEF-85AC-4DC4-8465-6299924D12C8}" type="datetimeFigureOut">
              <a:rPr lang="en-US"/>
              <a:pPr>
                <a:defRPr/>
              </a:pPr>
              <a:t>3/20/2009</a:t>
            </a:fld>
            <a:endParaRPr lang="en-US" dirty="0"/>
          </a:p>
        </p:txBody>
      </p:sp>
      <p:sp>
        <p:nvSpPr>
          <p:cNvPr id="3" name="Footer Placeholder 2"/>
          <p:cNvSpPr>
            <a:spLocks noGrp="1"/>
          </p:cNvSpPr>
          <p:nvPr>
            <p:ph type="ftr" sz="quarter" idx="11"/>
          </p:nvPr>
        </p:nvSpPr>
        <p:spPr/>
        <p:txBody>
          <a:bodyPr/>
          <a:lstStyle>
            <a:lvl1pPr>
              <a:defRPr/>
            </a:lvl1pPr>
            <a:extLst/>
          </a:lstStyle>
          <a:p>
            <a:pPr>
              <a:defRPr/>
            </a:pPr>
            <a:endParaRPr lang="en-US"/>
          </a:p>
        </p:txBody>
      </p:sp>
      <p:sp>
        <p:nvSpPr>
          <p:cNvPr id="4" name="Slide Number Placeholder 3"/>
          <p:cNvSpPr>
            <a:spLocks noGrp="1"/>
          </p:cNvSpPr>
          <p:nvPr>
            <p:ph type="sldNum" sz="quarter" idx="12"/>
          </p:nvPr>
        </p:nvSpPr>
        <p:spPr/>
        <p:txBody>
          <a:bodyPr/>
          <a:lstStyle>
            <a:lvl1pPr>
              <a:defRPr/>
            </a:lvl1pPr>
            <a:extLst/>
          </a:lstStyle>
          <a:p>
            <a:pPr>
              <a:defRPr/>
            </a:pPr>
            <a:fld id="{4ADD47F1-2E2A-4151-92B1-3A11651AB42F}" type="slidenum">
              <a:rPr lang="en-US"/>
              <a:pPr>
                <a:defRPr/>
              </a:pPr>
              <a:t>‹#›</a:t>
            </a:fld>
            <a:endParaRPr lang="en-US" dirty="0"/>
          </a:p>
        </p:txBody>
      </p:sp>
    </p:spTree>
  </p:cSld>
  <p:clrMapOvr>
    <a:masterClrMapping/>
  </p:clrMapOvr>
  <p:transition spd="med">
    <p:wipe dir="d"/>
    <p:sndAc>
      <p:stSnd>
        <p:snd r:embed="rId1" name="arrow.wav" builtIn="1"/>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a:prstGeom prst="rect">
            <a:avLst/>
          </a:prstGeom>
        </p:spPr>
        <p:txBody>
          <a:bodyPr anchor="ctr"/>
          <a:lstStyle>
            <a:lvl1pPr algn="l">
              <a:buNone/>
              <a:defRPr sz="3600" b="0"/>
            </a:lvl1pPr>
            <a:extLst/>
          </a:lstStyle>
          <a:p>
            <a:r>
              <a:rPr lang="en-US" smtClean="0"/>
              <a:t>Click to edit Master title style</a:t>
            </a:r>
            <a:endParaRPr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17AEF6F0-88ED-4ED0-953A-877B962E080A}" type="datetimeFigureOut">
              <a:rPr lang="en-US"/>
              <a:pPr>
                <a:defRPr/>
              </a:pPr>
              <a:t>3/20/2009</a:t>
            </a:fld>
            <a:endParaRPr lang="en-US" dirty="0"/>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F6C29F0B-9EE4-4080-B344-DCED699A7713}" type="slidenum">
              <a:rPr lang="en-US"/>
              <a:pPr>
                <a:defRPr/>
              </a:pPr>
              <a:t>‹#›</a:t>
            </a:fld>
            <a:endParaRPr lang="en-US" dirty="0"/>
          </a:p>
        </p:txBody>
      </p:sp>
    </p:spTree>
  </p:cSld>
  <p:clrMapOvr>
    <a:masterClrMapping/>
  </p:clrMapOvr>
  <p:transition spd="med">
    <p:wipe dir="d"/>
    <p:sndAc>
      <p:stSnd>
        <p:snd r:embed="rId1" name="arrow.wav" builtIn="1"/>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audio" Target="../media/audio1.wav"/><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audio" Target="../media/audio1.wav"/><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79999"/>
          </a:schemeClr>
        </a:solidFill>
        <a:effectLst/>
      </p:bgPr>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35"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cs typeface="+mn-cs"/>
              </a:defRPr>
            </a:lvl1pPr>
            <a:extLst/>
          </a:lstStyle>
          <a:p>
            <a:pPr>
              <a:defRPr/>
            </a:pPr>
            <a:fld id="{2E6C5C7B-FD6B-4D65-81B0-B7A6E881BD48}" type="datetimeFigureOut">
              <a:rPr lang="en-US"/>
              <a:pPr>
                <a:defRPr/>
              </a:pPr>
              <a:t>3/20/2009</a:t>
            </a:fld>
            <a:endParaRPr lang="en-US" dirty="0"/>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cs typeface="+mn-cs"/>
              </a:defRPr>
            </a:lvl1pPr>
            <a:extLst/>
          </a:lstStyle>
          <a:p>
            <a:pPr>
              <a:defRPr/>
            </a:pPr>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cs typeface="+mn-cs"/>
              </a:defRPr>
            </a:lvl1pPr>
            <a:extLst/>
          </a:lstStyle>
          <a:p>
            <a:pPr>
              <a:defRPr/>
            </a:pPr>
            <a:fld id="{C8E67A3A-8330-4075-A2C1-EDD9B744631F}" type="slidenum">
              <a:rPr lang="en-US"/>
              <a:pPr>
                <a:defRPr/>
              </a:pPr>
              <a:t>‹#›</a:t>
            </a:fld>
            <a:endParaRPr lang="en-US" dirty="0"/>
          </a:p>
        </p:txBody>
      </p:sp>
      <p:sp>
        <p:nvSpPr>
          <p:cNvPr id="1039" name="WordArt 7"/>
          <p:cNvSpPr>
            <a:spLocks noChangeArrowheads="1" noChangeShapeType="1" noTextEdit="1"/>
          </p:cNvSpPr>
          <p:nvPr userDrawn="1"/>
        </p:nvSpPr>
        <p:spPr bwMode="auto">
          <a:xfrm>
            <a:off x="838200" y="0"/>
            <a:ext cx="7239000" cy="600075"/>
          </a:xfrm>
          <a:prstGeom prst="rect">
            <a:avLst/>
          </a:prstGeom>
        </p:spPr>
        <p:txBody>
          <a:bodyPr wrap="none" fromWordArt="1">
            <a:prstTxWarp prst="textPlain">
              <a:avLst>
                <a:gd name="adj" fmla="val 50000"/>
              </a:avLst>
            </a:prstTxWarp>
          </a:bodyPr>
          <a:lstStyle/>
          <a:p>
            <a:pPr algn="ctr"/>
            <a:r>
              <a:rPr lang="en-US" sz="2400" kern="10">
                <a:ln w="19050">
                  <a:solidFill>
                    <a:srgbClr val="99CCFF"/>
                  </a:solidFill>
                  <a:round/>
                  <a:headEnd/>
                  <a:tailEnd/>
                </a:ln>
                <a:solidFill>
                  <a:srgbClr val="0066CC"/>
                </a:solidFill>
                <a:effectLst>
                  <a:outerShdw dist="35921" dir="2700000" algn="ctr" rotWithShape="0">
                    <a:srgbClr val="990000"/>
                  </a:outerShdw>
                </a:effectLst>
                <a:latin typeface="Impact"/>
              </a:rPr>
              <a:t>KLOA Training   Crease Play </a:t>
            </a:r>
          </a:p>
        </p:txBody>
      </p:sp>
    </p:spTree>
  </p:cSld>
  <p:clrMap bg1="dk1" tx1="lt1" bg2="dk2" tx2="lt2" accent1="accent1" accent2="accent2" accent3="accent3" accent4="accent4" accent5="accent5" accent6="accent6" hlink="hlink" folHlink="folHlink"/>
  <p:sldLayoutIdLst>
    <p:sldLayoutId id="2147484483" r:id="rId1"/>
    <p:sldLayoutId id="2147484484" r:id="rId2"/>
    <p:sldLayoutId id="2147484485" r:id="rId3"/>
    <p:sldLayoutId id="2147484486" r:id="rId4"/>
    <p:sldLayoutId id="2147484487" r:id="rId5"/>
    <p:sldLayoutId id="2147484488" r:id="rId6"/>
    <p:sldLayoutId id="2147484489" r:id="rId7"/>
    <p:sldLayoutId id="2147484490" r:id="rId8"/>
    <p:sldLayoutId id="2147484491" r:id="rId9"/>
    <p:sldLayoutId id="2147484492" r:id="rId10"/>
    <p:sldLayoutId id="2147484493" r:id="rId11"/>
    <p:sldLayoutId id="2147484494" r:id="rId12"/>
    <p:sldLayoutId id="2147484495" r:id="rId13"/>
    <p:sldLayoutId id="2147484496" r:id="rId14"/>
    <p:sldLayoutId id="2147484497" r:id="rId15"/>
    <p:sldLayoutId id="2147484498" r:id="rId16"/>
    <p:sldLayoutId id="2147484499" r:id="rId17"/>
  </p:sldLayoutIdLst>
  <p:transition spd="med">
    <p:wipe dir="d"/>
    <p:sndAc>
      <p:stSnd>
        <p:snd r:embed="rId19" name="arrow.wav" builtIn="1"/>
      </p:stSnd>
    </p:sndAc>
  </p:transition>
  <p:txStyles>
    <p:titleStyle>
      <a:lvl1pPr algn="l" rtl="0" eaLnBrk="0" fontAlgn="base" hangingPunct="0">
        <a:spcBef>
          <a:spcPct val="0"/>
        </a:spcBef>
        <a:spcAft>
          <a:spcPct val="0"/>
        </a:spcAft>
        <a:defRPr sz="4000" kern="1200" spc="-100">
          <a:solidFill>
            <a:srgbClr val="C1EEFF"/>
          </a:solidFill>
          <a:latin typeface="+mj-lt"/>
          <a:ea typeface="+mj-ea"/>
          <a:cs typeface="+mj-cs"/>
        </a:defRPr>
      </a:lvl1pPr>
      <a:lvl2pPr algn="l" rtl="0" eaLnBrk="0" fontAlgn="base" hangingPunct="0">
        <a:spcBef>
          <a:spcPct val="0"/>
        </a:spcBef>
        <a:spcAft>
          <a:spcPct val="0"/>
        </a:spcAft>
        <a:defRPr sz="4000">
          <a:solidFill>
            <a:srgbClr val="C1EEFF"/>
          </a:solidFill>
          <a:latin typeface="Consolas" pitchFamily="49" charset="0"/>
        </a:defRPr>
      </a:lvl2pPr>
      <a:lvl3pPr algn="l" rtl="0" eaLnBrk="0" fontAlgn="base" hangingPunct="0">
        <a:spcBef>
          <a:spcPct val="0"/>
        </a:spcBef>
        <a:spcAft>
          <a:spcPct val="0"/>
        </a:spcAft>
        <a:defRPr sz="4000">
          <a:solidFill>
            <a:srgbClr val="C1EEFF"/>
          </a:solidFill>
          <a:latin typeface="Consolas" pitchFamily="49" charset="0"/>
        </a:defRPr>
      </a:lvl3pPr>
      <a:lvl4pPr algn="l" rtl="0" eaLnBrk="0" fontAlgn="base" hangingPunct="0">
        <a:spcBef>
          <a:spcPct val="0"/>
        </a:spcBef>
        <a:spcAft>
          <a:spcPct val="0"/>
        </a:spcAft>
        <a:defRPr sz="4000">
          <a:solidFill>
            <a:srgbClr val="C1EEFF"/>
          </a:solidFill>
          <a:latin typeface="Consolas" pitchFamily="49" charset="0"/>
        </a:defRPr>
      </a:lvl4pPr>
      <a:lvl5pPr algn="l" rtl="0" eaLnBrk="0" fontAlgn="base" hangingPunct="0">
        <a:spcBef>
          <a:spcPct val="0"/>
        </a:spcBef>
        <a:spcAft>
          <a:spcPct val="0"/>
        </a:spcAft>
        <a:defRPr sz="4000">
          <a:solidFill>
            <a:srgbClr val="C1EEFF"/>
          </a:solidFill>
          <a:latin typeface="Consolas" pitchFamily="49"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mn-ea"/>
          <a:cs typeface="+mn-cs"/>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mn-ea"/>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mn-ea"/>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79999"/>
          </a:schemeClr>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710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a:defRPr/>
            </a:pPr>
            <a:fld id="{541641EA-8404-404B-A928-5AE1AA6A4AB2}" type="datetimeFigureOut">
              <a:rPr lang="en-US"/>
              <a:pPr>
                <a:defRPr/>
              </a:pPr>
              <a:t>3/20/2009</a:t>
            </a:fld>
            <a:endParaRPr lang="en-US"/>
          </a:p>
        </p:txBody>
      </p:sp>
      <p:sp>
        <p:nvSpPr>
          <p:cNvPr id="4710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a:defRPr/>
            </a:pPr>
            <a:endParaRPr lang="en-US"/>
          </a:p>
        </p:txBody>
      </p:sp>
      <p:sp>
        <p:nvSpPr>
          <p:cNvPr id="4711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6DE7307E-18F4-45AD-9F7D-4DBD7F56228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472" r:id="rId1"/>
    <p:sldLayoutId id="2147484473" r:id="rId2"/>
    <p:sldLayoutId id="2147484474" r:id="rId3"/>
    <p:sldLayoutId id="2147484475" r:id="rId4"/>
    <p:sldLayoutId id="2147484476" r:id="rId5"/>
    <p:sldLayoutId id="2147484477" r:id="rId6"/>
    <p:sldLayoutId id="2147484478" r:id="rId7"/>
    <p:sldLayoutId id="2147484479" r:id="rId8"/>
    <p:sldLayoutId id="2147484480" r:id="rId9"/>
    <p:sldLayoutId id="2147484481" r:id="rId10"/>
    <p:sldLayoutId id="2147484482" r:id="rId11"/>
  </p:sldLayoutIdLst>
  <p:transition spd="med">
    <p:wipe dir="d"/>
    <p:sndAc>
      <p:stSnd>
        <p:snd r:embed="rId13" name="arrow.wav" builtIn="1"/>
      </p:stSnd>
    </p:sndAc>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4.wav"/><Relationship Id="rId1" Type="http://schemas.openxmlformats.org/officeDocument/2006/relationships/slideLayout" Target="../slideLayouts/slideLayout13.xml"/><Relationship Id="rId5" Type="http://schemas.openxmlformats.org/officeDocument/2006/relationships/image" Target="../media/image4.jpeg"/><Relationship Id="rId4" Type="http://schemas.openxmlformats.org/officeDocument/2006/relationships/image" Target="../media/image2.wmf"/></Relationships>
</file>

<file path=ppt/slides/_rels/slide11.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audio" Target="../media/audio14.wav"/><Relationship Id="rId2" Type="http://schemas.openxmlformats.org/officeDocument/2006/relationships/slideLayout" Target="../slideLayouts/slideLayout13.xml"/><Relationship Id="rId1" Type="http://schemas.openxmlformats.org/officeDocument/2006/relationships/video" Target="file:///C:\Users\owner\Documents\Lacrosse%20videos\Training%20presentations\Play%20on%202.mpg" TargetMode="Externa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audio" Target="../media/audio14.wav"/><Relationship Id="rId2" Type="http://schemas.openxmlformats.org/officeDocument/2006/relationships/slideLayout" Target="../slideLayouts/slideLayout13.xml"/><Relationship Id="rId1" Type="http://schemas.openxmlformats.org/officeDocument/2006/relationships/video" Target="file:///C:\Users\owner\Documents\Lacrosse%20videos\Training%20presentations\Play%20ons%20with%20audio.mpg" TargetMode="External"/><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audio" Target="../media/audio14.wav"/><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US" dirty="0" smtClean="0"/>
              <a:t>			PLAY-ON TECHNIQUE</a:t>
            </a:r>
            <a:endParaRPr lang="en-US" dirty="0"/>
          </a:p>
        </p:txBody>
      </p:sp>
      <p:pic>
        <p:nvPicPr>
          <p:cNvPr id="20483" name="Picture 6"/>
          <p:cNvPicPr>
            <a:picLocks noGrp="1" noChangeAspect="1" noChangeArrowheads="1"/>
          </p:cNvPicPr>
          <p:nvPr>
            <p:ph idx="1"/>
          </p:nvPr>
        </p:nvPicPr>
        <p:blipFill>
          <a:blip r:embed="rId3"/>
          <a:srcRect/>
          <a:stretch>
            <a:fillRect/>
          </a:stretch>
        </p:blipFill>
        <p:spPr>
          <a:xfrm rot="16200000">
            <a:off x="2975769" y="3729831"/>
            <a:ext cx="3429000" cy="2827338"/>
          </a:xfrm>
          <a:noFill/>
        </p:spPr>
      </p:pic>
      <p:sp>
        <p:nvSpPr>
          <p:cNvPr id="20484" name="Rectangle 4"/>
          <p:cNvSpPr>
            <a:spLocks noChangeArrowheads="1"/>
          </p:cNvSpPr>
          <p:nvPr/>
        </p:nvSpPr>
        <p:spPr bwMode="auto">
          <a:xfrm>
            <a:off x="609600" y="1447800"/>
            <a:ext cx="8382000" cy="1995488"/>
          </a:xfrm>
          <a:prstGeom prst="rect">
            <a:avLst/>
          </a:prstGeom>
          <a:noFill/>
          <a:ln w="9525">
            <a:noFill/>
            <a:miter lim="800000"/>
            <a:headEnd/>
            <a:tailEnd/>
          </a:ln>
        </p:spPr>
        <p:txBody>
          <a:bodyPr>
            <a:spAutoFit/>
          </a:bodyPr>
          <a:lstStyle/>
          <a:p>
            <a:pPr marL="411163" indent="-342900" eaLnBrk="0" hangingPunct="0">
              <a:lnSpc>
                <a:spcPct val="80000"/>
              </a:lnSpc>
              <a:spcBef>
                <a:spcPts val="700"/>
              </a:spcBef>
              <a:buClr>
                <a:schemeClr val="tx2"/>
              </a:buClr>
              <a:buSzPct val="95000"/>
              <a:buFont typeface="Wingdings" pitchFamily="2" charset="2"/>
              <a:buNone/>
            </a:pPr>
            <a:r>
              <a:rPr lang="en-US" sz="2800" b="1">
                <a:ea typeface="ＭＳ Ｐゴシック" pitchFamily="34" charset="-128"/>
              </a:rPr>
              <a:t>	The Technical Fouls (Pushing, Holding, Warding off, Illegal offensive screening, interference, withholding ball)</a:t>
            </a:r>
          </a:p>
          <a:p>
            <a:pPr marL="411163" indent="-342900" eaLnBrk="0" hangingPunct="0">
              <a:lnSpc>
                <a:spcPct val="80000"/>
              </a:lnSpc>
              <a:spcBef>
                <a:spcPts val="700"/>
              </a:spcBef>
              <a:buClr>
                <a:schemeClr val="tx2"/>
              </a:buClr>
              <a:buSzPct val="95000"/>
              <a:buFont typeface="Wingdings" pitchFamily="2" charset="2"/>
              <a:buNone/>
            </a:pPr>
            <a:endParaRPr lang="en-US" sz="2800" b="1">
              <a:ea typeface="ＭＳ Ｐゴシック" pitchFamily="34" charset="-128"/>
            </a:endParaRPr>
          </a:p>
          <a:p>
            <a:pPr marL="411163" indent="-342900" eaLnBrk="0" hangingPunct="0">
              <a:lnSpc>
                <a:spcPct val="80000"/>
              </a:lnSpc>
              <a:spcBef>
                <a:spcPts val="700"/>
              </a:spcBef>
              <a:buClr>
                <a:schemeClr val="tx2"/>
              </a:buClr>
              <a:buSzPct val="95000"/>
              <a:buFont typeface="Wingdings" pitchFamily="2" charset="2"/>
              <a:buNone/>
            </a:pPr>
            <a:r>
              <a:rPr lang="en-US" sz="2800" b="1">
                <a:ea typeface="ＭＳ Ｐゴシック" pitchFamily="34" charset="-128"/>
              </a:rPr>
              <a:t>	Fouls that cause an unfair advantage!</a:t>
            </a:r>
          </a:p>
        </p:txBody>
      </p:sp>
    </p:spTree>
  </p:cSld>
  <p:clrMapOvr>
    <a:masterClrMapping/>
  </p:clrMapOvr>
  <p:transition spd="med">
    <p:wipe dir="d"/>
    <p:sndAc>
      <p:stSnd>
        <p:snd r:embed="rId2" name="arrow.wav" builtIn="1"/>
      </p:stSnd>
    </p:sndAc>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Content Placeholder 1"/>
          <p:cNvSpPr>
            <a:spLocks noGrp="1"/>
          </p:cNvSpPr>
          <p:nvPr>
            <p:ph idx="1"/>
          </p:nvPr>
        </p:nvSpPr>
        <p:spPr>
          <a:xfrm>
            <a:off x="838200" y="1600200"/>
            <a:ext cx="7772400" cy="5073650"/>
          </a:xfrm>
        </p:spPr>
        <p:txBody>
          <a:bodyPr/>
          <a:lstStyle/>
          <a:p>
            <a:pPr>
              <a:buFont typeface="Wingdings" pitchFamily="2" charset="2"/>
              <a:buNone/>
            </a:pPr>
            <a:r>
              <a:rPr lang="en-US" sz="2800" dirty="0" smtClean="0"/>
              <a:t>Things to Consider on Play-</a:t>
            </a:r>
            <a:r>
              <a:rPr lang="en-US" sz="2800" dirty="0" err="1" smtClean="0"/>
              <a:t>ons</a:t>
            </a:r>
            <a:r>
              <a:rPr lang="en-US" sz="2800" dirty="0" smtClean="0"/>
              <a:t>:</a:t>
            </a:r>
          </a:p>
          <a:p>
            <a:pPr>
              <a:buFont typeface="Wingdings" pitchFamily="2" charset="2"/>
              <a:buNone/>
            </a:pPr>
            <a:r>
              <a:rPr lang="en-US" sz="2400" dirty="0" smtClean="0"/>
              <a:t>	Letting loose ball scrums continue too long can be hazardous where players are much more likely to get hurt or a team to get a personal foul. If you let a play-on continue to long you risk having the other team commit a personal foul and then you have simultaneous fouls and confusing over why  a player has to serve time for a loose ball technical foul.</a:t>
            </a:r>
          </a:p>
          <a:p>
            <a:pPr>
              <a:buFont typeface="Wingdings" pitchFamily="2" charset="2"/>
              <a:buNone/>
            </a:pPr>
            <a:endParaRPr lang="en-US" sz="2400" dirty="0" smtClean="0"/>
          </a:p>
        </p:txBody>
      </p:sp>
      <p:pic>
        <p:nvPicPr>
          <p:cNvPr id="27651" name="Picture 7"/>
          <p:cNvPicPr>
            <a:picLocks noChangeAspect="1" noChangeArrowheads="1"/>
          </p:cNvPicPr>
          <p:nvPr/>
        </p:nvPicPr>
        <p:blipFill>
          <a:blip r:embed="rId3"/>
          <a:srcRect/>
          <a:stretch>
            <a:fillRect/>
          </a:stretch>
        </p:blipFill>
        <p:spPr bwMode="auto">
          <a:xfrm>
            <a:off x="5181600" y="4733925"/>
            <a:ext cx="1279525" cy="2124075"/>
          </a:xfrm>
          <a:prstGeom prst="rect">
            <a:avLst/>
          </a:prstGeom>
          <a:noFill/>
          <a:ln w="9525">
            <a:noFill/>
            <a:miter lim="800000"/>
            <a:headEnd/>
            <a:tailEnd/>
          </a:ln>
        </p:spPr>
      </p:pic>
      <p:pic>
        <p:nvPicPr>
          <p:cNvPr id="27652" name="Picture 6"/>
          <p:cNvPicPr>
            <a:picLocks noChangeAspect="1" noChangeArrowheads="1"/>
          </p:cNvPicPr>
          <p:nvPr/>
        </p:nvPicPr>
        <p:blipFill>
          <a:blip r:embed="rId4"/>
          <a:srcRect/>
          <a:stretch>
            <a:fillRect/>
          </a:stretch>
        </p:blipFill>
        <p:spPr bwMode="auto">
          <a:xfrm rot="-5400000">
            <a:off x="3314700" y="5143500"/>
            <a:ext cx="2133600" cy="1295400"/>
          </a:xfrm>
          <a:prstGeom prst="rect">
            <a:avLst/>
          </a:prstGeom>
          <a:noFill/>
          <a:ln w="9525">
            <a:noFill/>
            <a:miter lim="800000"/>
            <a:headEnd/>
            <a:tailEnd/>
          </a:ln>
        </p:spPr>
      </p:pic>
      <p:sp>
        <p:nvSpPr>
          <p:cNvPr id="5" name="Title 2"/>
          <p:cNvSpPr>
            <a:spLocks noGrp="1"/>
          </p:cNvSpPr>
          <p:nvPr>
            <p:ph type="title"/>
          </p:nvPr>
        </p:nvSpPr>
        <p:spPr>
          <a:xfrm>
            <a:off x="228600" y="228600"/>
            <a:ext cx="6784975" cy="609600"/>
          </a:xfrm>
        </p:spPr>
        <p:txBody>
          <a:bodyPr/>
          <a:lstStyle/>
          <a:p>
            <a:pPr>
              <a:defRPr/>
            </a:pPr>
            <a:r>
              <a:rPr lang="en-US" dirty="0" smtClean="0"/>
              <a:t>			Play-On Technique</a:t>
            </a:r>
            <a:endParaRPr lang="en-US" dirty="0"/>
          </a:p>
        </p:txBody>
      </p:sp>
      <p:pic>
        <p:nvPicPr>
          <p:cNvPr id="6" name="Picture 6" descr="Ready Signal.jpg"/>
          <p:cNvPicPr>
            <a:picLocks noChangeAspect="1"/>
          </p:cNvPicPr>
          <p:nvPr/>
        </p:nvPicPr>
        <p:blipFill>
          <a:blip r:embed="rId5"/>
          <a:srcRect/>
          <a:stretch>
            <a:fillRect/>
          </a:stretch>
        </p:blipFill>
        <p:spPr bwMode="auto">
          <a:xfrm>
            <a:off x="6629400" y="4724400"/>
            <a:ext cx="1905000" cy="2133600"/>
          </a:xfrm>
          <a:prstGeom prst="rect">
            <a:avLst/>
          </a:prstGeom>
          <a:noFill/>
          <a:ln w="9525">
            <a:noFill/>
            <a:miter lim="800000"/>
            <a:headEnd/>
            <a:tailEnd/>
          </a:ln>
        </p:spPr>
      </p:pic>
    </p:spTree>
  </p:cSld>
  <p:clrMapOvr>
    <a:masterClrMapping/>
  </p:clrMapOvr>
  <p:transition spd="med">
    <p:wipe dir="d"/>
    <p:sndAc>
      <p:stSnd>
        <p:snd r:embed="rId2" name="arrow.wav" builtIn="1"/>
      </p:stSnd>
    </p:sndAc>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219200"/>
            <a:ext cx="8458200" cy="5410200"/>
          </a:xfrm>
        </p:spPr>
        <p:txBody>
          <a:bodyPr/>
          <a:lstStyle/>
          <a:p>
            <a:pPr>
              <a:buFont typeface="Wingdings" pitchFamily="2" charset="2"/>
              <a:buNone/>
              <a:defRPr/>
            </a:pPr>
            <a:r>
              <a:rPr lang="en-US" sz="2000" dirty="0" smtClean="0"/>
              <a:t>	</a:t>
            </a:r>
            <a:r>
              <a:rPr lang="en-US" sz="2400" dirty="0" smtClean="0"/>
              <a:t>When to use short play-</a:t>
            </a:r>
            <a:r>
              <a:rPr lang="en-US" sz="2400" dirty="0" err="1" smtClean="0"/>
              <a:t>ons</a:t>
            </a:r>
            <a:r>
              <a:rPr lang="en-US" sz="2400" dirty="0" smtClean="0"/>
              <a:t>:</a:t>
            </a:r>
          </a:p>
          <a:p>
            <a:pPr>
              <a:buFontTx/>
              <a:buChar char="•"/>
              <a:defRPr/>
            </a:pPr>
            <a:r>
              <a:rPr lang="en-US" sz="2400" dirty="0" smtClean="0"/>
              <a:t>At higher levels of play, don’t  let the play-on go on for more than a few seconds and even less if it’s obvious the offended team will not have an advantage and would rather have a restart. Examples include:</a:t>
            </a:r>
          </a:p>
          <a:p>
            <a:pPr marL="796925" lvl="1" indent="-342900">
              <a:buClr>
                <a:schemeClr val="tx1"/>
              </a:buClr>
              <a:buFont typeface="+mj-lt"/>
              <a:buAutoNum type="arabicPeriod"/>
              <a:defRPr/>
            </a:pPr>
            <a:r>
              <a:rPr lang="en-US" sz="2400" dirty="0" smtClean="0"/>
              <a:t>Near sidelines, end lines, or in a large group scrum where the ball will be check out as soon as it is scooped up. </a:t>
            </a:r>
          </a:p>
          <a:p>
            <a:pPr marL="911225" lvl="1" indent="-457200">
              <a:buClr>
                <a:schemeClr val="tx1"/>
              </a:buClr>
              <a:buFont typeface="+mj-lt"/>
              <a:buAutoNum type="arabicPeriod"/>
              <a:defRPr/>
            </a:pPr>
            <a:r>
              <a:rPr lang="en-US" sz="2400" dirty="0" smtClean="0"/>
              <a:t>Plus most EAST-WEST play-</a:t>
            </a:r>
            <a:r>
              <a:rPr lang="en-US" sz="2400" dirty="0" err="1" smtClean="0"/>
              <a:t>ons</a:t>
            </a:r>
            <a:r>
              <a:rPr lang="en-US" sz="2400" dirty="0" smtClean="0"/>
              <a:t>, that is going across the field toward sidelines.</a:t>
            </a:r>
          </a:p>
          <a:p>
            <a:pPr marL="911225" lvl="1" indent="-457200">
              <a:buClr>
                <a:schemeClr val="tx1"/>
              </a:buClr>
              <a:buFont typeface="+mj-lt"/>
              <a:buAutoNum type="arabicPeriod"/>
              <a:defRPr/>
            </a:pPr>
            <a:r>
              <a:rPr lang="en-US" sz="2400" dirty="0" smtClean="0"/>
              <a:t>The farther from the offended team’s goal, the shorter the play-on should be. </a:t>
            </a:r>
          </a:p>
          <a:p>
            <a:pPr marL="1166813" lvl="2" indent="-457200">
              <a:buClr>
                <a:schemeClr val="tx1"/>
              </a:buClr>
              <a:buSzPct val="110000"/>
              <a:buFont typeface="Wingdings" pitchFamily="2" charset="2"/>
              <a:buChar char="I"/>
              <a:defRPr/>
            </a:pPr>
            <a:r>
              <a:rPr lang="en-US" sz="2000" dirty="0" smtClean="0"/>
              <a:t>The defensive team would  rather have a nice clean re-start with un-interrupted possession of the ball than the possibility of scooping it and loosing it quickly after gaining possession.</a:t>
            </a:r>
          </a:p>
        </p:txBody>
      </p:sp>
      <p:sp>
        <p:nvSpPr>
          <p:cNvPr id="3" name="Title 2"/>
          <p:cNvSpPr>
            <a:spLocks noGrp="1"/>
          </p:cNvSpPr>
          <p:nvPr>
            <p:ph type="title"/>
          </p:nvPr>
        </p:nvSpPr>
        <p:spPr>
          <a:xfrm>
            <a:off x="228600" y="228600"/>
            <a:ext cx="6784975" cy="609600"/>
          </a:xfrm>
        </p:spPr>
        <p:txBody>
          <a:bodyPr/>
          <a:lstStyle/>
          <a:p>
            <a:pPr>
              <a:defRPr/>
            </a:pPr>
            <a:r>
              <a:rPr lang="en-US" dirty="0" smtClean="0"/>
              <a:t>			Play-On Technique</a:t>
            </a:r>
            <a:endParaRPr lang="en-US" dirty="0"/>
          </a:p>
        </p:txBody>
      </p:sp>
    </p:spTree>
  </p:cSld>
  <p:clrMapOvr>
    <a:masterClrMapping/>
  </p:clrMapOvr>
  <p:transition spd="med">
    <p:wipe dir="d"/>
    <p:sndAc>
      <p:stSnd>
        <p:snd r:embed="rId2" name="arrow.wav" builtIn="1"/>
      </p:stSnd>
    </p:sndAc>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Content Placeholder 1"/>
          <p:cNvSpPr>
            <a:spLocks noGrp="1"/>
          </p:cNvSpPr>
          <p:nvPr>
            <p:ph idx="1"/>
          </p:nvPr>
        </p:nvSpPr>
        <p:spPr>
          <a:xfrm>
            <a:off x="914400" y="685800"/>
            <a:ext cx="7772400" cy="5410200"/>
          </a:xfrm>
        </p:spPr>
        <p:txBody>
          <a:bodyPr/>
          <a:lstStyle/>
          <a:p>
            <a:pPr marL="525463" indent="-457200">
              <a:buFont typeface="Wingdings" pitchFamily="2" charset="2"/>
              <a:buNone/>
            </a:pPr>
            <a:r>
              <a:rPr lang="en-US" sz="2400" dirty="0" smtClean="0"/>
              <a:t>When to use short play-</a:t>
            </a:r>
            <a:r>
              <a:rPr lang="en-US" sz="2400" dirty="0" err="1" smtClean="0"/>
              <a:t>ons</a:t>
            </a:r>
            <a:r>
              <a:rPr lang="en-US" sz="2400" dirty="0" smtClean="0"/>
              <a:t> cont’d:</a:t>
            </a:r>
          </a:p>
          <a:p>
            <a:pPr marL="525463" indent="-457200">
              <a:buFont typeface="Consolas" pitchFamily="49" charset="0"/>
              <a:buAutoNum type="arabicPeriod" startAt="4"/>
            </a:pPr>
            <a:r>
              <a:rPr lang="en-US" sz="2400" dirty="0" smtClean="0"/>
              <a:t>If it seems like it might be near the end of a 10 or 20 second, consider a shorter play-on. This will simply help avoid the situation where you have two fouls to consider and sort out rather than just one.</a:t>
            </a:r>
          </a:p>
          <a:p>
            <a:pPr marL="525463" indent="-457200">
              <a:buFont typeface="Consolas" pitchFamily="49" charset="0"/>
              <a:buAutoNum type="arabicPeriod" startAt="4"/>
            </a:pPr>
            <a:r>
              <a:rPr lang="en-US" sz="2400" dirty="0" smtClean="0"/>
              <a:t> Near the end of a quarter or when a penalty is in effect, consider a shorter play-on. Generally a team with little time remaining either in a quarter or in penalty will have a greater advantage with possession, so you are not creating a disadvantage by ending the play-on.</a:t>
            </a:r>
          </a:p>
          <a:p>
            <a:pPr marL="525463" indent="-457200">
              <a:buFont typeface="Consolas" pitchFamily="49" charset="0"/>
              <a:buAutoNum type="arabicPeriod" startAt="4"/>
            </a:pPr>
            <a:r>
              <a:rPr lang="en-US" sz="2400" dirty="0" smtClean="0"/>
              <a:t>Consider how the teams are playing. If a game is getting physical, consider a shortening your play-</a:t>
            </a:r>
            <a:r>
              <a:rPr lang="en-US" sz="2400" dirty="0" err="1" smtClean="0"/>
              <a:t>ons</a:t>
            </a:r>
            <a:r>
              <a:rPr lang="en-US" sz="2400" dirty="0" smtClean="0"/>
              <a:t> to give players fewer opportunities to commit other fouls during loose balls. Stopping play and awarding possession can settle a game and avoid both fouls and even injuries. 	</a:t>
            </a:r>
          </a:p>
          <a:p>
            <a:pPr marL="525463" indent="-457200">
              <a:buFont typeface="Consolas" pitchFamily="49" charset="0"/>
              <a:buAutoNum type="arabicPeriod" startAt="4"/>
            </a:pPr>
            <a:endParaRPr lang="en-US" sz="2400" dirty="0" smtClean="0"/>
          </a:p>
        </p:txBody>
      </p:sp>
      <p:sp>
        <p:nvSpPr>
          <p:cNvPr id="3" name="Title 2"/>
          <p:cNvSpPr>
            <a:spLocks noGrp="1"/>
          </p:cNvSpPr>
          <p:nvPr>
            <p:ph type="title"/>
          </p:nvPr>
        </p:nvSpPr>
        <p:spPr>
          <a:xfrm>
            <a:off x="228600" y="228600"/>
            <a:ext cx="6784975" cy="609600"/>
          </a:xfrm>
        </p:spPr>
        <p:txBody>
          <a:bodyPr/>
          <a:lstStyle/>
          <a:p>
            <a:pPr>
              <a:defRPr/>
            </a:pPr>
            <a:r>
              <a:rPr lang="en-US" dirty="0" smtClean="0"/>
              <a:t>			Play-On Technique</a:t>
            </a:r>
            <a:endParaRPr lang="en-US" dirty="0"/>
          </a:p>
        </p:txBody>
      </p:sp>
    </p:spTree>
  </p:cSld>
  <p:clrMapOvr>
    <a:masterClrMapping/>
  </p:clrMapOvr>
  <p:transition spd="med">
    <p:wipe dir="d"/>
    <p:sndAc>
      <p:stSnd>
        <p:snd r:embed="rId2" name="arrow.wav" builtIn="1"/>
      </p:stSnd>
    </p:sndAc>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Content Placeholder 1"/>
          <p:cNvSpPr>
            <a:spLocks noGrp="1"/>
          </p:cNvSpPr>
          <p:nvPr>
            <p:ph idx="1"/>
          </p:nvPr>
        </p:nvSpPr>
        <p:spPr>
          <a:xfrm>
            <a:off x="533400" y="1784350"/>
            <a:ext cx="8458200" cy="4572000"/>
          </a:xfrm>
        </p:spPr>
        <p:txBody>
          <a:bodyPr/>
          <a:lstStyle/>
          <a:p>
            <a:pPr marL="911225" lvl="1" indent="-457200">
              <a:buClr>
                <a:schemeClr val="tx1"/>
              </a:buClr>
              <a:buFont typeface="Wingdings" pitchFamily="2" charset="2"/>
              <a:buNone/>
            </a:pPr>
            <a:r>
              <a:rPr lang="en-US" sz="2800" dirty="0" smtClean="0"/>
              <a:t>When to use short play-</a:t>
            </a:r>
            <a:r>
              <a:rPr lang="en-US" sz="2800" dirty="0" err="1" smtClean="0"/>
              <a:t>ons</a:t>
            </a:r>
            <a:r>
              <a:rPr lang="en-US" sz="2800" dirty="0" smtClean="0"/>
              <a:t> cont’d:</a:t>
            </a:r>
          </a:p>
          <a:p>
            <a:pPr marL="911225" lvl="1" indent="-457200">
              <a:buClr>
                <a:schemeClr val="tx1"/>
              </a:buClr>
              <a:buFont typeface="Consolas" pitchFamily="49" charset="0"/>
              <a:buAutoNum type="arabicPeriod" startAt="7"/>
            </a:pPr>
            <a:r>
              <a:rPr lang="en-US" sz="2800" dirty="0" smtClean="0"/>
              <a:t>The lower the level of play the shorter the play-</a:t>
            </a:r>
            <a:r>
              <a:rPr lang="en-US" sz="2800" dirty="0" err="1" smtClean="0"/>
              <a:t>ons</a:t>
            </a:r>
            <a:r>
              <a:rPr lang="en-US" sz="2800" dirty="0" smtClean="0"/>
              <a:t> should be. </a:t>
            </a:r>
          </a:p>
          <a:p>
            <a:pPr marL="911225" lvl="1" indent="-457200">
              <a:buClr>
                <a:schemeClr val="tx1"/>
              </a:buClr>
              <a:buSzPct val="110000"/>
              <a:buFont typeface="Wingdings" pitchFamily="2" charset="2"/>
              <a:buChar char="I"/>
            </a:pPr>
            <a:r>
              <a:rPr lang="en-US" sz="2800" dirty="0" smtClean="0"/>
              <a:t>	Call play-on and than immediately blow the whistle since this communicates that you know the ball was loose and a technical foul was committed.  Delaying the whistle for a technical foul makes it more difficult for the players to know exactly what behavior is being penalized and hopefully learn from it.</a:t>
            </a:r>
          </a:p>
        </p:txBody>
      </p:sp>
      <p:sp>
        <p:nvSpPr>
          <p:cNvPr id="3" name="Title 2"/>
          <p:cNvSpPr>
            <a:spLocks noGrp="1"/>
          </p:cNvSpPr>
          <p:nvPr>
            <p:ph type="title"/>
          </p:nvPr>
        </p:nvSpPr>
        <p:spPr>
          <a:xfrm>
            <a:off x="228600" y="228600"/>
            <a:ext cx="6784975" cy="609600"/>
          </a:xfrm>
        </p:spPr>
        <p:txBody>
          <a:bodyPr/>
          <a:lstStyle/>
          <a:p>
            <a:pPr>
              <a:defRPr/>
            </a:pPr>
            <a:r>
              <a:rPr lang="en-US" dirty="0" smtClean="0"/>
              <a:t>			Play-On Technique</a:t>
            </a:r>
            <a:endParaRPr lang="en-US" dirty="0"/>
          </a:p>
        </p:txBody>
      </p:sp>
    </p:spTree>
  </p:cSld>
  <p:clrMapOvr>
    <a:masterClrMapping/>
  </p:clrMapOvr>
  <p:transition spd="med">
    <p:wipe dir="d"/>
    <p:sndAc>
      <p:stSnd>
        <p:snd r:embed="rId2" name="arrow.wav" builtIn="1"/>
      </p:stSnd>
    </p:sndAc>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447800"/>
            <a:ext cx="8001000" cy="5181600"/>
          </a:xfrm>
        </p:spPr>
        <p:txBody>
          <a:bodyPr/>
          <a:lstStyle/>
          <a:p>
            <a:pPr>
              <a:buFont typeface="Wingdings" pitchFamily="2" charset="2"/>
              <a:buNone/>
              <a:defRPr/>
            </a:pPr>
            <a:r>
              <a:rPr lang="en-US" sz="2400" dirty="0" smtClean="0"/>
              <a:t>When to use short play-</a:t>
            </a:r>
            <a:r>
              <a:rPr lang="en-US" sz="2400" dirty="0" err="1" smtClean="0"/>
              <a:t>ons</a:t>
            </a:r>
            <a:r>
              <a:rPr lang="en-US" sz="2400" dirty="0" smtClean="0"/>
              <a:t> cont’d.</a:t>
            </a:r>
          </a:p>
          <a:p>
            <a:pPr marL="525463" indent="-457200">
              <a:buFont typeface="+mj-lt"/>
              <a:buAutoNum type="arabicPeriod" startAt="8"/>
              <a:defRPr/>
            </a:pPr>
            <a:r>
              <a:rPr lang="en-US" sz="2400" dirty="0" smtClean="0"/>
              <a:t>The more players around the ball, the shorter the play-on. </a:t>
            </a:r>
          </a:p>
          <a:p>
            <a:pPr lvl="1">
              <a:buClr>
                <a:schemeClr val="tx1"/>
              </a:buClr>
              <a:buSzPct val="110000"/>
              <a:buFont typeface="Wingdings" pitchFamily="2" charset="2"/>
              <a:buChar char=""/>
              <a:defRPr/>
            </a:pPr>
            <a:r>
              <a:rPr lang="en-US" sz="2400" dirty="0" smtClean="0"/>
              <a:t>When there are lots of players around the ball, it is difficult for one player or team to get an advantage. Even if a player scoops the ball, it is often checked out of his stick immediately. In that case, the offended team has been disadvantaged by your decision to let play go on: had you blown the whistle they’d have possession with a clean restart, but the play-on ended when he gained possession and now the ball is back on the ground. </a:t>
            </a:r>
          </a:p>
          <a:p>
            <a:pPr lvl="1">
              <a:buClr>
                <a:schemeClr val="tx1"/>
              </a:buClr>
              <a:buSzPct val="110000"/>
              <a:buFont typeface="Wingdings" pitchFamily="2" charset="2"/>
              <a:buChar char=""/>
              <a:defRPr/>
            </a:pPr>
            <a:r>
              <a:rPr lang="en-US" sz="2400" dirty="0" smtClean="0"/>
              <a:t>In addition, with more players around the ball, there is a greater chance of another foul being committed.</a:t>
            </a:r>
          </a:p>
          <a:p>
            <a:pPr>
              <a:defRPr/>
            </a:pPr>
            <a:endParaRPr lang="en-US" sz="2400" dirty="0"/>
          </a:p>
        </p:txBody>
      </p:sp>
      <p:sp>
        <p:nvSpPr>
          <p:cNvPr id="3" name="Title 2"/>
          <p:cNvSpPr>
            <a:spLocks noGrp="1"/>
          </p:cNvSpPr>
          <p:nvPr>
            <p:ph type="title"/>
          </p:nvPr>
        </p:nvSpPr>
        <p:spPr>
          <a:xfrm>
            <a:off x="228600" y="228600"/>
            <a:ext cx="6784975" cy="609600"/>
          </a:xfrm>
        </p:spPr>
        <p:txBody>
          <a:bodyPr/>
          <a:lstStyle/>
          <a:p>
            <a:pPr>
              <a:defRPr/>
            </a:pPr>
            <a:r>
              <a:rPr lang="en-US" dirty="0" smtClean="0"/>
              <a:t>			Play-On Technique</a:t>
            </a:r>
            <a:endParaRPr lang="en-US" dirty="0"/>
          </a:p>
        </p:txBody>
      </p:sp>
    </p:spTree>
  </p:cSld>
  <p:clrMapOvr>
    <a:masterClrMapping/>
  </p:clrMapOvr>
  <p:transition spd="med">
    <p:wipe dir="d"/>
    <p:sndAc>
      <p:stSnd>
        <p:snd r:embed="rId2" name="arrow.wav" builtIn="1"/>
      </p:stSnd>
    </p:sndAc>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Content Placeholder 1"/>
          <p:cNvSpPr>
            <a:spLocks noGrp="1"/>
          </p:cNvSpPr>
          <p:nvPr>
            <p:ph idx="1"/>
          </p:nvPr>
        </p:nvSpPr>
        <p:spPr>
          <a:xfrm>
            <a:off x="533400" y="1784350"/>
            <a:ext cx="8153400" cy="4572000"/>
          </a:xfrm>
        </p:spPr>
        <p:txBody>
          <a:bodyPr/>
          <a:lstStyle/>
          <a:p>
            <a:pPr marL="582613" indent="-514350">
              <a:buFont typeface="Wingdings" pitchFamily="2" charset="2"/>
              <a:buNone/>
            </a:pPr>
            <a:r>
              <a:rPr lang="en-US" sz="3200" dirty="0" smtClean="0"/>
              <a:t>When to use short play-</a:t>
            </a:r>
            <a:r>
              <a:rPr lang="en-US" sz="3200" dirty="0" err="1" smtClean="0"/>
              <a:t>ons</a:t>
            </a:r>
            <a:r>
              <a:rPr lang="en-US" sz="3200" dirty="0" smtClean="0"/>
              <a:t> cont’d.</a:t>
            </a:r>
            <a:endParaRPr lang="en-US" dirty="0" smtClean="0"/>
          </a:p>
          <a:p>
            <a:pPr marL="582613" indent="-514350">
              <a:buFont typeface="Consolas" pitchFamily="49" charset="0"/>
              <a:buAutoNum type="arabicPeriod" startAt="9"/>
            </a:pPr>
            <a:r>
              <a:rPr lang="en-US" dirty="0" smtClean="0"/>
              <a:t>Play-</a:t>
            </a:r>
            <a:r>
              <a:rPr lang="en-US" dirty="0" err="1" smtClean="0"/>
              <a:t>ons</a:t>
            </a:r>
            <a:r>
              <a:rPr lang="en-US" dirty="0" smtClean="0"/>
              <a:t> for loose, rolling balls toward midfield line with players lined up on other side of midfield line and someone goes off sides</a:t>
            </a:r>
          </a:p>
          <a:p>
            <a:pPr marL="911225" lvl="1" indent="-514350">
              <a:buSzPct val="115000"/>
              <a:buFont typeface="Wingdings" pitchFamily="2" charset="2"/>
              <a:buChar char=""/>
            </a:pPr>
            <a:r>
              <a:rPr lang="en-US" dirty="0" smtClean="0"/>
              <a:t>	</a:t>
            </a:r>
            <a:r>
              <a:rPr lang="en-US" sz="2800" dirty="0" smtClean="0"/>
              <a:t>If  let go too long, when the ball becomes possessed, a player who went off sides may still be off and now you have a time-serving penalty.</a:t>
            </a:r>
          </a:p>
        </p:txBody>
      </p:sp>
      <p:sp>
        <p:nvSpPr>
          <p:cNvPr id="3" name="Title 2"/>
          <p:cNvSpPr>
            <a:spLocks noGrp="1"/>
          </p:cNvSpPr>
          <p:nvPr>
            <p:ph type="title"/>
          </p:nvPr>
        </p:nvSpPr>
        <p:spPr>
          <a:xfrm>
            <a:off x="228600" y="228600"/>
            <a:ext cx="6784975" cy="609600"/>
          </a:xfrm>
        </p:spPr>
        <p:txBody>
          <a:bodyPr/>
          <a:lstStyle/>
          <a:p>
            <a:pPr>
              <a:defRPr/>
            </a:pPr>
            <a:r>
              <a:rPr lang="en-US" dirty="0" smtClean="0"/>
              <a:t>			Play-On Technique</a:t>
            </a:r>
            <a:endParaRPr lang="en-US" dirty="0"/>
          </a:p>
        </p:txBody>
      </p:sp>
    </p:spTree>
  </p:cSld>
  <p:clrMapOvr>
    <a:masterClrMapping/>
  </p:clrMapOvr>
  <p:transition spd="med">
    <p:wipe dir="d"/>
    <p:sndAc>
      <p:stSnd>
        <p:snd r:embed="rId2" name="arrow.wav" builtIn="1"/>
      </p:stSnd>
    </p:sndAc>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524000"/>
            <a:ext cx="8305800" cy="5181600"/>
          </a:xfrm>
        </p:spPr>
        <p:txBody>
          <a:bodyPr/>
          <a:lstStyle/>
          <a:p>
            <a:pPr lvl="1">
              <a:buFont typeface="Wingdings" pitchFamily="2" charset="2"/>
              <a:buNone/>
              <a:defRPr/>
            </a:pPr>
            <a:r>
              <a:rPr lang="en-US" sz="2400" dirty="0" smtClean="0"/>
              <a:t>Examples of  When to use longer play-</a:t>
            </a:r>
            <a:r>
              <a:rPr lang="en-US" sz="2400" dirty="0" err="1" smtClean="0"/>
              <a:t>ons</a:t>
            </a:r>
            <a:r>
              <a:rPr lang="en-US" sz="2400" dirty="0" smtClean="0"/>
              <a:t>:</a:t>
            </a:r>
          </a:p>
          <a:p>
            <a:pPr marL="911225" lvl="1" indent="-457200">
              <a:buClr>
                <a:schemeClr val="tx1"/>
              </a:buClr>
              <a:buFont typeface="+mj-lt"/>
              <a:buAutoNum type="arabicPeriod"/>
              <a:defRPr/>
            </a:pPr>
            <a:r>
              <a:rPr lang="en-US" sz="2400" dirty="0" smtClean="0"/>
              <a:t>North-South going play-</a:t>
            </a:r>
            <a:r>
              <a:rPr lang="en-US" sz="2400" dirty="0" err="1" smtClean="0"/>
              <a:t>ons</a:t>
            </a:r>
            <a:r>
              <a:rPr lang="en-US" sz="2400" dirty="0" smtClean="0"/>
              <a:t> especially in the attack area are better to let go on.</a:t>
            </a:r>
          </a:p>
          <a:p>
            <a:pPr marL="911225" lvl="1" indent="-457200">
              <a:buClr>
                <a:schemeClr val="tx1"/>
              </a:buClr>
              <a:buFont typeface="+mj-lt"/>
              <a:buAutoNum type="arabicPeriod"/>
              <a:defRPr/>
            </a:pPr>
            <a:r>
              <a:rPr lang="en-US" sz="2400" dirty="0" smtClean="0"/>
              <a:t>Play-</a:t>
            </a:r>
            <a:r>
              <a:rPr lang="en-US" sz="2400" dirty="0" err="1" smtClean="0"/>
              <a:t>ons</a:t>
            </a:r>
            <a:r>
              <a:rPr lang="en-US" sz="2400" dirty="0" smtClean="0"/>
              <a:t> favoring the Attacking team in their Attack area are better than play-</a:t>
            </a:r>
            <a:r>
              <a:rPr lang="en-US" sz="2400" dirty="0" err="1" smtClean="0"/>
              <a:t>ons</a:t>
            </a:r>
            <a:r>
              <a:rPr lang="en-US" sz="2400" dirty="0" smtClean="0"/>
              <a:t> favoring the defensive team in their defensive end in most cases. </a:t>
            </a:r>
          </a:p>
          <a:p>
            <a:pPr lvl="1">
              <a:buClr>
                <a:schemeClr val="tx1"/>
              </a:buClr>
              <a:buSzPct val="130000"/>
              <a:buFont typeface="Wingdings" pitchFamily="2" charset="2"/>
              <a:buChar char=""/>
              <a:defRPr/>
            </a:pPr>
            <a:r>
              <a:rPr lang="en-US" sz="2400" dirty="0" smtClean="0"/>
              <a:t>The closer to the offending team’s goal, the longer the play-on: if the defense commits a loose-ball technical in front of their goal, the attacking team has a good chance of scoring and so the play-on should be allowed to continue a little longer than usual to allow the possibility of a scoop and shot. In this case, a quick whistle really </a:t>
            </a:r>
            <a:r>
              <a:rPr lang="en-US" sz="2400" i="1" dirty="0" smtClean="0"/>
              <a:t>does </a:t>
            </a:r>
            <a:r>
              <a:rPr lang="en-US" sz="2400" dirty="0" smtClean="0"/>
              <a:t>take away an advantage.</a:t>
            </a:r>
          </a:p>
          <a:p>
            <a:pPr marL="1166813" lvl="2" indent="-457200">
              <a:buClr>
                <a:schemeClr val="tx1"/>
              </a:buClr>
              <a:buSzPct val="130000"/>
              <a:defRPr/>
            </a:pPr>
            <a:endParaRPr lang="en-US" sz="2200" dirty="0" smtClean="0"/>
          </a:p>
          <a:p>
            <a:pPr>
              <a:defRPr/>
            </a:pPr>
            <a:endParaRPr lang="en-US" dirty="0"/>
          </a:p>
        </p:txBody>
      </p:sp>
      <p:sp>
        <p:nvSpPr>
          <p:cNvPr id="3" name="Title 2"/>
          <p:cNvSpPr>
            <a:spLocks noGrp="1"/>
          </p:cNvSpPr>
          <p:nvPr>
            <p:ph type="title"/>
          </p:nvPr>
        </p:nvSpPr>
        <p:spPr>
          <a:xfrm>
            <a:off x="228600" y="228600"/>
            <a:ext cx="6784975" cy="609600"/>
          </a:xfrm>
        </p:spPr>
        <p:txBody>
          <a:bodyPr/>
          <a:lstStyle/>
          <a:p>
            <a:pPr>
              <a:defRPr/>
            </a:pPr>
            <a:r>
              <a:rPr lang="en-US" dirty="0" smtClean="0"/>
              <a:t>			Play-On Technique</a:t>
            </a:r>
            <a:endParaRPr lang="en-US" dirty="0"/>
          </a:p>
        </p:txBody>
      </p:sp>
    </p:spTree>
  </p:cSld>
  <p:clrMapOvr>
    <a:masterClrMapping/>
  </p:clrMapOvr>
  <p:transition spd="med">
    <p:wipe dir="d"/>
    <p:sndAc>
      <p:stSnd>
        <p:snd r:embed="rId2" name="arrow.wav" builtIn="1"/>
      </p:stSnd>
    </p:sndAc>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Content Placeholder 1"/>
          <p:cNvSpPr>
            <a:spLocks noGrp="1"/>
          </p:cNvSpPr>
          <p:nvPr>
            <p:ph idx="1"/>
          </p:nvPr>
        </p:nvSpPr>
        <p:spPr>
          <a:xfrm>
            <a:off x="762000" y="1371600"/>
            <a:ext cx="7772400" cy="5181600"/>
          </a:xfrm>
        </p:spPr>
        <p:txBody>
          <a:bodyPr/>
          <a:lstStyle/>
          <a:p>
            <a:r>
              <a:rPr lang="en-US" sz="2000" dirty="0" smtClean="0"/>
              <a:t>A common rule of thumb is that, in general, no play-on should go on for more than about 3 seconds unless the ball is rolling away from most of the players and if the offended team is uncontested as it attempts to run down the loose ball. </a:t>
            </a:r>
          </a:p>
          <a:p>
            <a:r>
              <a:rPr lang="en-US" sz="2000" dirty="0" smtClean="0"/>
              <a:t>The play-on is one area where the rules specifically ask officials to consider advantage/disadvantage when making a call. A key point here is that the play-on is intended to allow the offended team to keep an advantage, </a:t>
            </a:r>
            <a:r>
              <a:rPr lang="en-US" sz="2000" u="sng" dirty="0" smtClean="0"/>
              <a:t>not to see if they might eventually be able to gain an advantage. </a:t>
            </a:r>
          </a:p>
          <a:p>
            <a:r>
              <a:rPr lang="en-US" sz="2000" dirty="0" smtClean="0"/>
              <a:t>Some officials use the play-on as a </a:t>
            </a:r>
            <a:r>
              <a:rPr lang="en-US" sz="2000" u="sng" dirty="0" smtClean="0"/>
              <a:t>clock-management tool, thinking that just maybe—if they let the play on go for long enough—the offended team will pick up the ball so the official doesn’t have to blow the whistle and stop the clock.</a:t>
            </a:r>
            <a:r>
              <a:rPr lang="en-US" sz="2000" dirty="0" smtClean="0"/>
              <a:t> While this may get you home 20 seconds earlier, it’s poor game management and can lead to a host of other problems.</a:t>
            </a:r>
          </a:p>
        </p:txBody>
      </p:sp>
      <p:sp>
        <p:nvSpPr>
          <p:cNvPr id="3" name="Title 2"/>
          <p:cNvSpPr>
            <a:spLocks noGrp="1"/>
          </p:cNvSpPr>
          <p:nvPr>
            <p:ph type="title"/>
          </p:nvPr>
        </p:nvSpPr>
        <p:spPr>
          <a:xfrm>
            <a:off x="228600" y="228600"/>
            <a:ext cx="6784975" cy="609600"/>
          </a:xfrm>
        </p:spPr>
        <p:txBody>
          <a:bodyPr/>
          <a:lstStyle/>
          <a:p>
            <a:pPr>
              <a:defRPr/>
            </a:pPr>
            <a:r>
              <a:rPr lang="en-US" dirty="0" smtClean="0"/>
              <a:t>			Play-On Technique</a:t>
            </a:r>
            <a:endParaRPr lang="en-US" dirty="0"/>
          </a:p>
        </p:txBody>
      </p:sp>
    </p:spTree>
  </p:cSld>
  <p:clrMapOvr>
    <a:masterClrMapping/>
  </p:clrMapOvr>
  <p:transition spd="med">
    <p:wipe dir="d"/>
    <p:sndAc>
      <p:stSnd>
        <p:snd r:embed="rId2" name="arrow.wav" builtIn="1"/>
      </p:stSnd>
    </p:sndAc>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Content Placeholder 1"/>
          <p:cNvSpPr>
            <a:spLocks noGrp="1"/>
          </p:cNvSpPr>
          <p:nvPr>
            <p:ph idx="1"/>
          </p:nvPr>
        </p:nvSpPr>
        <p:spPr/>
        <p:txBody>
          <a:bodyPr/>
          <a:lstStyle/>
          <a:p>
            <a:pPr>
              <a:buFont typeface="Wingdings" pitchFamily="2" charset="2"/>
              <a:buNone/>
            </a:pPr>
            <a:r>
              <a:rPr lang="en-US" sz="2800" smtClean="0"/>
              <a:t>	When a play-on lingers it often makes understanding the call harder. </a:t>
            </a:r>
          </a:p>
          <a:p>
            <a:pPr>
              <a:buFont typeface="Wingdings" pitchFamily="2" charset="2"/>
              <a:buNone/>
            </a:pPr>
            <a:endParaRPr lang="en-US" sz="2800" smtClean="0"/>
          </a:p>
          <a:p>
            <a:pPr>
              <a:buFont typeface="Wingdings" pitchFamily="2" charset="2"/>
              <a:buNone/>
            </a:pPr>
            <a:r>
              <a:rPr lang="en-US" sz="2800" smtClean="0"/>
              <a:t>	Lacrosse is a fast-moving game, and a lot can happen in just a few seconds. The longer the time between the offending action and the whistle, the more likely there will be some confusion and misunderstanding from players, coaches, fans and even your crewmates.</a:t>
            </a:r>
          </a:p>
          <a:p>
            <a:endParaRPr lang="en-US" sz="2800" smtClean="0"/>
          </a:p>
        </p:txBody>
      </p:sp>
      <p:sp>
        <p:nvSpPr>
          <p:cNvPr id="3" name="Title 2"/>
          <p:cNvSpPr>
            <a:spLocks noGrp="1"/>
          </p:cNvSpPr>
          <p:nvPr>
            <p:ph type="title"/>
          </p:nvPr>
        </p:nvSpPr>
        <p:spPr>
          <a:xfrm>
            <a:off x="228600" y="228600"/>
            <a:ext cx="6784975" cy="609600"/>
          </a:xfrm>
        </p:spPr>
        <p:txBody>
          <a:bodyPr/>
          <a:lstStyle/>
          <a:p>
            <a:pPr>
              <a:defRPr/>
            </a:pPr>
            <a:r>
              <a:rPr lang="en-US" dirty="0" smtClean="0"/>
              <a:t>			Play-On Technique</a:t>
            </a:r>
            <a:endParaRPr lang="en-US" dirty="0"/>
          </a:p>
        </p:txBody>
      </p:sp>
    </p:spTree>
  </p:cSld>
  <p:clrMapOvr>
    <a:masterClrMapping/>
  </p:clrMapOvr>
  <p:transition spd="med">
    <p:wipe dir="d"/>
    <p:sndAc>
      <p:stSnd>
        <p:snd r:embed="rId2" name="arrow.wav" builtIn="1"/>
      </p:stSnd>
    </p:sndAc>
  </p:transition>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Content Placeholder 1"/>
          <p:cNvSpPr>
            <a:spLocks noGrp="1"/>
          </p:cNvSpPr>
          <p:nvPr>
            <p:ph idx="1"/>
          </p:nvPr>
        </p:nvSpPr>
        <p:spPr/>
        <p:txBody>
          <a:bodyPr/>
          <a:lstStyle/>
          <a:p>
            <a:pPr>
              <a:buFont typeface="Wingdings" pitchFamily="2" charset="2"/>
              <a:buNone/>
            </a:pPr>
            <a:r>
              <a:rPr lang="en-US" sz="2400" smtClean="0"/>
              <a:t>Some play-ons are extremely short. </a:t>
            </a:r>
          </a:p>
          <a:p>
            <a:pPr>
              <a:buFont typeface="Wingdings" pitchFamily="2" charset="2"/>
              <a:buNone/>
            </a:pPr>
            <a:r>
              <a:rPr lang="en-US" sz="2400" smtClean="0"/>
              <a:t>	However, it is still a good practice to call the play-on even if you intend to blow it dead immediately, because it gets you in the habit of doing it when you need to and it also communicates to the coaches and players that you know what you’re doing well enough to use the play-on technique. </a:t>
            </a:r>
          </a:p>
          <a:p>
            <a:pPr>
              <a:buFont typeface="Wingdings" pitchFamily="2" charset="2"/>
              <a:buNone/>
            </a:pPr>
            <a:r>
              <a:rPr lang="en-US" sz="2400" smtClean="0"/>
              <a:t>	If you simply blow the whistle when you see a loose-ball technical foul, they may think you don’t know that a play-on can be used there.</a:t>
            </a:r>
          </a:p>
          <a:p>
            <a:pPr>
              <a:buFont typeface="Wingdings" pitchFamily="2" charset="2"/>
              <a:buNone/>
            </a:pPr>
            <a:r>
              <a:rPr lang="en-US" sz="3600" b="1" smtClean="0"/>
              <a:t>Keep your play-ons short</a:t>
            </a:r>
            <a:endParaRPr lang="en-US" sz="3600" smtClean="0"/>
          </a:p>
        </p:txBody>
      </p:sp>
      <p:sp>
        <p:nvSpPr>
          <p:cNvPr id="3" name="Title 2"/>
          <p:cNvSpPr>
            <a:spLocks noGrp="1"/>
          </p:cNvSpPr>
          <p:nvPr>
            <p:ph type="title"/>
          </p:nvPr>
        </p:nvSpPr>
        <p:spPr>
          <a:xfrm>
            <a:off x="228600" y="228600"/>
            <a:ext cx="6784975" cy="609600"/>
          </a:xfrm>
        </p:spPr>
        <p:txBody>
          <a:bodyPr/>
          <a:lstStyle/>
          <a:p>
            <a:pPr>
              <a:defRPr/>
            </a:pPr>
            <a:r>
              <a:rPr lang="en-US" dirty="0" smtClean="0"/>
              <a:t>			Play-On Technique</a:t>
            </a:r>
            <a:endParaRPr lang="en-US" dirty="0"/>
          </a:p>
        </p:txBody>
      </p:sp>
    </p:spTree>
  </p:cSld>
  <p:clrMapOvr>
    <a:masterClrMapping/>
  </p:clrMapOvr>
  <p:transition spd="med">
    <p:wipe dir="d"/>
    <p:sndAc>
      <p:stSnd>
        <p:snd r:embed="rId2" name="arrow.wav" builtIn="1"/>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p:cNvSpPr>
            <a:spLocks noGrp="1"/>
          </p:cNvSpPr>
          <p:nvPr>
            <p:ph idx="1"/>
          </p:nvPr>
        </p:nvSpPr>
        <p:spPr>
          <a:xfrm>
            <a:off x="914400" y="1784350"/>
            <a:ext cx="7772400" cy="4845050"/>
          </a:xfrm>
        </p:spPr>
        <p:txBody>
          <a:bodyPr/>
          <a:lstStyle/>
          <a:p>
            <a:pPr>
              <a:lnSpc>
                <a:spcPct val="80000"/>
              </a:lnSpc>
              <a:buFont typeface="Wingdings" pitchFamily="2" charset="2"/>
              <a:buNone/>
            </a:pPr>
            <a:r>
              <a:rPr lang="en-US" sz="3200" dirty="0" smtClean="0">
                <a:latin typeface="Tahoma" pitchFamily="34" charset="0"/>
                <a:cs typeface="Tahoma" pitchFamily="34" charset="0"/>
              </a:rPr>
              <a:t>TECHNICAL FOULS  + PLAY-ONs</a:t>
            </a:r>
          </a:p>
          <a:p>
            <a:pPr>
              <a:lnSpc>
                <a:spcPct val="80000"/>
              </a:lnSpc>
              <a:buFont typeface="Wingdings" pitchFamily="2" charset="2"/>
              <a:buNone/>
            </a:pPr>
            <a:r>
              <a:rPr lang="en-US" sz="3200" b="1" dirty="0" smtClean="0">
                <a:latin typeface="Tahoma" pitchFamily="34" charset="0"/>
                <a:cs typeface="Tahoma" pitchFamily="34" charset="0"/>
              </a:rPr>
              <a:t>	Penalty Enforcement</a:t>
            </a:r>
            <a:endParaRPr lang="en-US" sz="3200" dirty="0" smtClean="0">
              <a:latin typeface="Tahoma" pitchFamily="34" charset="0"/>
              <a:cs typeface="Tahoma" pitchFamily="34" charset="0"/>
            </a:endParaRPr>
          </a:p>
          <a:p>
            <a:pPr>
              <a:lnSpc>
                <a:spcPct val="80000"/>
              </a:lnSpc>
              <a:buSzPct val="110000"/>
              <a:buFont typeface="Wingdings" pitchFamily="2" charset="2"/>
              <a:buChar char=""/>
            </a:pPr>
            <a:r>
              <a:rPr lang="en-US" sz="3200" dirty="0" smtClean="0">
                <a:latin typeface="Tahoma" pitchFamily="34" charset="0"/>
                <a:cs typeface="Tahoma" pitchFamily="34" charset="0"/>
              </a:rPr>
              <a:t>If the ball is loose, there should be a Play-On, and if the offended team does not gain possession, they are awarded the ball at the spot where the ball is–</a:t>
            </a:r>
          </a:p>
          <a:p>
            <a:pPr>
              <a:lnSpc>
                <a:spcPct val="80000"/>
              </a:lnSpc>
            </a:pPr>
            <a:r>
              <a:rPr lang="en-US" sz="3200" dirty="0" smtClean="0">
                <a:latin typeface="Tahoma" pitchFamily="34" charset="0"/>
                <a:cs typeface="Tahoma" pitchFamily="34" charset="0"/>
              </a:rPr>
              <a:t>if ball was inside the attack area--- then move Laterally outside attack area.</a:t>
            </a:r>
          </a:p>
          <a:p>
            <a:pPr>
              <a:lnSpc>
                <a:spcPct val="80000"/>
              </a:lnSpc>
              <a:buSzPct val="110000"/>
              <a:buFont typeface="Wingdings" pitchFamily="2" charset="2"/>
              <a:buChar char=""/>
            </a:pPr>
            <a:r>
              <a:rPr lang="en-US" sz="3200" dirty="0" smtClean="0">
                <a:latin typeface="Tahoma" pitchFamily="34" charset="0"/>
                <a:cs typeface="Tahoma" pitchFamily="34" charset="0"/>
              </a:rPr>
              <a:t>Play-</a:t>
            </a:r>
            <a:r>
              <a:rPr lang="en-US" sz="3200" dirty="0" err="1" smtClean="0">
                <a:latin typeface="Tahoma" pitchFamily="34" charset="0"/>
                <a:cs typeface="Tahoma" pitchFamily="34" charset="0"/>
              </a:rPr>
              <a:t>ons</a:t>
            </a:r>
            <a:r>
              <a:rPr lang="en-US" sz="3200" dirty="0" smtClean="0">
                <a:latin typeface="Tahoma" pitchFamily="34" charset="0"/>
                <a:cs typeface="Tahoma" pitchFamily="34" charset="0"/>
              </a:rPr>
              <a:t> are also used for crease violations and goal keeper interference and all loose ball line violations</a:t>
            </a:r>
          </a:p>
          <a:p>
            <a:endParaRPr lang="en-US" dirty="0" smtClean="0">
              <a:latin typeface="Tahoma" pitchFamily="34" charset="0"/>
              <a:cs typeface="Tahoma" pitchFamily="34" charset="0"/>
            </a:endParaRPr>
          </a:p>
        </p:txBody>
      </p:sp>
      <p:sp>
        <p:nvSpPr>
          <p:cNvPr id="3" name="Title 2"/>
          <p:cNvSpPr>
            <a:spLocks noGrp="1"/>
          </p:cNvSpPr>
          <p:nvPr>
            <p:ph type="title"/>
          </p:nvPr>
        </p:nvSpPr>
        <p:spPr/>
        <p:txBody>
          <a:bodyPr/>
          <a:lstStyle/>
          <a:p>
            <a:pPr>
              <a:defRPr/>
            </a:pPr>
            <a:r>
              <a:rPr lang="en-US" dirty="0" smtClean="0"/>
              <a:t>			PLAY-ON TECHNIQUE</a:t>
            </a:r>
            <a:endParaRPr lang="en-US" dirty="0"/>
          </a:p>
        </p:txBody>
      </p:sp>
    </p:spTree>
  </p:cSld>
  <p:clrMapOvr>
    <a:masterClrMapping/>
  </p:clrMapOvr>
  <p:transition spd="med">
    <p:wipe dir="d"/>
    <p:sndAc>
      <p:stSnd>
        <p:snd r:embed="rId2" name="arrow.wav" builtIn="1"/>
      </p:stSnd>
    </p:sndAc>
  </p:transition>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Content Placeholder 1"/>
          <p:cNvSpPr>
            <a:spLocks noGrp="1"/>
          </p:cNvSpPr>
          <p:nvPr>
            <p:ph idx="1"/>
          </p:nvPr>
        </p:nvSpPr>
        <p:spPr>
          <a:xfrm>
            <a:off x="762000" y="1295400"/>
            <a:ext cx="8001000" cy="5073650"/>
          </a:xfrm>
        </p:spPr>
        <p:txBody>
          <a:bodyPr/>
          <a:lstStyle/>
          <a:p>
            <a:pPr>
              <a:buFont typeface="Wingdings" pitchFamily="2" charset="2"/>
              <a:buNone/>
            </a:pPr>
            <a:r>
              <a:rPr lang="en-US" sz="2800" b="1" dirty="0" smtClean="0"/>
              <a:t>Play-On Rulings:</a:t>
            </a:r>
          </a:p>
          <a:p>
            <a:pPr>
              <a:buFont typeface="Wingdings" pitchFamily="2" charset="2"/>
              <a:buNone/>
            </a:pPr>
            <a:endParaRPr lang="en-US" sz="2000" b="1" dirty="0" smtClean="0"/>
          </a:p>
          <a:p>
            <a:r>
              <a:rPr lang="en-US" sz="2000" b="1" dirty="0" smtClean="0"/>
              <a:t>4.5 SITUATION:</a:t>
            </a:r>
            <a:r>
              <a:rPr lang="en-US" sz="2000" dirty="0" smtClean="0"/>
              <a:t> During normal play, A1 makes a pass to teammate A2. While the ball is in flight, B1 commits (a) a technical foul or (b) a personal foul. </a:t>
            </a:r>
            <a:r>
              <a:rPr lang="en-US" sz="2000" b="1" dirty="0" smtClean="0"/>
              <a:t>RULING:</a:t>
            </a:r>
            <a:r>
              <a:rPr lang="en-US" sz="2000" dirty="0" smtClean="0"/>
              <a:t> In (a) the official calls out “play on” and if the pass is completed, the “play-on” is over. In (b), flag down, slow whistle</a:t>
            </a:r>
          </a:p>
          <a:p>
            <a:r>
              <a:rPr lang="en-US" sz="2000" dirty="0" smtClean="0"/>
              <a:t>“re: situation 4.5....</a:t>
            </a:r>
            <a:br>
              <a:rPr lang="en-US" sz="2000" dirty="0" smtClean="0"/>
            </a:br>
            <a:r>
              <a:rPr lang="en-US" sz="2000" dirty="0" smtClean="0"/>
              <a:t>A1 in possession outside the attack box. 10 second count is underway when A1 passes to A2 who is also outside the box. While the ball is in flight B1 pushes A1.  (a) Does Team A get a new 10 second count when A2 catches the ball?   (b) If A2 doesn't catch the ball?” </a:t>
            </a:r>
          </a:p>
          <a:p>
            <a:pPr>
              <a:buFont typeface="Wingdings" pitchFamily="2" charset="2"/>
              <a:buNone/>
            </a:pPr>
            <a:r>
              <a:rPr lang="en-US" sz="2000" dirty="0" smtClean="0"/>
              <a:t>	(a)  &amp; (b) Absolutely! If there's a play-on for a foul by Team B and Team A regains possession, give the reset signal and start a new count.</a:t>
            </a:r>
            <a:br>
              <a:rPr lang="en-US" sz="2000" dirty="0" smtClean="0"/>
            </a:br>
            <a:r>
              <a:rPr lang="en-US" sz="2000" dirty="0" smtClean="0"/>
              <a:t>The same would be true for goalie interference on a clearing pass: reset your 20-second timer.</a:t>
            </a:r>
          </a:p>
          <a:p>
            <a:endParaRPr lang="en-US" sz="2000" dirty="0" smtClean="0"/>
          </a:p>
        </p:txBody>
      </p:sp>
      <p:sp>
        <p:nvSpPr>
          <p:cNvPr id="3" name="Title 2"/>
          <p:cNvSpPr>
            <a:spLocks noGrp="1"/>
          </p:cNvSpPr>
          <p:nvPr>
            <p:ph type="title"/>
          </p:nvPr>
        </p:nvSpPr>
        <p:spPr>
          <a:xfrm>
            <a:off x="228600" y="228600"/>
            <a:ext cx="6784975" cy="609600"/>
          </a:xfrm>
        </p:spPr>
        <p:txBody>
          <a:bodyPr/>
          <a:lstStyle/>
          <a:p>
            <a:pPr>
              <a:defRPr/>
            </a:pPr>
            <a:r>
              <a:rPr lang="en-US" dirty="0" smtClean="0"/>
              <a:t>			Play-On Technique</a:t>
            </a:r>
            <a:endParaRPr lang="en-US" dirty="0"/>
          </a:p>
        </p:txBody>
      </p:sp>
    </p:spTree>
  </p:cSld>
  <p:clrMapOvr>
    <a:masterClrMapping/>
  </p:clrMapOvr>
  <p:transition spd="med">
    <p:wipe dir="d"/>
    <p:sndAc>
      <p:stSnd>
        <p:snd r:embed="rId2" name="arrow.wav" builtIn="1"/>
      </p:stSnd>
    </p:sndAc>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p:txBody>
          <a:bodyPr/>
          <a:lstStyle/>
          <a:p>
            <a:pPr>
              <a:defRPr/>
            </a:pPr>
            <a:r>
              <a:rPr lang="en-US" dirty="0" smtClean="0"/>
              <a:t>			Play-On Technique</a:t>
            </a:r>
            <a:endParaRPr lang="en-US" dirty="0"/>
          </a:p>
        </p:txBody>
      </p:sp>
      <p:pic>
        <p:nvPicPr>
          <p:cNvPr id="5" name="Play on 2.mpg">
            <a:hlinkClick r:id="" action="ppaction://media"/>
          </p:cNvPr>
          <p:cNvPicPr>
            <a:picLocks noGrp="1" noRot="1" noChangeAspect="1"/>
          </p:cNvPicPr>
          <p:nvPr>
            <p:ph idx="1"/>
            <a:videoFile r:link="rId1"/>
          </p:nvPr>
        </p:nvPicPr>
        <p:blipFill>
          <a:blip r:embed="rId4"/>
          <a:srcRect/>
          <a:stretch>
            <a:fillRect/>
          </a:stretch>
        </p:blipFill>
        <p:spPr>
          <a:xfrm>
            <a:off x="1371600" y="1784350"/>
            <a:ext cx="6858000" cy="4572000"/>
          </a:xfrm>
        </p:spPr>
      </p:pic>
    </p:spTree>
  </p:cSld>
  <p:clrMapOvr>
    <a:masterClrMapping/>
  </p:clrMapOvr>
  <p:transition spd="med">
    <p:wipe dir="d"/>
    <p:sndAc>
      <p:stSnd>
        <p:snd r:embed="rId3" name="arrow.wav" builtIn="1"/>
      </p:stSnd>
    </p:sndAc>
  </p:transition>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5"/>
                                        </p:tgtEl>
                                      </p:cBhvr>
                                    </p:cmd>
                                  </p:childTnLst>
                                </p:cTn>
                              </p:par>
                            </p:childTnLst>
                          </p:cTn>
                        </p:par>
                      </p:childTnLst>
                    </p:cTn>
                  </p:par>
                </p:childTnLst>
              </p:cTn>
              <p:nextCondLst>
                <p:cond evt="onClick" delay="0">
                  <p:tgtEl>
                    <p:spTgt spid="5"/>
                  </p:tgtEl>
                </p:cond>
              </p:nextCondLst>
            </p:seq>
            <p:video fullScrn="1">
              <p:cMediaNode>
                <p:cTn id="7" fill="remove" display="0">
                  <p:stCondLst>
                    <p:cond delay="indefinite"/>
                  </p:stCondLst>
                  <p:endCondLst>
                    <p:cond evt="onNext" delay="0">
                      <p:tgtEl>
                        <p:sldTgt/>
                      </p:tgtEl>
                    </p:cond>
                    <p:cond evt="onPrev" delay="0">
                      <p:tgtEl>
                        <p:sldTgt/>
                      </p:tgtEl>
                    </p:cond>
                  </p:endCondLst>
                </p:cTn>
                <p:tgtEl>
                  <p:spTgt spid="5"/>
                </p:tgtEl>
              </p:cMediaNode>
            </p:video>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p:txBody>
          <a:bodyPr/>
          <a:lstStyle/>
          <a:p>
            <a:pPr>
              <a:defRPr/>
            </a:pPr>
            <a:r>
              <a:rPr lang="en-US" dirty="0" smtClean="0"/>
              <a:t>			Play-On Technique</a:t>
            </a:r>
            <a:endParaRPr lang="en-US" dirty="0"/>
          </a:p>
        </p:txBody>
      </p:sp>
      <p:pic>
        <p:nvPicPr>
          <p:cNvPr id="5" name="Play ons with audio.mpg">
            <a:hlinkClick r:id="" action="ppaction://media"/>
          </p:cNvPr>
          <p:cNvPicPr>
            <a:picLocks noGrp="1" noRot="1" noChangeAspect="1"/>
          </p:cNvPicPr>
          <p:nvPr>
            <p:ph idx="1"/>
            <a:videoFile r:link="rId1"/>
          </p:nvPr>
        </p:nvPicPr>
        <p:blipFill>
          <a:blip r:embed="rId4"/>
          <a:stretch>
            <a:fillRect/>
          </a:stretch>
        </p:blipFill>
        <p:spPr>
          <a:xfrm>
            <a:off x="1371600" y="1784350"/>
            <a:ext cx="6858000" cy="4572000"/>
          </a:xfrm>
          <a:prstGeom prst="rect">
            <a:avLst/>
          </a:prstGeom>
        </p:spPr>
      </p:pic>
    </p:spTree>
  </p:cSld>
  <p:clrMapOvr>
    <a:masterClrMapping/>
  </p:clrMapOvr>
  <p:transition spd="med">
    <p:wipe dir="d"/>
    <p:sndAc>
      <p:stSnd>
        <p:snd r:embed="rId3" name="arrow.wav" builtIn="1"/>
      </p:stSnd>
    </p:sndAc>
  </p:transition>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5"/>
                                        </p:tgtEl>
                                      </p:cBhvr>
                                    </p:cmd>
                                  </p:childTnLst>
                                </p:cTn>
                              </p:par>
                            </p:childTnLst>
                          </p:cTn>
                        </p:par>
                      </p:childTnLst>
                    </p:cTn>
                  </p:par>
                </p:childTnLst>
              </p:cTn>
              <p:nextCondLst>
                <p:cond evt="onClick" delay="0">
                  <p:tgtEl>
                    <p:spTgt spid="5"/>
                  </p:tgtEl>
                </p:cond>
              </p:nextCondLst>
            </p:seq>
            <p:video>
              <p:cMediaNode>
                <p:cTn id="7" fill="hold" display="0">
                  <p:stCondLst>
                    <p:cond delay="indefinite"/>
                  </p:stCondLst>
                  <p:endCondLst>
                    <p:cond evt="onNext" delay="0">
                      <p:tgtEl>
                        <p:sldTgt/>
                      </p:tgtEl>
                    </p:cond>
                    <p:cond evt="onPrev" delay="0">
                      <p:tgtEl>
                        <p:sldTgt/>
                      </p:tgtEl>
                    </p:cond>
                  </p:endCondLst>
                </p:cTn>
                <p:tgtEl>
                  <p:spTgt spid="5"/>
                </p:tgtEl>
              </p:cMediaNode>
            </p:video>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0" y="1600200"/>
            <a:ext cx="7772400" cy="4572000"/>
          </a:xfrm>
        </p:spPr>
        <p:txBody>
          <a:bodyPr/>
          <a:lstStyle/>
          <a:p>
            <a:r>
              <a:rPr lang="en-US" dirty="0" smtClean="0"/>
              <a:t>If a Defending player commits a foul against an attacking player and an Attacking player has Possession of the ball (foul could be against player in possession or some other player of the Attacking team) and the act of fouling does not cause the player in possession to loose possession, the official shall drop (throw straight up in the air) a signal flag and verbally signal “Flag down”</a:t>
            </a:r>
          </a:p>
        </p:txBody>
      </p:sp>
      <p:sp>
        <p:nvSpPr>
          <p:cNvPr id="4" name="Title 2"/>
          <p:cNvSpPr>
            <a:spLocks noGrp="1"/>
          </p:cNvSpPr>
          <p:nvPr>
            <p:ph type="title"/>
          </p:nvPr>
        </p:nvSpPr>
        <p:spPr/>
        <p:txBody>
          <a:bodyPr/>
          <a:lstStyle/>
          <a:p>
            <a:pPr>
              <a:defRPr/>
            </a:pPr>
            <a:r>
              <a:rPr lang="en-US" dirty="0" smtClean="0"/>
              <a:t>		Slow Whistle Technique</a:t>
            </a:r>
            <a:endParaRPr lang="en-US" dirty="0"/>
          </a:p>
        </p:txBody>
      </p:sp>
      <p:pic>
        <p:nvPicPr>
          <p:cNvPr id="5" name="Picture 6"/>
          <p:cNvPicPr>
            <a:picLocks noChangeAspect="1" noChangeArrowheads="1"/>
          </p:cNvPicPr>
          <p:nvPr/>
        </p:nvPicPr>
        <p:blipFill>
          <a:blip r:embed="rId3"/>
          <a:srcRect/>
          <a:stretch>
            <a:fillRect/>
          </a:stretch>
        </p:blipFill>
        <p:spPr bwMode="auto">
          <a:xfrm rot="5400000">
            <a:off x="7353300" y="5067300"/>
            <a:ext cx="2362200" cy="1219200"/>
          </a:xfrm>
          <a:prstGeom prst="rect">
            <a:avLst/>
          </a:prstGeom>
          <a:noFill/>
          <a:ln w="9525">
            <a:noFill/>
            <a:miter lim="800000"/>
            <a:headEnd/>
            <a:tailEnd/>
          </a:ln>
        </p:spPr>
      </p:pic>
    </p:spTree>
  </p:cSld>
  <p:clrMapOvr>
    <a:masterClrMapping/>
  </p:clrMapOvr>
  <p:transition spd="med">
    <p:wipe dir="d"/>
    <p:sndAc>
      <p:stSnd>
        <p:snd r:embed="rId2" name="arrow.wav" builtIn="1"/>
      </p:stSnd>
    </p:sndAc>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600200"/>
            <a:ext cx="8229600" cy="5105400"/>
          </a:xfrm>
        </p:spPr>
        <p:txBody>
          <a:bodyPr/>
          <a:lstStyle/>
          <a:p>
            <a:r>
              <a:rPr lang="en-US" sz="2400" dirty="0" smtClean="0"/>
              <a:t>Flag down with hold whistle until any of the following occurs:</a:t>
            </a:r>
          </a:p>
          <a:p>
            <a:pPr marL="582613" indent="-514350">
              <a:buFont typeface="+mj-lt"/>
              <a:buAutoNum type="arabicPeriod"/>
            </a:pPr>
            <a:r>
              <a:rPr lang="en-US" sz="2000" dirty="0" smtClean="0"/>
              <a:t>A goal is scored</a:t>
            </a:r>
          </a:p>
          <a:p>
            <a:pPr marL="582613" indent="-514350">
              <a:buFont typeface="+mj-lt"/>
              <a:buAutoNum type="arabicPeriod"/>
            </a:pPr>
            <a:r>
              <a:rPr lang="en-US" sz="2000" dirty="0" smtClean="0"/>
              <a:t>Ball goes OOB</a:t>
            </a:r>
          </a:p>
          <a:p>
            <a:pPr marL="582613" indent="-514350">
              <a:buFont typeface="+mj-lt"/>
              <a:buAutoNum type="arabicPeriod"/>
            </a:pPr>
            <a:r>
              <a:rPr lang="en-US" sz="2000" dirty="0" smtClean="0"/>
              <a:t>Defending team gains possession of the ball</a:t>
            </a:r>
          </a:p>
          <a:p>
            <a:pPr marL="582613" indent="-514350">
              <a:buFont typeface="+mj-lt"/>
              <a:buAutoNum type="arabicPeriod"/>
            </a:pPr>
            <a:r>
              <a:rPr lang="en-US" sz="2000" dirty="0" smtClean="0"/>
              <a:t>A shot is taken that does not result in a goal</a:t>
            </a:r>
          </a:p>
          <a:p>
            <a:pPr marL="582613" indent="-514350">
              <a:buFont typeface="+mj-lt"/>
              <a:buAutoNum type="arabicPeriod"/>
            </a:pPr>
            <a:r>
              <a:rPr lang="en-US" sz="2000" dirty="0" smtClean="0"/>
              <a:t>The ball enters the goal area or is in the goal area at time of foul occurs and then moves out of goal area.</a:t>
            </a:r>
          </a:p>
          <a:p>
            <a:pPr marL="582613" indent="-514350">
              <a:buFont typeface="+mj-lt"/>
              <a:buAutoNum type="arabicPeriod"/>
            </a:pPr>
            <a:r>
              <a:rPr lang="en-US" sz="2000" dirty="0" smtClean="0"/>
              <a:t>An injury to a player or either team and deemed serious enough for immediate whistle</a:t>
            </a:r>
          </a:p>
          <a:p>
            <a:pPr marL="582613" indent="-514350">
              <a:buFont typeface="+mj-lt"/>
              <a:buAutoNum type="arabicPeriod"/>
            </a:pPr>
            <a:r>
              <a:rPr lang="en-US" sz="2000" dirty="0" smtClean="0"/>
              <a:t>Player loses any of the required equipment  in a scrimmage area</a:t>
            </a:r>
          </a:p>
          <a:p>
            <a:pPr marL="582613" indent="-514350">
              <a:buFont typeface="+mj-lt"/>
              <a:buAutoNum type="arabicPeriod"/>
            </a:pPr>
            <a:r>
              <a:rPr lang="en-US" sz="2000" dirty="0" smtClean="0"/>
              <a:t>A loose ball results, when the ball hits the ground(not a bounce shot)</a:t>
            </a:r>
          </a:p>
          <a:p>
            <a:pPr marL="582613" indent="-514350">
              <a:buFont typeface="+mj-lt"/>
              <a:buAutoNum type="arabicPeriod"/>
            </a:pPr>
            <a:r>
              <a:rPr lang="en-US" sz="2000" dirty="0" smtClean="0"/>
              <a:t>A player on the attacking team commits a foul</a:t>
            </a:r>
          </a:p>
          <a:p>
            <a:pPr marL="582613" indent="-514350">
              <a:buFont typeface="+mj-lt"/>
              <a:buAutoNum type="arabicPeriod"/>
            </a:pPr>
            <a:r>
              <a:rPr lang="en-US" sz="2000" dirty="0" smtClean="0"/>
              <a:t>The  ball was in defensive half and failure to advance</a:t>
            </a:r>
          </a:p>
          <a:p>
            <a:pPr marL="582613" indent="-514350">
              <a:buFont typeface="Corbel" pitchFamily="34" charset="0"/>
              <a:buChar char="a"/>
            </a:pPr>
            <a:endParaRPr lang="en-US" sz="2000" dirty="0"/>
          </a:p>
        </p:txBody>
      </p:sp>
      <p:sp>
        <p:nvSpPr>
          <p:cNvPr id="4" name="Title 2"/>
          <p:cNvSpPr>
            <a:spLocks noGrp="1"/>
          </p:cNvSpPr>
          <p:nvPr>
            <p:ph type="title"/>
          </p:nvPr>
        </p:nvSpPr>
        <p:spPr/>
        <p:txBody>
          <a:bodyPr/>
          <a:lstStyle/>
          <a:p>
            <a:pPr>
              <a:defRPr/>
            </a:pPr>
            <a:r>
              <a:rPr lang="en-US" dirty="0" smtClean="0"/>
              <a:t>		Slow Whistle Technique</a:t>
            </a:r>
            <a:endParaRPr lang="en-US" dirty="0"/>
          </a:p>
        </p:txBody>
      </p:sp>
    </p:spTree>
  </p:cSld>
  <p:clrMapOvr>
    <a:masterClrMapping/>
  </p:clrMapOvr>
  <p:transition spd="med">
    <p:wipe dir="d"/>
    <p:sndAc>
      <p:stSnd>
        <p:snd r:embed="rId2" name="arrow.wav" builtIn="1"/>
      </p:stSnd>
    </p:sndAc>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4400" y="1371600"/>
            <a:ext cx="7772400" cy="5257800"/>
          </a:xfrm>
        </p:spPr>
        <p:txBody>
          <a:bodyPr/>
          <a:lstStyle/>
          <a:p>
            <a:r>
              <a:rPr lang="en-US" sz="3600" dirty="0" smtClean="0"/>
              <a:t>Enforcement after Slow Whistle</a:t>
            </a:r>
          </a:p>
          <a:p>
            <a:pPr marL="582613" indent="-514350">
              <a:buFont typeface="+mj-lt"/>
              <a:buAutoNum type="arabicPeriod"/>
            </a:pPr>
            <a:r>
              <a:rPr lang="en-US" sz="2400" dirty="0" smtClean="0"/>
              <a:t>If Personal foul committed player suspended from game for designated penalty time regardless if goal is scored</a:t>
            </a:r>
          </a:p>
          <a:p>
            <a:pPr marL="582613" indent="-514350">
              <a:buFont typeface="+mj-lt"/>
              <a:buAutoNum type="arabicPeriod"/>
            </a:pPr>
            <a:r>
              <a:rPr lang="en-US" sz="2400" dirty="0" smtClean="0"/>
              <a:t>If a goal is scored after FDSW on a technical foul, no penalty time is given. If goal is not scored, the penalty for Tech foul is 30 seconds</a:t>
            </a:r>
          </a:p>
          <a:p>
            <a:pPr marL="582613" indent="-514350">
              <a:buFont typeface="+mj-lt"/>
              <a:buAutoNum type="arabicPeriod"/>
            </a:pPr>
            <a:r>
              <a:rPr lang="en-US" sz="2400" dirty="0" smtClean="0"/>
              <a:t>If a goal is scored after FDSW and it is found that there were simultaneous fouls committed before the whistle was blown signaling scoring of goal, the goal is disallowed, regardless of the nature of the foul on the attacking team.</a:t>
            </a:r>
            <a:endParaRPr lang="en-US" sz="2400" dirty="0"/>
          </a:p>
        </p:txBody>
      </p:sp>
      <p:sp>
        <p:nvSpPr>
          <p:cNvPr id="4" name="Title 2"/>
          <p:cNvSpPr>
            <a:spLocks noGrp="1"/>
          </p:cNvSpPr>
          <p:nvPr>
            <p:ph type="title"/>
          </p:nvPr>
        </p:nvSpPr>
        <p:spPr/>
        <p:txBody>
          <a:bodyPr/>
          <a:lstStyle/>
          <a:p>
            <a:pPr>
              <a:defRPr/>
            </a:pPr>
            <a:r>
              <a:rPr lang="en-US" dirty="0" smtClean="0"/>
              <a:t>		Slow Whistle Technique</a:t>
            </a:r>
            <a:endParaRPr lang="en-US" dirty="0"/>
          </a:p>
        </p:txBody>
      </p:sp>
    </p:spTree>
  </p:cSld>
  <p:clrMapOvr>
    <a:masterClrMapping/>
  </p:clrMapOvr>
  <p:transition spd="med">
    <p:wipe dir="d"/>
    <p:sndAc>
      <p:stSnd>
        <p:snd r:embed="rId2" name="arrow.wav" builtIn="1"/>
      </p:stSnd>
    </p:sndAc>
  </p:transition>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US" dirty="0" smtClean="0"/>
              <a:t>		Slow Whistle Technique</a:t>
            </a:r>
            <a:endParaRPr lang="en-US" dirty="0"/>
          </a:p>
        </p:txBody>
      </p:sp>
      <p:pic>
        <p:nvPicPr>
          <p:cNvPr id="39939" name="Picture 6"/>
          <p:cNvPicPr>
            <a:picLocks noChangeAspect="1" noChangeArrowheads="1"/>
          </p:cNvPicPr>
          <p:nvPr/>
        </p:nvPicPr>
        <p:blipFill>
          <a:blip r:embed="rId3"/>
          <a:srcRect/>
          <a:stretch>
            <a:fillRect/>
          </a:stretch>
        </p:blipFill>
        <p:spPr bwMode="auto">
          <a:xfrm rot="5400000">
            <a:off x="7292975" y="739775"/>
            <a:ext cx="2286000" cy="1416050"/>
          </a:xfrm>
          <a:prstGeom prst="rect">
            <a:avLst/>
          </a:prstGeom>
          <a:noFill/>
          <a:ln w="9525">
            <a:noFill/>
            <a:miter lim="800000"/>
            <a:headEnd/>
            <a:tailEnd/>
          </a:ln>
        </p:spPr>
      </p:pic>
      <p:sp>
        <p:nvSpPr>
          <p:cNvPr id="39940" name="Rectangle 5"/>
          <p:cNvSpPr>
            <a:spLocks noGrp="1" noChangeArrowheads="1"/>
          </p:cNvSpPr>
          <p:nvPr>
            <p:ph idx="1"/>
          </p:nvPr>
        </p:nvSpPr>
        <p:spPr>
          <a:xfrm>
            <a:off x="381000" y="914400"/>
            <a:ext cx="7467600" cy="5940088"/>
          </a:xfrm>
        </p:spPr>
        <p:txBody>
          <a:bodyPr wrap="square" anchor="ctr">
            <a:spAutoFit/>
          </a:bodyPr>
          <a:lstStyle/>
          <a:p>
            <a:pPr marL="0" indent="0">
              <a:spcBef>
                <a:spcPct val="0"/>
              </a:spcBef>
              <a:buClrTx/>
              <a:buSzTx/>
              <a:buFontTx/>
              <a:buNone/>
            </a:pPr>
            <a:r>
              <a:rPr lang="en-US" sz="2000" dirty="0" smtClean="0">
                <a:latin typeface="Verdana" pitchFamily="34" charset="0"/>
                <a:cs typeface="Arial" charset="0"/>
              </a:rPr>
              <a:t>The wise official only shouts "shot" [a] after the ball hits the ground [b] and, as Trail, only if Lead needs help making the end line call. Thus, once the play ends, neither coach can use the official's signal / words against them. </a:t>
            </a:r>
            <a:br>
              <a:rPr lang="en-US" sz="2000" dirty="0" smtClean="0">
                <a:latin typeface="Verdana" pitchFamily="34" charset="0"/>
                <a:cs typeface="Arial" charset="0"/>
              </a:rPr>
            </a:br>
            <a:r>
              <a:rPr lang="en-US" sz="2000" dirty="0" smtClean="0">
                <a:latin typeface="Verdana" pitchFamily="34" charset="0"/>
                <a:cs typeface="Arial" charset="0"/>
              </a:rPr>
              <a:t/>
            </a:r>
            <a:br>
              <a:rPr lang="en-US" sz="2000" dirty="0" smtClean="0">
                <a:latin typeface="Verdana" pitchFamily="34" charset="0"/>
                <a:cs typeface="Arial" charset="0"/>
              </a:rPr>
            </a:br>
            <a:r>
              <a:rPr lang="en-US" sz="2000" dirty="0" smtClean="0">
                <a:latin typeface="Verdana" pitchFamily="34" charset="0"/>
                <a:cs typeface="Arial" charset="0"/>
              </a:rPr>
              <a:t>This gives the crew some latitude in the situation being discussed, i.e., the 'shot' never touches the ground and is caught by another attacker (turns out to be a pass). ("Coach, that was a great pass. Play until the whistle sounds. Goal is good.")</a:t>
            </a:r>
          </a:p>
          <a:p>
            <a:pPr marL="0" indent="0">
              <a:spcBef>
                <a:spcPct val="0"/>
              </a:spcBef>
              <a:buClrTx/>
              <a:buSzTx/>
              <a:buFontTx/>
              <a:buNone/>
            </a:pPr>
            <a:endParaRPr lang="en-US" sz="2000" dirty="0" smtClean="0">
              <a:latin typeface="Verdana" pitchFamily="34" charset="0"/>
              <a:cs typeface="Arial" charset="0"/>
            </a:endParaRPr>
          </a:p>
          <a:p>
            <a:pPr marL="0" indent="0">
              <a:spcBef>
                <a:spcPct val="0"/>
              </a:spcBef>
              <a:buClrTx/>
              <a:buSzTx/>
              <a:buFontTx/>
              <a:buNone/>
            </a:pPr>
            <a:r>
              <a:rPr lang="en-US" sz="2000" dirty="0" smtClean="0">
                <a:latin typeface="Verdana" pitchFamily="34" charset="0"/>
                <a:cs typeface="Arial" charset="0"/>
              </a:rPr>
              <a:t>7.9 Situation I: During FDSW, A1shoots the ball toward goal.  A2 catches the ball and shoots it into goal.   Ruling: Legal goal. What appeared to be a shot turned out to be a pass. </a:t>
            </a:r>
          </a:p>
          <a:p>
            <a:pPr marL="0" indent="0">
              <a:spcBef>
                <a:spcPct val="0"/>
              </a:spcBef>
              <a:buClrTx/>
              <a:buSzTx/>
              <a:buFontTx/>
              <a:buNone/>
            </a:pPr>
            <a:r>
              <a:rPr lang="en-US" sz="2000" dirty="0" smtClean="0">
                <a:latin typeface="Verdana" pitchFamily="34" charset="0"/>
                <a:cs typeface="Arial" charset="0"/>
              </a:rPr>
              <a:t>What if shot passes goal and is caught by teammate behind goal?  Is this a pass no whistle?</a:t>
            </a:r>
            <a:endParaRPr lang="en-US" sz="2000" dirty="0" smtClean="0">
              <a:latin typeface="Times New Roman" pitchFamily="18" charset="0"/>
              <a:cs typeface="Arial" charset="0"/>
            </a:endParaRPr>
          </a:p>
          <a:p>
            <a:pPr marL="0" indent="0">
              <a:spcBef>
                <a:spcPct val="0"/>
              </a:spcBef>
              <a:buClrTx/>
              <a:buSzTx/>
              <a:buFontTx/>
              <a:buNone/>
            </a:pPr>
            <a:endParaRPr lang="en-US" sz="2000" dirty="0" smtClean="0">
              <a:latin typeface="Arial" charset="0"/>
              <a:cs typeface="Arial" charset="0"/>
            </a:endParaRPr>
          </a:p>
        </p:txBody>
      </p:sp>
    </p:spTree>
  </p:cSld>
  <p:clrMapOvr>
    <a:masterClrMapping/>
  </p:clrMapOvr>
  <p:transition spd="med">
    <p:wipe dir="d"/>
    <p:sndAc>
      <p:stSnd>
        <p:snd r:embed="rId2" name="arrow.wav" builtIn="1"/>
      </p:stSnd>
    </p:sndAc>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Text Box 4"/>
          <p:cNvSpPr>
            <a:spLocks noGrp="1" noChangeArrowheads="1"/>
          </p:cNvSpPr>
          <p:nvPr>
            <p:ph idx="1"/>
          </p:nvPr>
        </p:nvSpPr>
        <p:spPr>
          <a:xfrm>
            <a:off x="533400" y="1371600"/>
            <a:ext cx="8458200" cy="5257800"/>
          </a:xfrm>
        </p:spPr>
        <p:txBody>
          <a:bodyPr>
            <a:spAutoFit/>
          </a:bodyPr>
          <a:lstStyle/>
          <a:p>
            <a:r>
              <a:rPr lang="en-US" sz="1800" b="1" u="sng" dirty="0" smtClean="0"/>
              <a:t>Don’t Do Play-by-Play</a:t>
            </a:r>
            <a:r>
              <a:rPr lang="en-US" sz="1800" dirty="0" smtClean="0"/>
              <a:t>:</a:t>
            </a:r>
          </a:p>
          <a:p>
            <a:r>
              <a:rPr lang="en-US" sz="1800" u="sng" dirty="0" smtClean="0"/>
              <a:t>Choose your words carefully, eliminate excess</a:t>
            </a:r>
            <a:r>
              <a:rPr lang="en-US" sz="1800" dirty="0" smtClean="0"/>
              <a:t>!</a:t>
            </a:r>
          </a:p>
          <a:p>
            <a:r>
              <a:rPr lang="en-US" sz="1800" dirty="0" smtClean="0"/>
              <a:t>Nothing drives me nuts more than working with a guy who goes into </a:t>
            </a:r>
            <a:r>
              <a:rPr lang="en-US" sz="1800" i="1" dirty="0" smtClean="0"/>
              <a:t>"I've got a loose ball push from behind on 23 blue, we're going green!  "</a:t>
            </a:r>
            <a:r>
              <a:rPr lang="en-US" sz="1800" dirty="0" smtClean="0"/>
              <a:t> First of all, it's too long, plus it communicates a lot of unnecessary information, has a lot of "filler," and makes it personal ("I've got . . ."). And those 10 extra words on every call add up over the course of a game.</a:t>
            </a:r>
            <a:br>
              <a:rPr lang="en-US" sz="1800" dirty="0" smtClean="0"/>
            </a:br>
            <a:r>
              <a:rPr lang="en-US" sz="1800" dirty="0" smtClean="0"/>
              <a:t/>
            </a:r>
            <a:br>
              <a:rPr lang="en-US" sz="1800" dirty="0" smtClean="0"/>
            </a:br>
            <a:r>
              <a:rPr lang="en-US" sz="1800" dirty="0" smtClean="0"/>
              <a:t>There are times when a little extra explanation is warranted. For example, on a faceoff:   “Official: Illegal procedure, blue ball!”</a:t>
            </a:r>
            <a:br>
              <a:rPr lang="en-US" sz="1800" dirty="0" smtClean="0"/>
            </a:br>
            <a:r>
              <a:rPr lang="en-US" sz="1800" dirty="0" smtClean="0"/>
              <a:t>On something like that, can give a short explanation: "Illegal procedure, blue ball, back hand lifted!" or “went early”.  But </a:t>
            </a:r>
            <a:r>
              <a:rPr lang="en-US" sz="1800" b="1" i="1" dirty="0" smtClean="0"/>
              <a:t>I don't "got"</a:t>
            </a:r>
            <a:r>
              <a:rPr lang="en-US" sz="1800" dirty="0" smtClean="0"/>
              <a:t> anything.</a:t>
            </a:r>
            <a:br>
              <a:rPr lang="en-US" sz="1800" dirty="0" smtClean="0"/>
            </a:br>
            <a:r>
              <a:rPr lang="en-US" sz="1800" dirty="0" smtClean="0"/>
              <a:t/>
            </a:r>
            <a:br>
              <a:rPr lang="en-US" sz="1800" dirty="0" smtClean="0"/>
            </a:br>
            <a:r>
              <a:rPr lang="en-US" sz="1800" dirty="0" smtClean="0"/>
              <a:t>The trend is toward even shorter explanations: we’ve should  be convinced to shorten "Loose ball push, blue ball" to </a:t>
            </a:r>
            <a:r>
              <a:rPr lang="en-US" sz="1800" b="1" i="1" u="sng" dirty="0" smtClean="0"/>
              <a:t>"Loose. . .push. . .blue ball,“ </a:t>
            </a:r>
            <a:r>
              <a:rPr lang="en-US" sz="1800" dirty="0" smtClean="0"/>
              <a:t> and there are those that say we should even drop the "loose" unless there could be any question about whether there had been possession. After all, if there's no flag and we're just awarding possession, it must have been loose, right? </a:t>
            </a:r>
          </a:p>
        </p:txBody>
      </p:sp>
      <p:sp>
        <p:nvSpPr>
          <p:cNvPr id="3" name="Title 2"/>
          <p:cNvSpPr>
            <a:spLocks noGrp="1"/>
          </p:cNvSpPr>
          <p:nvPr>
            <p:ph type="title"/>
          </p:nvPr>
        </p:nvSpPr>
        <p:spPr/>
        <p:txBody>
          <a:bodyPr/>
          <a:lstStyle/>
          <a:p>
            <a:pPr>
              <a:defRPr/>
            </a:pPr>
            <a:r>
              <a:rPr lang="en-US" dirty="0" smtClean="0"/>
              <a:t>		Penalty Enforcement</a:t>
            </a:r>
            <a:endParaRPr lang="en-US" dirty="0"/>
          </a:p>
        </p:txBody>
      </p:sp>
    </p:spTree>
  </p:cSld>
  <p:clrMapOvr>
    <a:masterClrMapping/>
  </p:clrMapOvr>
  <p:transition spd="med">
    <p:wipe dir="d"/>
    <p:sndAc>
      <p:stSnd>
        <p:snd r:embed="rId2" name="arrow.wav" builtIn="1"/>
      </p:stSnd>
    </p:sndAc>
  </p:transition>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Text Box 5"/>
          <p:cNvSpPr>
            <a:spLocks noGrp="1" noChangeArrowheads="1"/>
          </p:cNvSpPr>
          <p:nvPr>
            <p:ph idx="1"/>
          </p:nvPr>
        </p:nvSpPr>
        <p:spPr>
          <a:xfrm>
            <a:off x="914400" y="1676400"/>
            <a:ext cx="7772400" cy="4940300"/>
          </a:xfrm>
          <a:ln w="57150" cmpd="thinThick">
            <a:solidFill>
              <a:schemeClr val="tx1"/>
            </a:solidFill>
          </a:ln>
        </p:spPr>
        <p:txBody>
          <a:bodyPr>
            <a:spAutoFit/>
          </a:bodyPr>
          <a:lstStyle/>
          <a:p>
            <a:pPr>
              <a:spcBef>
                <a:spcPct val="50000"/>
              </a:spcBef>
            </a:pPr>
            <a:r>
              <a:rPr lang="en-US" dirty="0" smtClean="0"/>
              <a:t>Coaches want to know whose ball it is and what direction immediately in order to get subs on ASAP.  So when calling OOBs, they hear the first color “Off White” and start thinking offense (White Ball) and getting subs ready, then the Official yells “Blue Ball” and now they realize his team is on defense and might have started subbing for offense.  </a:t>
            </a:r>
          </a:p>
          <a:p>
            <a:pPr>
              <a:spcBef>
                <a:spcPct val="50000"/>
              </a:spcBef>
            </a:pPr>
            <a:r>
              <a:rPr lang="en-US" dirty="0" smtClean="0"/>
              <a:t>Don’t confuse everyone:  Just state whose ball </a:t>
            </a:r>
            <a:r>
              <a:rPr lang="en-US" u="sng" dirty="0" smtClean="0"/>
              <a:t>It Is going to be only</a:t>
            </a:r>
            <a:r>
              <a:rPr lang="en-US" dirty="0" smtClean="0"/>
              <a:t>.</a:t>
            </a:r>
          </a:p>
        </p:txBody>
      </p:sp>
      <p:sp>
        <p:nvSpPr>
          <p:cNvPr id="3" name="Title 2"/>
          <p:cNvSpPr>
            <a:spLocks noGrp="1"/>
          </p:cNvSpPr>
          <p:nvPr>
            <p:ph type="title"/>
          </p:nvPr>
        </p:nvSpPr>
        <p:spPr/>
        <p:txBody>
          <a:bodyPr/>
          <a:lstStyle/>
          <a:p>
            <a:pPr>
              <a:defRPr/>
            </a:pPr>
            <a:r>
              <a:rPr lang="en-US" dirty="0" smtClean="0"/>
              <a:t>		Penalty Enforcement</a:t>
            </a:r>
            <a:endParaRPr lang="en-US" dirty="0"/>
          </a:p>
        </p:txBody>
      </p:sp>
    </p:spTree>
  </p:cSld>
  <p:clrMapOvr>
    <a:masterClrMapping/>
  </p:clrMapOvr>
  <p:transition spd="med">
    <p:wipe dir="d"/>
    <p:sndAc>
      <p:stSnd>
        <p:snd r:embed="rId2" name="arrow.wav" builtIn="1"/>
      </p:stSnd>
    </p:sndAc>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4400" y="1371600"/>
            <a:ext cx="7772400" cy="5334000"/>
          </a:xfrm>
        </p:spPr>
        <p:txBody>
          <a:bodyPr/>
          <a:lstStyle/>
          <a:p>
            <a:r>
              <a:rPr lang="en-US" sz="2400" dirty="0" smtClean="0"/>
              <a:t>DEAD BALL OFFICIATING</a:t>
            </a:r>
          </a:p>
          <a:p>
            <a:r>
              <a:rPr lang="en-US" sz="2400" dirty="0" smtClean="0"/>
              <a:t>When the whistle blows the ball dead, you’re attentiveness must go up!! Don’t go after balls!</a:t>
            </a:r>
          </a:p>
          <a:p>
            <a:r>
              <a:rPr lang="en-US" sz="2400" dirty="0" smtClean="0"/>
              <a:t>Don’t take you eyes off the players on the field. (By pointing and starring in that direction away from players)</a:t>
            </a:r>
          </a:p>
          <a:p>
            <a:r>
              <a:rPr lang="en-US" sz="2400" dirty="0" smtClean="0"/>
              <a:t>Some very experienced officials once told me to pay attention when the ball was live, but to pay even more attention when the ball's dead. </a:t>
            </a:r>
          </a:p>
          <a:p>
            <a:r>
              <a:rPr lang="en-US" sz="2400" dirty="0" smtClean="0"/>
              <a:t>Referees often tend to focus on getting the ball, signaling to the benches, and their attention is divided.</a:t>
            </a:r>
          </a:p>
          <a:p>
            <a:r>
              <a:rPr lang="en-US" sz="2400" dirty="0" smtClean="0"/>
              <a:t>Plus players fouled against aren't expecting it (you paying attention), and the potential for offense and later retaliation is great.</a:t>
            </a:r>
          </a:p>
          <a:p>
            <a:endParaRPr lang="en-US" sz="2400" dirty="0"/>
          </a:p>
        </p:txBody>
      </p:sp>
      <p:sp>
        <p:nvSpPr>
          <p:cNvPr id="4" name="Title 2"/>
          <p:cNvSpPr>
            <a:spLocks noGrp="1"/>
          </p:cNvSpPr>
          <p:nvPr>
            <p:ph type="title"/>
          </p:nvPr>
        </p:nvSpPr>
        <p:spPr/>
        <p:txBody>
          <a:bodyPr/>
          <a:lstStyle/>
          <a:p>
            <a:r>
              <a:rPr lang="en-US" dirty="0" smtClean="0"/>
              <a:t>				Restarts</a:t>
            </a:r>
            <a:endParaRPr lang="en-US" dirty="0"/>
          </a:p>
        </p:txBody>
      </p:sp>
    </p:spTree>
  </p:cSld>
  <p:clrMapOvr>
    <a:masterClrMapping/>
  </p:clrMapOvr>
  <p:transition spd="med">
    <p:wipe dir="d"/>
    <p:sndAc>
      <p:stSnd>
        <p:snd r:embed="rId2" name="arrow.wav" builtIn="1"/>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defRPr/>
            </a:pPr>
            <a:r>
              <a:rPr lang="en-US" dirty="0" smtClean="0"/>
              <a:t>			PLAY-ON TECHNIQUE</a:t>
            </a:r>
            <a:endParaRPr lang="en-US" dirty="0"/>
          </a:p>
        </p:txBody>
      </p:sp>
      <p:sp>
        <p:nvSpPr>
          <p:cNvPr id="22531" name="Content Placeholder 1"/>
          <p:cNvSpPr>
            <a:spLocks noGrp="1"/>
          </p:cNvSpPr>
          <p:nvPr>
            <p:ph idx="1"/>
          </p:nvPr>
        </p:nvSpPr>
        <p:spPr>
          <a:xfrm>
            <a:off x="914400" y="990600"/>
            <a:ext cx="7772400" cy="5715000"/>
          </a:xfrm>
        </p:spPr>
        <p:txBody>
          <a:bodyPr/>
          <a:lstStyle/>
          <a:p>
            <a:pPr>
              <a:lnSpc>
                <a:spcPct val="80000"/>
              </a:lnSpc>
              <a:buFont typeface="Wingdings" pitchFamily="2" charset="2"/>
              <a:buNone/>
            </a:pPr>
            <a:r>
              <a:rPr lang="en-US" sz="2000" dirty="0" smtClean="0">
                <a:cs typeface="Tahoma" pitchFamily="34" charset="0"/>
              </a:rPr>
              <a:t>	</a:t>
            </a:r>
            <a:r>
              <a:rPr lang="en-US" sz="2400" dirty="0" smtClean="0">
                <a:cs typeface="Tahoma" pitchFamily="34" charset="0"/>
              </a:rPr>
              <a:t>TECHNICAL FOULS </a:t>
            </a:r>
          </a:p>
          <a:p>
            <a:pPr>
              <a:lnSpc>
                <a:spcPct val="80000"/>
              </a:lnSpc>
              <a:buFont typeface="Wingdings" pitchFamily="2" charset="2"/>
              <a:buNone/>
            </a:pPr>
            <a:r>
              <a:rPr lang="en-US" sz="2400" b="1" dirty="0" smtClean="0">
                <a:cs typeface="Tahoma" pitchFamily="34" charset="0"/>
              </a:rPr>
              <a:t>	Penalty Enforcement</a:t>
            </a:r>
            <a:endParaRPr lang="en-US" sz="2400" dirty="0" smtClean="0">
              <a:cs typeface="Tahoma" pitchFamily="34" charset="0"/>
            </a:endParaRPr>
          </a:p>
          <a:p>
            <a:pPr>
              <a:lnSpc>
                <a:spcPct val="80000"/>
              </a:lnSpc>
            </a:pPr>
            <a:r>
              <a:rPr lang="en-US" sz="2400" dirty="0" smtClean="0">
                <a:cs typeface="Tahoma" pitchFamily="34" charset="0"/>
              </a:rPr>
              <a:t>If the team that </a:t>
            </a:r>
            <a:r>
              <a:rPr lang="en-US" sz="2400" b="1" dirty="0" smtClean="0">
                <a:cs typeface="Tahoma" pitchFamily="34" charset="0"/>
              </a:rPr>
              <a:t>has possession</a:t>
            </a:r>
            <a:r>
              <a:rPr lang="en-US" sz="2400" dirty="0" smtClean="0">
                <a:cs typeface="Tahoma" pitchFamily="34" charset="0"/>
              </a:rPr>
              <a:t> commits a technical foul, there is an immediate whistle and the ball is awarded to the opposing team at the spot or outside the attack area.</a:t>
            </a:r>
          </a:p>
          <a:p>
            <a:pPr>
              <a:lnSpc>
                <a:spcPct val="80000"/>
              </a:lnSpc>
            </a:pPr>
            <a:r>
              <a:rPr lang="en-US" sz="2400" dirty="0" smtClean="0">
                <a:cs typeface="Tahoma" pitchFamily="34" charset="0"/>
              </a:rPr>
              <a:t>If Team A has possession and Team B commits a technical foul (other than goalie interference or crease violations) the Flag down, Slow-Whistle (FDSW) technique is used.  If Team A does not score a goal during the FDSW situation, then the player committing the foul will serve a 30-second penalty.</a:t>
            </a:r>
          </a:p>
          <a:p>
            <a:pPr lvl="1">
              <a:lnSpc>
                <a:spcPct val="80000"/>
              </a:lnSpc>
            </a:pPr>
            <a:r>
              <a:rPr lang="en-US" sz="2000" dirty="0" smtClean="0">
                <a:cs typeface="Tahoma" pitchFamily="34" charset="0"/>
              </a:rPr>
              <a:t>If the ball was blown dead in the offended team’s defensive half, they will be awarded ball just over midfield (Free Clear)</a:t>
            </a:r>
          </a:p>
          <a:p>
            <a:pPr lvl="1">
              <a:lnSpc>
                <a:spcPct val="80000"/>
              </a:lnSpc>
            </a:pPr>
            <a:r>
              <a:rPr lang="en-US" sz="2000" dirty="0" smtClean="0">
                <a:cs typeface="Tahoma" pitchFamily="34" charset="0"/>
              </a:rPr>
              <a:t>If blown dead in the team’s offensive half, the ball is awarded at the spot or laterally outside the attack area closest to where the ball was.</a:t>
            </a:r>
          </a:p>
          <a:p>
            <a:pPr lvl="1">
              <a:lnSpc>
                <a:spcPct val="80000"/>
              </a:lnSpc>
            </a:pPr>
            <a:r>
              <a:rPr lang="en-US" sz="2000" dirty="0" smtClean="0">
                <a:cs typeface="Tahoma" pitchFamily="34" charset="0"/>
              </a:rPr>
              <a:t>If the offended team A scores a goal during the flag down situation, then the technical foul penalty is wiped out by the goal.  Wave flag overhead and re-affirm goal is good.</a:t>
            </a:r>
          </a:p>
          <a:p>
            <a:endParaRPr lang="en-US" sz="2000" dirty="0" smtClean="0">
              <a:cs typeface="Tahoma" pitchFamily="34" charset="0"/>
            </a:endParaRPr>
          </a:p>
        </p:txBody>
      </p:sp>
    </p:spTree>
  </p:cSld>
  <p:clrMapOvr>
    <a:masterClrMapping/>
  </p:clrMapOvr>
  <p:transition spd="med">
    <p:wipe dir="d"/>
    <p:sndAc>
      <p:stSnd>
        <p:snd r:embed="rId2" name="arrow.wav" builtIn="1"/>
      </p:stSnd>
    </p:sndAc>
  </p:transition>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Content Placeholder 1"/>
          <p:cNvSpPr>
            <a:spLocks noGrp="1"/>
          </p:cNvSpPr>
          <p:nvPr>
            <p:ph idx="1"/>
          </p:nvPr>
        </p:nvSpPr>
        <p:spPr/>
        <p:txBody>
          <a:bodyPr/>
          <a:lstStyle/>
          <a:p>
            <a:r>
              <a:rPr lang="en-US" smtClean="0"/>
              <a:t>Restarts following a time-out shall be nearest the spot where the ball was at the time the whistle was blown. A ball in the goal area shall be restarted laterally outside the goal area nearest to the spot of the ball at the time of the whistle. A ball that has crossed the end line shall be restarted at that spot.</a:t>
            </a:r>
          </a:p>
        </p:txBody>
      </p:sp>
      <p:sp>
        <p:nvSpPr>
          <p:cNvPr id="3" name="Title 2"/>
          <p:cNvSpPr>
            <a:spLocks noGrp="1"/>
          </p:cNvSpPr>
          <p:nvPr>
            <p:ph type="title"/>
          </p:nvPr>
        </p:nvSpPr>
        <p:spPr/>
        <p:txBody>
          <a:bodyPr/>
          <a:lstStyle/>
          <a:p>
            <a:pPr>
              <a:defRPr/>
            </a:pPr>
            <a:r>
              <a:rPr lang="en-US" dirty="0" smtClean="0"/>
              <a:t>				Restarts</a:t>
            </a:r>
            <a:endParaRPr lang="en-US" dirty="0"/>
          </a:p>
        </p:txBody>
      </p:sp>
    </p:spTree>
  </p:cSld>
  <p:clrMapOvr>
    <a:masterClrMapping/>
  </p:clrMapOvr>
  <p:transition spd="med">
    <p:wipe dir="d"/>
    <p:sndAc>
      <p:stSnd>
        <p:snd r:embed="rId2" name="arrow.wav" builtIn="1"/>
      </p:stSnd>
    </p:sndAc>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				Restarts</a:t>
            </a:r>
            <a:endParaRPr lang="en-US" dirty="0"/>
          </a:p>
        </p:txBody>
      </p:sp>
      <p:sp>
        <p:nvSpPr>
          <p:cNvPr id="4" name="Content Placeholder 3"/>
          <p:cNvSpPr>
            <a:spLocks noGrp="1" noChangeArrowheads="1"/>
          </p:cNvSpPr>
          <p:nvPr>
            <p:ph idx="1"/>
          </p:nvPr>
        </p:nvSpPr>
        <p:spPr bwMode="auto">
          <a:xfrm>
            <a:off x="914400" y="1600200"/>
            <a:ext cx="7772400" cy="5016758"/>
          </a:xfrm>
          <a:prstGeom prst="rect">
            <a:avLst/>
          </a:prstGeom>
          <a:noFill/>
          <a:ln w="9525">
            <a:noFill/>
            <a:miter lim="800000"/>
            <a:headEnd/>
            <a:tailEnd/>
          </a:ln>
        </p:spPr>
        <p:txBody>
          <a:bodyPr>
            <a:spAutoFit/>
          </a:bodyPr>
          <a:lstStyle/>
          <a:p>
            <a:pPr>
              <a:spcBef>
                <a:spcPct val="50000"/>
              </a:spcBef>
            </a:pPr>
            <a:r>
              <a:rPr lang="en-US" sz="2000" b="1" dirty="0" smtClean="0"/>
              <a:t>Make </a:t>
            </a:r>
            <a:r>
              <a:rPr lang="en-US" sz="2000" b="1" dirty="0"/>
              <a:t>sure the player in possession is standing on the field, at least one yard in from sideline or 5 yards from sub box and no player including his own teammates are within 5 yards of him.  If players are closer warn them to get back while starting a visual 5 second count.  If players don’t move call a delay of game.</a:t>
            </a:r>
          </a:p>
          <a:p>
            <a:pPr>
              <a:spcBef>
                <a:spcPct val="50000"/>
              </a:spcBef>
            </a:pPr>
            <a:r>
              <a:rPr lang="en-US" sz="2000" dirty="0"/>
              <a:t>Once the referee has signaled the ball ready for play, the official shall resume play within five seconds.</a:t>
            </a:r>
          </a:p>
          <a:p>
            <a:pPr>
              <a:spcBef>
                <a:spcPct val="50000"/>
              </a:spcBef>
            </a:pPr>
            <a:r>
              <a:rPr lang="en-US" sz="2000" dirty="0"/>
              <a:t>Announce to Goalie where the ball is on a restart if there is penalty time: “Keeper man-down 1 minute- Ball top right”.</a:t>
            </a:r>
          </a:p>
          <a:p>
            <a:pPr>
              <a:spcBef>
                <a:spcPct val="50000"/>
              </a:spcBef>
            </a:pPr>
            <a:r>
              <a:rPr lang="en-US" sz="2000" dirty="0"/>
              <a:t>If the goalkeeper is out of the net and a turnover occurs which results in a whistle to stop play, he shall be given how much time to get back to his position?</a:t>
            </a:r>
          </a:p>
          <a:p>
            <a:pPr>
              <a:spcBef>
                <a:spcPct val="50000"/>
              </a:spcBef>
            </a:pPr>
            <a:r>
              <a:rPr lang="en-US" sz="2000" dirty="0"/>
              <a:t>RULING: The goalie should be allowed a maximum of five seconds to reenter the crease on any restart.</a:t>
            </a:r>
          </a:p>
        </p:txBody>
      </p:sp>
    </p:spTree>
  </p:cSld>
  <p:clrMapOvr>
    <a:masterClrMapping/>
  </p:clrMapOvr>
  <p:transition spd="med">
    <p:wipe dir="d"/>
    <p:sndAc>
      <p:stSnd>
        <p:snd r:embed="rId2" name="arrow.wav" builtIn="1"/>
      </p:stSnd>
    </p:sndAc>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p:txBody>
          <a:bodyPr/>
          <a:lstStyle/>
          <a:p>
            <a:r>
              <a:rPr lang="en-US" dirty="0" smtClean="0"/>
              <a:t>				Restarts</a:t>
            </a:r>
            <a:endParaRPr lang="en-US" dirty="0"/>
          </a:p>
        </p:txBody>
      </p:sp>
      <p:sp>
        <p:nvSpPr>
          <p:cNvPr id="5" name="Text Box 9"/>
          <p:cNvSpPr txBox="1">
            <a:spLocks noGrp="1" noChangeArrowheads="1"/>
          </p:cNvSpPr>
          <p:nvPr>
            <p:ph idx="1"/>
          </p:nvPr>
        </p:nvSpPr>
        <p:spPr bwMode="auto">
          <a:xfrm>
            <a:off x="533400" y="1600200"/>
            <a:ext cx="8305800" cy="3046988"/>
          </a:xfrm>
          <a:prstGeom prst="rect">
            <a:avLst/>
          </a:prstGeom>
          <a:noFill/>
          <a:ln w="57150" cmpd="thinThick">
            <a:noFill/>
            <a:miter lim="800000"/>
            <a:headEnd/>
            <a:tailEnd/>
          </a:ln>
        </p:spPr>
        <p:txBody>
          <a:bodyPr wrap="square">
            <a:spAutoFit/>
          </a:bodyPr>
          <a:lstStyle/>
          <a:p>
            <a:pPr>
              <a:buNone/>
            </a:pPr>
            <a:r>
              <a:rPr lang="en-US" sz="3200" b="1" dirty="0" smtClean="0"/>
              <a:t>	In </a:t>
            </a:r>
            <a:r>
              <a:rPr lang="en-US" sz="3200" b="1" dirty="0"/>
              <a:t>the event of an offensive violation (crease, illegal screen, loose </a:t>
            </a:r>
            <a:r>
              <a:rPr lang="en-US" sz="3200" b="1" dirty="0" smtClean="0"/>
              <a:t>ball technical </a:t>
            </a:r>
            <a:r>
              <a:rPr lang="en-US" sz="3200" b="1" dirty="0"/>
              <a:t>fouls) with the option as to which side of field to restart deep in defensive end, always pick goalie’s left side where the New Trail will blow in restart and start </a:t>
            </a:r>
            <a:r>
              <a:rPr lang="en-US" sz="3200" b="1" dirty="0" smtClean="0"/>
              <a:t>beeper.</a:t>
            </a:r>
          </a:p>
        </p:txBody>
      </p:sp>
      <p:sp>
        <p:nvSpPr>
          <p:cNvPr id="6" name="Text Box 5"/>
          <p:cNvSpPr txBox="1">
            <a:spLocks noChangeArrowheads="1"/>
          </p:cNvSpPr>
          <p:nvPr/>
        </p:nvSpPr>
        <p:spPr bwMode="auto">
          <a:xfrm>
            <a:off x="838200" y="4724400"/>
            <a:ext cx="7772400" cy="1938992"/>
          </a:xfrm>
          <a:prstGeom prst="rect">
            <a:avLst/>
          </a:prstGeom>
          <a:noFill/>
          <a:ln w="57150" cmpd="thinThick">
            <a:solidFill>
              <a:schemeClr val="tx1"/>
            </a:solidFill>
            <a:miter lim="800000"/>
            <a:headEnd/>
            <a:tailEnd/>
          </a:ln>
        </p:spPr>
        <p:txBody>
          <a:bodyPr>
            <a:spAutoFit/>
          </a:bodyPr>
          <a:lstStyle/>
          <a:p>
            <a:r>
              <a:rPr lang="en-US" sz="2400"/>
              <a:t>Compliance through cooperation beats compliance through coercion every time. Saying “Guys, I need your help here. Could you please move back a couple of feet and get behind that line. Thanks a lot, guys. I appreciate it” is a lot more effective than “Get back or I’ll flag you!!!”</a:t>
            </a:r>
          </a:p>
        </p:txBody>
      </p:sp>
    </p:spTree>
  </p:cSld>
  <p:clrMapOvr>
    <a:masterClrMapping/>
  </p:clrMapOvr>
  <p:transition spd="med">
    <p:wipe dir="d"/>
    <p:sndAc>
      <p:stSnd>
        <p:snd r:embed="rId2" name="arrow.wav" builtIn="1"/>
      </p:stSnd>
    </p:sndAc>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eaLnBrk="1" hangingPunct="1">
              <a:buFontTx/>
              <a:buNone/>
            </a:pPr>
            <a:r>
              <a:rPr lang="en-US" sz="3200" dirty="0" smtClean="0"/>
              <a:t>Player A1 is given the ball for a restart. Which of the following is  permitted?</a:t>
            </a:r>
          </a:p>
          <a:p>
            <a:pPr marL="525463" indent="-457200" eaLnBrk="1" hangingPunct="1">
              <a:buNone/>
            </a:pPr>
            <a:r>
              <a:rPr lang="en-US" sz="3200" dirty="0" smtClean="0"/>
              <a:t>A: B1 is 4 yards away.</a:t>
            </a:r>
          </a:p>
          <a:p>
            <a:pPr marL="525463" indent="-457200" eaLnBrk="1" hangingPunct="1">
              <a:buNone/>
            </a:pPr>
            <a:r>
              <a:rPr lang="en-US" sz="3200" dirty="0" smtClean="0"/>
              <a:t>B: A2 is 3 yards away.</a:t>
            </a:r>
          </a:p>
          <a:p>
            <a:pPr marL="525463" indent="-457200" eaLnBrk="1" hangingPunct="1">
              <a:buNone/>
            </a:pPr>
            <a:r>
              <a:rPr lang="en-US" sz="3200" dirty="0" smtClean="0"/>
              <a:t>C: A1 is 3 yards away from the special substitution area (aka "the box").</a:t>
            </a:r>
          </a:p>
          <a:p>
            <a:pPr marL="525463" indent="-457200" eaLnBrk="1" hangingPunct="1">
              <a:buNone/>
            </a:pPr>
            <a:r>
              <a:rPr lang="en-US" sz="3200" dirty="0" smtClean="0"/>
              <a:t>D: none of the choices are permitted.</a:t>
            </a:r>
          </a:p>
          <a:p>
            <a:endParaRPr lang="en-US" dirty="0"/>
          </a:p>
        </p:txBody>
      </p:sp>
      <p:sp>
        <p:nvSpPr>
          <p:cNvPr id="4" name="Title 2"/>
          <p:cNvSpPr>
            <a:spLocks noGrp="1"/>
          </p:cNvSpPr>
          <p:nvPr>
            <p:ph type="title"/>
          </p:nvPr>
        </p:nvSpPr>
        <p:spPr/>
        <p:txBody>
          <a:bodyPr/>
          <a:lstStyle/>
          <a:p>
            <a:r>
              <a:rPr lang="en-US" dirty="0" smtClean="0"/>
              <a:t>				Restarts</a:t>
            </a:r>
            <a:endParaRPr lang="en-US" dirty="0"/>
          </a:p>
        </p:txBody>
      </p:sp>
    </p:spTree>
  </p:cSld>
  <p:clrMapOvr>
    <a:masterClrMapping/>
  </p:clrMapOvr>
  <p:transition spd="med">
    <p:wipe dir="d"/>
    <p:sndAc>
      <p:stSnd>
        <p:snd r:embed="rId2" name="arrow.wav" builtIn="1"/>
      </p:stSnd>
    </p:sndAc>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Grp="1" noChangeArrowheads="1"/>
          </p:cNvSpPr>
          <p:nvPr>
            <p:ph idx="1"/>
          </p:nvPr>
        </p:nvSpPr>
        <p:spPr bwMode="auto">
          <a:xfrm>
            <a:off x="914400" y="685801"/>
            <a:ext cx="7772400" cy="6460743"/>
          </a:xfrm>
          <a:prstGeom prst="rect">
            <a:avLst/>
          </a:prstGeom>
          <a:noFill/>
          <a:ln w="9525">
            <a:noFill/>
            <a:miter lim="800000"/>
            <a:headEnd/>
            <a:tailEnd/>
          </a:ln>
        </p:spPr>
        <p:txBody>
          <a:bodyPr wrap="square">
            <a:spAutoFit/>
          </a:bodyPr>
          <a:lstStyle/>
          <a:p>
            <a:r>
              <a:rPr lang="en-US" sz="2400" dirty="0" smtClean="0"/>
              <a:t>By </a:t>
            </a:r>
            <a:r>
              <a:rPr lang="en-US" sz="2400" dirty="0"/>
              <a:t>the rules there's no reason we can't call any technical foul during a dead ball, but by TPOAD there are a bunch we don't. Usually. But if the situation were right, you really might call some of these things during a dead ball.</a:t>
            </a:r>
            <a:br>
              <a:rPr lang="en-US" sz="2400" dirty="0"/>
            </a:br>
            <a:r>
              <a:rPr lang="en-US" sz="2400" dirty="0" smtClean="0"/>
              <a:t> Good example-</a:t>
            </a:r>
            <a:r>
              <a:rPr lang="en-US" sz="2400" dirty="0"/>
              <a:t>-and I've never had to call this, but I would if I saw it--is if you're about to restart play with A1 in possession and A2 cuts so he'll be open to receive a pass as soon as you blow the whistle, but A3 sets an illegal screen to free up A2. It's a dead-technical, but by TPOAD (see the acronym dictionary thread at the top of the forum) you have to make that call.</a:t>
            </a:r>
            <a:br>
              <a:rPr lang="en-US" sz="2400" dirty="0"/>
            </a:br>
            <a:r>
              <a:rPr lang="en-US" sz="2400" dirty="0"/>
              <a:t/>
            </a:r>
            <a:br>
              <a:rPr lang="en-US" sz="2400" dirty="0"/>
            </a:br>
            <a:r>
              <a:rPr lang="en-US" sz="2400" dirty="0"/>
              <a:t>Do these calls happen often? No, not at all, because </a:t>
            </a:r>
            <a:r>
              <a:rPr lang="en-US" sz="2400" b="1" dirty="0"/>
              <a:t>most</a:t>
            </a:r>
            <a:r>
              <a:rPr lang="en-US" sz="2400" dirty="0"/>
              <a:t> technical fouls other than IP and conduct fouls shouldn't be called because of TPOAD. But when those dead-ball fouls do confer an advantage, call '</a:t>
            </a:r>
            <a:r>
              <a:rPr lang="en-US" sz="2400" dirty="0" err="1"/>
              <a:t>em</a:t>
            </a:r>
            <a:r>
              <a:rPr lang="en-US" sz="2400" dirty="0"/>
              <a:t>!</a:t>
            </a:r>
          </a:p>
          <a:p>
            <a:endParaRPr lang="en-US" sz="2400" dirty="0"/>
          </a:p>
        </p:txBody>
      </p:sp>
      <p:sp>
        <p:nvSpPr>
          <p:cNvPr id="5" name="Title 2"/>
          <p:cNvSpPr>
            <a:spLocks noGrp="1"/>
          </p:cNvSpPr>
          <p:nvPr>
            <p:ph type="title"/>
          </p:nvPr>
        </p:nvSpPr>
        <p:spPr/>
        <p:txBody>
          <a:bodyPr/>
          <a:lstStyle/>
          <a:p>
            <a:r>
              <a:rPr lang="en-US" dirty="0" smtClean="0"/>
              <a:t>				Restarts</a:t>
            </a:r>
            <a:endParaRPr lang="en-US" dirty="0"/>
          </a:p>
        </p:txBody>
      </p:sp>
    </p:spTree>
  </p:cSld>
  <p:clrMapOvr>
    <a:masterClrMapping/>
  </p:clrMapOvr>
  <p:transition spd="med">
    <p:wipe dir="d"/>
    <p:sndAc>
      <p:stSnd>
        <p:snd r:embed="rId2" name="arrow.wav" builtIn="1"/>
      </p:stSnd>
    </p:sndAc>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3"/>
          <p:cNvSpPr>
            <a:spLocks noGrp="1"/>
          </p:cNvSpPr>
          <p:nvPr>
            <p:ph type="body" idx="4294967295"/>
          </p:nvPr>
        </p:nvSpPr>
        <p:spPr>
          <a:xfrm>
            <a:off x="381000" y="1066800"/>
            <a:ext cx="8305800" cy="5791200"/>
          </a:xfrm>
        </p:spPr>
        <p:txBody>
          <a:bodyPr/>
          <a:lstStyle/>
          <a:p>
            <a:pPr>
              <a:lnSpc>
                <a:spcPct val="90000"/>
              </a:lnSpc>
              <a:buFont typeface="Wingdings" pitchFamily="2" charset="2"/>
              <a:buNone/>
            </a:pPr>
            <a:r>
              <a:rPr lang="en-US" sz="2800" b="1" dirty="0" smtClean="0"/>
              <a:t>	TPOAD</a:t>
            </a:r>
            <a:r>
              <a:rPr lang="en-US" sz="2800" dirty="0" smtClean="0"/>
              <a:t> </a:t>
            </a:r>
            <a:r>
              <a:rPr lang="en-US" sz="2800" b="1" dirty="0" smtClean="0"/>
              <a:t>(The Principle of Advantage Disadvantage)</a:t>
            </a:r>
            <a:r>
              <a:rPr lang="en-US" sz="2800" dirty="0" smtClean="0"/>
              <a:t> 	</a:t>
            </a:r>
          </a:p>
          <a:p>
            <a:pPr>
              <a:lnSpc>
                <a:spcPct val="90000"/>
              </a:lnSpc>
              <a:buFont typeface="Wingdings" pitchFamily="2" charset="2"/>
              <a:buNone/>
            </a:pPr>
            <a:r>
              <a:rPr lang="en-US" sz="2800" dirty="0" smtClean="0"/>
              <a:t>	Advantage/disadvantage is best left to "judgment" calls, not to clear rule infractions. Judgment calls you can always say "Hey, it was my call and I don't think it was a push". You cannot say "Hey, B1 was clearly 5 feet over the line, but I'm not going to call it this time". </a:t>
            </a:r>
          </a:p>
          <a:p>
            <a:pPr>
              <a:lnSpc>
                <a:spcPct val="90000"/>
              </a:lnSpc>
              <a:buFont typeface="Wingdings" pitchFamily="2" charset="2"/>
              <a:buNone/>
            </a:pPr>
            <a:r>
              <a:rPr lang="en-US" sz="2800" dirty="0" smtClean="0"/>
              <a:t/>
            </a:r>
            <a:br>
              <a:rPr lang="en-US" sz="2800" dirty="0" smtClean="0"/>
            </a:br>
            <a:r>
              <a:rPr lang="en-US" sz="2800" dirty="0" smtClean="0"/>
              <a:t>Applying TPOAD is important in lacrosse because it keeps the game moving. If you called everything that was technically a rules violation even if there was no advantage gained, a high school game would take 2.5 hours.</a:t>
            </a:r>
          </a:p>
          <a:p>
            <a:pPr>
              <a:lnSpc>
                <a:spcPct val="90000"/>
              </a:lnSpc>
              <a:buFont typeface="Wingdings" pitchFamily="2" charset="2"/>
              <a:buNone/>
            </a:pPr>
            <a:endParaRPr lang="en-US" sz="2800" dirty="0" smtClean="0"/>
          </a:p>
          <a:p>
            <a:pPr>
              <a:lnSpc>
                <a:spcPct val="90000"/>
              </a:lnSpc>
              <a:buFont typeface="Wingdings" pitchFamily="2" charset="2"/>
              <a:buNone/>
            </a:pPr>
            <a:endParaRPr lang="en-US" sz="2800" dirty="0" smtClean="0"/>
          </a:p>
        </p:txBody>
      </p:sp>
      <p:sp>
        <p:nvSpPr>
          <p:cNvPr id="3" name="Title 2"/>
          <p:cNvSpPr>
            <a:spLocks noGrp="1"/>
          </p:cNvSpPr>
          <p:nvPr>
            <p:ph type="title"/>
          </p:nvPr>
        </p:nvSpPr>
        <p:spPr>
          <a:xfrm>
            <a:off x="152400" y="152400"/>
            <a:ext cx="8763000" cy="609600"/>
          </a:xfrm>
        </p:spPr>
        <p:txBody>
          <a:bodyPr/>
          <a:lstStyle/>
          <a:p>
            <a:pPr>
              <a:defRPr/>
            </a:pPr>
            <a:r>
              <a:rPr lang="en-US" dirty="0" smtClean="0"/>
              <a:t>			PLAY-ON TECHNIQUE</a:t>
            </a:r>
            <a:endParaRPr lang="en-US" dirty="0"/>
          </a:p>
        </p:txBody>
      </p:sp>
    </p:spTree>
  </p:cSld>
  <p:clrMapOvr>
    <a:masterClrMapping/>
  </p:clrMapOvr>
  <p:transition spd="med">
    <p:wipe dir="d"/>
    <p:sndAc>
      <p:stSnd>
        <p:snd r:embed="rId2" name="arrow.wav" builtIn="1"/>
      </p:stSnd>
    </p:sndAc>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3"/>
          <p:cNvSpPr>
            <a:spLocks noGrp="1"/>
          </p:cNvSpPr>
          <p:nvPr>
            <p:ph idx="1"/>
          </p:nvPr>
        </p:nvSpPr>
        <p:spPr>
          <a:xfrm>
            <a:off x="914400" y="1784350"/>
            <a:ext cx="7772400" cy="4921250"/>
          </a:xfrm>
        </p:spPr>
        <p:txBody>
          <a:bodyPr/>
          <a:lstStyle/>
          <a:p>
            <a:pPr>
              <a:buFont typeface="Wingdings" pitchFamily="2" charset="2"/>
              <a:buNone/>
            </a:pPr>
            <a:r>
              <a:rPr lang="en-US" sz="3600" b="1" i="1" smtClean="0">
                <a:ea typeface="ＭＳ Ｐゴシック" pitchFamily="34" charset="-128"/>
              </a:rPr>
              <a:t>Good Officiating tips to live by:</a:t>
            </a:r>
          </a:p>
          <a:p>
            <a:r>
              <a:rPr lang="en-US" sz="3600" b="1" i="1" smtClean="0">
                <a:ea typeface="ＭＳ Ｐゴシック" pitchFamily="34" charset="-128"/>
              </a:rPr>
              <a:t>“Proper Preparation Prevents Poor Performance”</a:t>
            </a:r>
          </a:p>
          <a:p>
            <a:r>
              <a:rPr lang="en-US" sz="3600" b="1" i="1" smtClean="0">
                <a:ea typeface="ＭＳ Ｐゴシック" pitchFamily="34" charset="-128"/>
              </a:rPr>
              <a:t>“If you are not getting better - you must be getting worse.”</a:t>
            </a:r>
          </a:p>
          <a:p>
            <a:r>
              <a:rPr lang="en-US" sz="3600" b="1" i="1" smtClean="0">
                <a:ea typeface="ＭＳ Ｐゴシック" pitchFamily="34" charset="-128"/>
              </a:rPr>
              <a:t>“It is not who you are - it is who people think you are.”</a:t>
            </a:r>
          </a:p>
        </p:txBody>
      </p:sp>
    </p:spTree>
  </p:cSld>
  <p:clrMapOvr>
    <a:masterClrMapping/>
  </p:clrMapOvr>
  <p:transition spd="med">
    <p:wipe dir="d"/>
    <p:sndAc>
      <p:stSnd>
        <p:snd r:embed="rId2" name="arrow.wav" builtIn="1"/>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Content Placeholder 1"/>
          <p:cNvSpPr>
            <a:spLocks noGrp="1"/>
          </p:cNvSpPr>
          <p:nvPr>
            <p:ph idx="1"/>
          </p:nvPr>
        </p:nvSpPr>
        <p:spPr>
          <a:xfrm>
            <a:off x="914400" y="1219200"/>
            <a:ext cx="7772400" cy="5105400"/>
          </a:xfrm>
        </p:spPr>
        <p:txBody>
          <a:bodyPr/>
          <a:lstStyle/>
          <a:p>
            <a:pPr>
              <a:buFont typeface="Wingdings" pitchFamily="2" charset="2"/>
              <a:buNone/>
            </a:pPr>
            <a:r>
              <a:rPr lang="en-US" sz="2800" dirty="0" smtClean="0"/>
              <a:t>PLAY-ON Technique (7-10)</a:t>
            </a:r>
          </a:p>
          <a:p>
            <a:r>
              <a:rPr lang="en-US" sz="2800" dirty="0" smtClean="0"/>
              <a:t>Remember to use the PLAY-ON for all loose ball or line violation technical fouls and crease violations and goalie interference.</a:t>
            </a:r>
          </a:p>
          <a:p>
            <a:pPr>
              <a:buNone/>
            </a:pPr>
            <a:endParaRPr lang="en-US" sz="2800" dirty="0" smtClean="0"/>
          </a:p>
          <a:p>
            <a:r>
              <a:rPr lang="en-US" sz="2800" dirty="0" smtClean="0"/>
              <a:t> Raised hand and Verbal Play-on!</a:t>
            </a:r>
          </a:p>
          <a:p>
            <a:pPr>
              <a:buNone/>
            </a:pPr>
            <a:endParaRPr lang="en-US" sz="2800" dirty="0" smtClean="0"/>
          </a:p>
          <a:p>
            <a:r>
              <a:rPr lang="en-US" sz="2800" dirty="0" smtClean="0">
                <a:latin typeface="Arial" charset="0"/>
                <a:cs typeface="Arial" charset="0"/>
              </a:rPr>
              <a:t>If the offended team gets possession, point in the direction of play and indicate the offended team (e.g., “Blue ball!”) to signal the end of the play-on</a:t>
            </a:r>
            <a:endParaRPr lang="en-US" sz="2800" dirty="0" smtClean="0"/>
          </a:p>
          <a:p>
            <a:pPr>
              <a:buFont typeface="Wingdings" pitchFamily="2" charset="2"/>
              <a:buNone/>
            </a:pPr>
            <a:r>
              <a:rPr lang="en-US" sz="2800" dirty="0" smtClean="0"/>
              <a:t>	</a:t>
            </a:r>
          </a:p>
          <a:p>
            <a:pPr>
              <a:buFont typeface="Wingdings" pitchFamily="2" charset="2"/>
              <a:buNone/>
            </a:pPr>
            <a:endParaRPr lang="en-US" sz="2800" dirty="0" smtClean="0"/>
          </a:p>
        </p:txBody>
      </p:sp>
      <p:pic>
        <p:nvPicPr>
          <p:cNvPr id="25603" name="Picture 6"/>
          <p:cNvPicPr>
            <a:picLocks noChangeAspect="1" noChangeArrowheads="1"/>
          </p:cNvPicPr>
          <p:nvPr/>
        </p:nvPicPr>
        <p:blipFill>
          <a:blip r:embed="rId3"/>
          <a:srcRect/>
          <a:stretch>
            <a:fillRect/>
          </a:stretch>
        </p:blipFill>
        <p:spPr bwMode="auto">
          <a:xfrm rot="-5400000">
            <a:off x="7086600" y="2819400"/>
            <a:ext cx="2362200" cy="1295400"/>
          </a:xfrm>
          <a:prstGeom prst="rect">
            <a:avLst/>
          </a:prstGeom>
          <a:noFill/>
          <a:ln w="9525">
            <a:noFill/>
            <a:miter lim="800000"/>
            <a:headEnd/>
            <a:tailEnd/>
          </a:ln>
        </p:spPr>
      </p:pic>
      <p:sp>
        <p:nvSpPr>
          <p:cNvPr id="4" name="Title 2"/>
          <p:cNvSpPr>
            <a:spLocks noGrp="1"/>
          </p:cNvSpPr>
          <p:nvPr>
            <p:ph type="title"/>
          </p:nvPr>
        </p:nvSpPr>
        <p:spPr>
          <a:xfrm>
            <a:off x="228600" y="228600"/>
            <a:ext cx="6784975" cy="609600"/>
          </a:xfrm>
        </p:spPr>
        <p:txBody>
          <a:bodyPr/>
          <a:lstStyle/>
          <a:p>
            <a:pPr>
              <a:defRPr/>
            </a:pPr>
            <a:r>
              <a:rPr lang="en-US" dirty="0" smtClean="0"/>
              <a:t>			Play-On Technique</a:t>
            </a:r>
            <a:endParaRPr lang="en-US" dirty="0"/>
          </a:p>
        </p:txBody>
      </p:sp>
    </p:spTree>
  </p:cSld>
  <p:clrMapOvr>
    <a:masterClrMapping/>
  </p:clrMapOvr>
  <p:transition spd="med">
    <p:wipe dir="d"/>
    <p:sndAc>
      <p:stSnd>
        <p:snd r:embed="rId2" name="arrow.wav" builtIn="1"/>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SzPct val="110000"/>
              <a:buFont typeface="Wingdings" pitchFamily="2" charset="2"/>
              <a:buChar char=""/>
            </a:pPr>
            <a:r>
              <a:rPr lang="en-US" sz="3200" dirty="0" smtClean="0"/>
              <a:t>	Why the “Game Interrupter”?</a:t>
            </a:r>
          </a:p>
          <a:p>
            <a:r>
              <a:rPr lang="en-US" sz="3200" dirty="0" smtClean="0"/>
              <a:t>The main idea behind the play-on, it allows play to continue so that a team that is on the receiving end of a loose ball Technical foul can continue play with out being disadvantaged. It also adds the feature of improving the flow of the game by reducing the number of whistles</a:t>
            </a:r>
            <a:r>
              <a:rPr lang="en-US" sz="3600" dirty="0" smtClean="0"/>
              <a:t>.</a:t>
            </a:r>
            <a:endParaRPr lang="en-US" dirty="0"/>
          </a:p>
        </p:txBody>
      </p:sp>
      <p:sp>
        <p:nvSpPr>
          <p:cNvPr id="4" name="Title 2"/>
          <p:cNvSpPr>
            <a:spLocks noGrp="1"/>
          </p:cNvSpPr>
          <p:nvPr>
            <p:ph type="title"/>
          </p:nvPr>
        </p:nvSpPr>
        <p:spPr/>
        <p:txBody>
          <a:bodyPr/>
          <a:lstStyle/>
          <a:p>
            <a:pPr>
              <a:defRPr/>
            </a:pPr>
            <a:r>
              <a:rPr lang="en-US" dirty="0" smtClean="0"/>
              <a:t>			Play-On Technique</a:t>
            </a:r>
            <a:endParaRPr lang="en-US" dirty="0"/>
          </a:p>
        </p:txBody>
      </p:sp>
    </p:spTree>
  </p:cSld>
  <p:clrMapOvr>
    <a:masterClrMapping/>
  </p:clrMapOvr>
  <p:transition spd="med">
    <p:wipe dir="d"/>
    <p:sndAc>
      <p:stSnd>
        <p:snd r:embed="rId2" name="arrow.wav" builtIn="1"/>
      </p:stSnd>
    </p:sndAc>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Content Placeholder 1"/>
          <p:cNvSpPr>
            <a:spLocks noGrp="1"/>
          </p:cNvSpPr>
          <p:nvPr>
            <p:ph idx="1"/>
          </p:nvPr>
        </p:nvSpPr>
        <p:spPr>
          <a:xfrm>
            <a:off x="762000" y="1784350"/>
            <a:ext cx="7924800" cy="4692650"/>
          </a:xfrm>
        </p:spPr>
        <p:txBody>
          <a:bodyPr/>
          <a:lstStyle/>
          <a:p>
            <a:r>
              <a:rPr lang="en-US" sz="2400" dirty="0" smtClean="0"/>
              <a:t>Play-on enforcement :</a:t>
            </a:r>
          </a:p>
          <a:p>
            <a:pPr>
              <a:buFont typeface="Wingdings" pitchFamily="2" charset="2"/>
              <a:buNone/>
            </a:pPr>
            <a:r>
              <a:rPr lang="en-US" sz="2400" dirty="0" smtClean="0"/>
              <a:t>	If the offended player gains possession, the whistle is not blown and no penalty is given.  If the offended player fails to gain possession , then the whistle is blown and the ball awarded to the team fouled.</a:t>
            </a:r>
          </a:p>
          <a:p>
            <a:r>
              <a:rPr lang="en-US" sz="2400" dirty="0" smtClean="0"/>
              <a:t>Crease violation play-on enforcement: (a) If the goalkeeper with possession, continues to play on, withhold the whistle, no penalty if the offended team maintains advantage of the ball.  (b) If the goalkeeper, with possession does not play on, the whistle is blown and the ball is awarded to the offended team in it’s offensive half at center X, no penalty time served.</a:t>
            </a:r>
          </a:p>
        </p:txBody>
      </p:sp>
      <p:sp>
        <p:nvSpPr>
          <p:cNvPr id="3" name="Title 2"/>
          <p:cNvSpPr>
            <a:spLocks noGrp="1"/>
          </p:cNvSpPr>
          <p:nvPr>
            <p:ph type="title"/>
          </p:nvPr>
        </p:nvSpPr>
        <p:spPr>
          <a:xfrm>
            <a:off x="228600" y="228600"/>
            <a:ext cx="6784975" cy="609600"/>
          </a:xfrm>
        </p:spPr>
        <p:txBody>
          <a:bodyPr/>
          <a:lstStyle/>
          <a:p>
            <a:pPr>
              <a:defRPr/>
            </a:pPr>
            <a:r>
              <a:rPr lang="en-US" dirty="0" smtClean="0"/>
              <a:t>			Play-On Technique</a:t>
            </a:r>
            <a:endParaRPr lang="en-US" dirty="0"/>
          </a:p>
        </p:txBody>
      </p:sp>
    </p:spTree>
  </p:cSld>
  <p:clrMapOvr>
    <a:masterClrMapping/>
  </p:clrMapOvr>
  <p:transition spd="med">
    <p:wipe dir="d"/>
    <p:sndAc>
      <p:stSnd>
        <p:snd r:embed="rId2" name="arrow.wav" builtIn="1"/>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a:lnSpc>
                <a:spcPct val="90000"/>
              </a:lnSpc>
              <a:spcBef>
                <a:spcPct val="20000"/>
              </a:spcBef>
              <a:spcAft>
                <a:spcPts val="1800"/>
              </a:spcAft>
              <a:buClr>
                <a:schemeClr val="tx1"/>
              </a:buClr>
              <a:buFontTx/>
              <a:buChar char="•"/>
            </a:pPr>
            <a:r>
              <a:rPr lang="en-US" sz="2800" dirty="0" smtClean="0">
                <a:latin typeface="Arial" charset="0"/>
                <a:cs typeface="Arial" charset="0"/>
              </a:rPr>
              <a:t>Watch for residual action from any play</a:t>
            </a:r>
          </a:p>
          <a:p>
            <a:pPr marL="342900">
              <a:lnSpc>
                <a:spcPct val="90000"/>
              </a:lnSpc>
              <a:spcBef>
                <a:spcPct val="20000"/>
              </a:spcBef>
              <a:spcAft>
                <a:spcPts val="1800"/>
              </a:spcAft>
              <a:buClr>
                <a:schemeClr val="tx1"/>
              </a:buClr>
              <a:buFontTx/>
              <a:buChar char="•"/>
            </a:pPr>
            <a:r>
              <a:rPr lang="en-US" sz="2800" dirty="0" smtClean="0">
                <a:latin typeface="Arial" charset="0"/>
                <a:cs typeface="Arial" charset="0"/>
              </a:rPr>
              <a:t>Short: “Loose … push … blue ball!” or even “Push … blue ball!”</a:t>
            </a:r>
          </a:p>
          <a:p>
            <a:pPr marL="342900">
              <a:lnSpc>
                <a:spcPct val="90000"/>
              </a:lnSpc>
              <a:spcBef>
                <a:spcPct val="20000"/>
              </a:spcBef>
              <a:spcAft>
                <a:spcPts val="1800"/>
              </a:spcAft>
              <a:buClr>
                <a:schemeClr val="tx1"/>
              </a:buClr>
              <a:buFontTx/>
              <a:buChar char="•"/>
            </a:pPr>
            <a:r>
              <a:rPr lang="en-US" sz="2800" dirty="0" smtClean="0">
                <a:latin typeface="Arial" charset="0"/>
                <a:cs typeface="Arial" charset="0"/>
              </a:rPr>
              <a:t>Make call loud and clear, with big signals!</a:t>
            </a:r>
          </a:p>
          <a:p>
            <a:pPr marL="342900">
              <a:lnSpc>
                <a:spcPct val="90000"/>
              </a:lnSpc>
              <a:spcBef>
                <a:spcPct val="20000"/>
              </a:spcBef>
              <a:spcAft>
                <a:spcPts val="1800"/>
              </a:spcAft>
              <a:buClr>
                <a:schemeClr val="tx1"/>
              </a:buClr>
              <a:buFontTx/>
              <a:buChar char="•"/>
            </a:pPr>
            <a:r>
              <a:rPr lang="en-US" sz="2800" dirty="0" smtClean="0">
                <a:latin typeface="Arial" charset="0"/>
                <a:cs typeface="Arial" charset="0"/>
              </a:rPr>
              <a:t>Move ball out of Zone 4 if necessary</a:t>
            </a:r>
          </a:p>
          <a:p>
            <a:pPr marL="342900">
              <a:lnSpc>
                <a:spcPct val="90000"/>
              </a:lnSpc>
              <a:spcBef>
                <a:spcPct val="20000"/>
              </a:spcBef>
              <a:spcAft>
                <a:spcPts val="1800"/>
              </a:spcAft>
              <a:buClr>
                <a:schemeClr val="tx1"/>
              </a:buClr>
              <a:buFontTx/>
              <a:buChar char="•"/>
            </a:pPr>
            <a:r>
              <a:rPr lang="en-US" sz="2800" b="1" dirty="0" smtClean="0">
                <a:latin typeface="Arial" charset="0"/>
                <a:cs typeface="Arial" charset="0"/>
              </a:rPr>
              <a:t>Quick restart:</a:t>
            </a:r>
            <a:r>
              <a:rPr lang="en-US" sz="2800" dirty="0" smtClean="0">
                <a:latin typeface="Arial" charset="0"/>
                <a:cs typeface="Arial" charset="0"/>
              </a:rPr>
              <a:t> everyone should be “in the play” (</a:t>
            </a:r>
            <a:r>
              <a:rPr lang="en-US" sz="2800" i="1" dirty="0" smtClean="0">
                <a:latin typeface="Arial" charset="0"/>
                <a:cs typeface="Arial" charset="0"/>
              </a:rPr>
              <a:t>exceptions:</a:t>
            </a:r>
            <a:r>
              <a:rPr lang="en-US" sz="2800" dirty="0" smtClean="0">
                <a:latin typeface="Arial" charset="0"/>
                <a:cs typeface="Arial" charset="0"/>
              </a:rPr>
              <a:t> 5-count for GK out of crease, player too close on free play)</a:t>
            </a:r>
          </a:p>
          <a:p>
            <a:endParaRPr lang="en-US" dirty="0"/>
          </a:p>
        </p:txBody>
      </p:sp>
      <p:sp>
        <p:nvSpPr>
          <p:cNvPr id="4" name="Title 2"/>
          <p:cNvSpPr>
            <a:spLocks noGrp="1"/>
          </p:cNvSpPr>
          <p:nvPr>
            <p:ph type="title"/>
          </p:nvPr>
        </p:nvSpPr>
        <p:spPr/>
        <p:txBody>
          <a:bodyPr/>
          <a:lstStyle/>
          <a:p>
            <a:pPr>
              <a:defRPr/>
            </a:pPr>
            <a:r>
              <a:rPr lang="en-US" dirty="0" smtClean="0"/>
              <a:t>			Play-On Technique</a:t>
            </a:r>
            <a:endParaRPr lang="en-US" dirty="0"/>
          </a:p>
        </p:txBody>
      </p:sp>
    </p:spTree>
  </p:cSld>
  <p:clrMapOvr>
    <a:masterClrMapping/>
  </p:clrMapOvr>
  <p:transition spd="med">
    <p:wipe dir="d"/>
    <p:sndAc>
      <p:stSnd>
        <p:snd r:embed="rId2" name="arrow.wav" builtIn="1"/>
      </p:stSnd>
    </p:sndAc>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Metro</Template>
  <TotalTime>10516</TotalTime>
  <Words>1955</Words>
  <Application>Microsoft Office PowerPoint</Application>
  <PresentationFormat>On-screen Show (4:3)</PresentationFormat>
  <Paragraphs>158</Paragraphs>
  <Slides>34</Slides>
  <Notes>0</Notes>
  <HiddenSlides>0</HiddenSlides>
  <MMClips>2</MMClips>
  <ScaleCrop>false</ScaleCrop>
  <HeadingPairs>
    <vt:vector size="4" baseType="variant">
      <vt:variant>
        <vt:lpstr>Theme</vt:lpstr>
      </vt:variant>
      <vt:variant>
        <vt:i4>2</vt:i4>
      </vt:variant>
      <vt:variant>
        <vt:lpstr>Slide Titles</vt:lpstr>
      </vt:variant>
      <vt:variant>
        <vt:i4>34</vt:i4>
      </vt:variant>
    </vt:vector>
  </HeadingPairs>
  <TitlesOfParts>
    <vt:vector size="36" baseType="lpstr">
      <vt:lpstr>Metro</vt:lpstr>
      <vt:lpstr>Custom Design</vt:lpstr>
      <vt:lpstr>   PLAY-ON TECHNIQUE</vt:lpstr>
      <vt:lpstr>   PLAY-ON TECHNIQUE</vt:lpstr>
      <vt:lpstr>   PLAY-ON TECHNIQUE</vt:lpstr>
      <vt:lpstr>   PLAY-ON TECHNIQUE</vt:lpstr>
      <vt:lpstr>Slide 5</vt:lpstr>
      <vt:lpstr>   Play-On Technique</vt:lpstr>
      <vt:lpstr>   Play-On Technique</vt:lpstr>
      <vt:lpstr>   Play-On Technique</vt:lpstr>
      <vt:lpstr>   Play-On Technique</vt:lpstr>
      <vt:lpstr>   Play-On Technique</vt:lpstr>
      <vt:lpstr>   Play-On Technique</vt:lpstr>
      <vt:lpstr>   Play-On Technique</vt:lpstr>
      <vt:lpstr>   Play-On Technique</vt:lpstr>
      <vt:lpstr>   Play-On Technique</vt:lpstr>
      <vt:lpstr>   Play-On Technique</vt:lpstr>
      <vt:lpstr>   Play-On Technique</vt:lpstr>
      <vt:lpstr>   Play-On Technique</vt:lpstr>
      <vt:lpstr>   Play-On Technique</vt:lpstr>
      <vt:lpstr>   Play-On Technique</vt:lpstr>
      <vt:lpstr>   Play-On Technique</vt:lpstr>
      <vt:lpstr>   Play-On Technique</vt:lpstr>
      <vt:lpstr>   Play-On Technique</vt:lpstr>
      <vt:lpstr>  Slow Whistle Technique</vt:lpstr>
      <vt:lpstr>  Slow Whistle Technique</vt:lpstr>
      <vt:lpstr>  Slow Whistle Technique</vt:lpstr>
      <vt:lpstr>  Slow Whistle Technique</vt:lpstr>
      <vt:lpstr>  Penalty Enforcement</vt:lpstr>
      <vt:lpstr>  Penalty Enforcement</vt:lpstr>
      <vt:lpstr>    Restarts</vt:lpstr>
      <vt:lpstr>    Restarts</vt:lpstr>
      <vt:lpstr>    Restarts</vt:lpstr>
      <vt:lpstr>    Restarts</vt:lpstr>
      <vt:lpstr>    Restarts</vt:lpstr>
      <vt:lpstr>    Restarts</vt:lpstr>
    </vt:vector>
  </TitlesOfParts>
  <Company>Communication Systems - East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ecavalie</dc:creator>
  <cp:lastModifiedBy>owner</cp:lastModifiedBy>
  <cp:revision>289</cp:revision>
  <dcterms:created xsi:type="dcterms:W3CDTF">2008-11-24T17:31:28Z</dcterms:created>
  <dcterms:modified xsi:type="dcterms:W3CDTF">2009-03-20T21:54:37Z</dcterms:modified>
</cp:coreProperties>
</file>