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70" r:id="rId5"/>
    <p:sldId id="271" r:id="rId6"/>
    <p:sldId id="272" r:id="rId7"/>
    <p:sldId id="273" r:id="rId8"/>
    <p:sldId id="258" r:id="rId9"/>
    <p:sldId id="276" r:id="rId10"/>
    <p:sldId id="274" r:id="rId11"/>
    <p:sldId id="275" r:id="rId12"/>
    <p:sldId id="277" r:id="rId13"/>
    <p:sldId id="269" r:id="rId14"/>
    <p:sldId id="279" r:id="rId15"/>
    <p:sldId id="278" r:id="rId16"/>
    <p:sldId id="268" r:id="rId17"/>
    <p:sldId id="280" r:id="rId18"/>
    <p:sldId id="26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23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14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53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17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099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01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47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74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710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065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12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E5F58-A6EC-4113-80E5-A094464384EE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43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0329" y="3602038"/>
            <a:ext cx="10247671" cy="2260446"/>
          </a:xfrm>
        </p:spPr>
        <p:txBody>
          <a:bodyPr>
            <a:normAutofit fontScale="25000" lnSpcReduction="20000"/>
          </a:bodyPr>
          <a:lstStyle/>
          <a:p>
            <a:r>
              <a:rPr lang="en-US" sz="14400" dirty="0" smtClean="0"/>
              <a:t>Game Management</a:t>
            </a:r>
          </a:p>
          <a:p>
            <a:r>
              <a:rPr lang="en-US" sz="14400" dirty="0" smtClean="0"/>
              <a:t>Climbing the Ladder: Managing Sideline Behavior</a:t>
            </a:r>
          </a:p>
          <a:p>
            <a:r>
              <a:rPr lang="en-US" sz="14400" dirty="0" smtClean="0"/>
              <a:t>KLOA Clinic</a:t>
            </a:r>
          </a:p>
          <a:p>
            <a:r>
              <a:rPr lang="en-US" sz="14400" dirty="0" smtClean="0"/>
              <a:t>John MacManus</a:t>
            </a:r>
          </a:p>
          <a:p>
            <a:r>
              <a:rPr lang="en-US" sz="14400" dirty="0" smtClean="0"/>
              <a:t>2/24/19</a:t>
            </a:r>
          </a:p>
          <a:p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050" y="1026812"/>
            <a:ext cx="300990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11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471" y="-77327"/>
            <a:ext cx="11466871" cy="1325563"/>
          </a:xfrm>
        </p:spPr>
        <p:txBody>
          <a:bodyPr/>
          <a:lstStyle/>
          <a:p>
            <a:pPr algn="ctr"/>
            <a:r>
              <a:rPr lang="en-US" b="1" u="sng" dirty="0" smtClean="0"/>
              <a:t>Game Management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145922"/>
            <a:ext cx="1145212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Managing sideline behavior is a component of overall game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 and enforce the rules with consistency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Communicate clearly and effectively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 your crew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Quick restarts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for warning signs – do your best to shut these down early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Big/Late hits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Chippy play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Verbal exchanges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Dead ball activity</a:t>
            </a: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sideline behavior (with coaches focused on coaching) will usually correlate to a well played, smooth game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22399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471" y="-77327"/>
            <a:ext cx="11466871" cy="1325563"/>
          </a:xfrm>
        </p:spPr>
        <p:txBody>
          <a:bodyPr/>
          <a:lstStyle/>
          <a:p>
            <a:pPr algn="ctr"/>
            <a:r>
              <a:rPr lang="en-US" b="1" u="sng" dirty="0" smtClean="0"/>
              <a:t>Professionalism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175418"/>
            <a:ext cx="11452123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 Uniform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Timely Arrival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Courteous Introduction and Pregame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hard during the game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aligned with your crew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professional appearance and professional handling of your game responsibilities will enhance the likelihood of a well played and smooth game, including positive sideline behavior</a:t>
            </a: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69448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77327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/>
              <a:t>Now It’s Game Time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182793"/>
            <a:ext cx="1025012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Okay, so you’re prepared to work your game and your crew has taken care of all your pregame responsibilities </a:t>
            </a:r>
            <a:r>
              <a:rPr lang="en-US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game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remember, though we can do our best to manage a game and the sidelines, as officials, we cannot fully control what happens on the sidelines</a:t>
            </a:r>
          </a:p>
          <a:p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So, how do we address in game situations?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883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77327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/>
              <a:t>“The Ladder” - Rule Application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337651"/>
            <a:ext cx="11098161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the Ladder (or Ramp) to address Sideline Behavior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Warning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Conduct Foul – take the ball away – Signal 43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Conduct Foul – Technical Foul – 30 seconds – Signal 43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Unsportsmanlike Conduct Penalty – Personal Foul – 1 minute NR – Signal 28/12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Ejection (2</a:t>
            </a:r>
            <a:r>
              <a:rPr lang="en-US" sz="2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USC Penalty)  -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or 3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minute non-releasable – Signal 28/12/32</a:t>
            </a: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 of PIAA Sportsmanship Message can be considered Step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severity of the conduct will determine your 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4873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77327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/>
              <a:t>Rules – Check the Book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887825"/>
            <a:ext cx="11098161" cy="8833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Warning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recommended communication – e.g. “Coach, I’ve heard enough”</a:t>
            </a:r>
          </a:p>
          <a:p>
            <a:pPr marL="457200" indent="-457200">
              <a:buFont typeface="+mj-lt"/>
              <a:buAutoNum type="arabicPeriod"/>
            </a:pP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Conduct Foul 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 6-6 (any act considered misconduct by the official)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ball away – offending team in possession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second Technical Foul – offending team not in possession – now Man Down</a:t>
            </a:r>
          </a:p>
          <a:p>
            <a:pPr marL="457200" indent="-457200">
              <a:buFont typeface="+mj-lt"/>
              <a:buAutoNum type="arabicPeriod"/>
            </a:pP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Unsportsmanlike Conduct Penalty 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 5-10 (argue, threatening, profane or obscene language/gestures)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minute Personal Foul – “locked in”</a:t>
            </a:r>
          </a:p>
          <a:p>
            <a:pPr marL="457200" indent="-457200">
              <a:buFont typeface="+mj-lt"/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 5-12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non-releasable USC, flagrant misconduct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minute non-releasable (player) – ejected player removed from premises (ex. Player can be confined to bench area if there is no authorized school personnel to supervise the player)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minute non-releasable (coach) – ejected coach removed from bench and field area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 to PIAA via website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8904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77327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/>
              <a:t>Consideration of Severity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042684"/>
            <a:ext cx="11098161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 Severe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“That’s offside”, “That’s a slash”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“Are you kidding me?”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“That’s terrible”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General, constant complaining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“You’re terrible” (personalized comments)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Profanity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Threats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Questioning integrity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(Note: Let Game Management or Head Coaches handle spectator problems – do not acknowledge fans)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500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77327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/>
              <a:t>What Can Chapters Do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580999"/>
            <a:ext cx="783139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Rules Application – Strive for Consistency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 at Chapter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 for Young Officials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Mentor Program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Interaction with Coaches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Sportsmanship Awards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65568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77327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/>
              <a:t>Additional Resources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57199" y="1433515"/>
            <a:ext cx="1115715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 Lacrosse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Officials Tab/Link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Game Management Manual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Blogs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For Officials To Step Up And Enforce Conduct Rules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Essential Communication For Officials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0343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900" dirty="0" smtClean="0"/>
              <a:t>Questions?</a:t>
            </a:r>
          </a:p>
          <a:p>
            <a:r>
              <a:rPr lang="en-US" sz="3900" dirty="0" smtClean="0"/>
              <a:t>Good Luck in Your Games!</a:t>
            </a:r>
          </a:p>
          <a:p>
            <a:r>
              <a:rPr lang="en-US" sz="3900" dirty="0" smtClean="0"/>
              <a:t>Thank You!</a:t>
            </a:r>
          </a:p>
          <a:p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050" y="1026812"/>
            <a:ext cx="300990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18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77327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/>
              <a:t>Sideline Behavior – Current State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116425"/>
            <a:ext cx="1151849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Sideline behavior has deteriorated over the years and continues to get worse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Poor behavior is being exhibited by coaches, players, fans, parents and administrators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Certain teams have longstanding reputations for poor sportsmanship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Poor behavior is exhibited at all levels – High School, Middle School, Youth, Club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the games continues to grow and the “stakes” increase, behavior issues are likely to continue to expand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minority of teams/players causing a disproportionate share of the problems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Retention and recruitment of officials being impacted by bad behavior in all sports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Officials cannot “control” sideline behavior, but we can “manage” it and take steps to increase the likelihood of incident-free games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 this, how can Officials help avoid problems and better manage games?</a:t>
            </a:r>
            <a:endParaRPr lang="en-US" sz="2400" i="1" dirty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90243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77327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/>
              <a:t>Sideline Behavior – Part of the Game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448263"/>
            <a:ext cx="11452123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Managing Sideline Behavior is just a part, though an important one, of working a smooth game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are both proactive and reactive approaches to having a good sideline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Managing the sidelines goes beyond utilizing the violations/penalties at our disposal as Officials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 sideline management starts before the game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743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471" y="-77327"/>
            <a:ext cx="11466871" cy="1325563"/>
          </a:xfrm>
        </p:spPr>
        <p:txBody>
          <a:bodyPr/>
          <a:lstStyle/>
          <a:p>
            <a:pPr algn="ctr"/>
            <a:r>
              <a:rPr lang="en-US" b="1" u="sng" dirty="0" smtClean="0"/>
              <a:t>Important Elements of Achieving Sideline Behavior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418767"/>
            <a:ext cx="1145212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Pregame Conference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Coaches/Captains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 – verbal and non-verbal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Game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Professionalism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1707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471" y="-77327"/>
            <a:ext cx="11466871" cy="1325563"/>
          </a:xfrm>
        </p:spPr>
        <p:txBody>
          <a:bodyPr/>
          <a:lstStyle/>
          <a:p>
            <a:pPr algn="ctr"/>
            <a:r>
              <a:rPr lang="en-US" b="1" u="sng" dirty="0" smtClean="0"/>
              <a:t>Pregame Conference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153296"/>
            <a:ext cx="1145212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 for Numerous Reasons, including approach to Sideline Behavior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Intensity of this game - History of teams and rivalry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Experience with these teams and sidelines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Mix of the crew –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we likely to see that may impact sideline behavior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Big Hits – how to enforce/handle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Deliberate offense –application of stall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Involvement of assistant coaches – what will we as a crew allow/tolerate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Timeouts – anticipate situations when likely to be called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Game Management personnel, if any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Brainstorm – how can we minimize potential for problems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13712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471" y="-77327"/>
            <a:ext cx="11466871" cy="1325563"/>
          </a:xfrm>
        </p:spPr>
        <p:txBody>
          <a:bodyPr/>
          <a:lstStyle/>
          <a:p>
            <a:pPr algn="ctr"/>
            <a:r>
              <a:rPr lang="en-US" b="1" u="sng" dirty="0" smtClean="0"/>
              <a:t>Coaches/Captains Meeting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175418"/>
            <a:ext cx="11452123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 of PIAA Sportsmanship message – (required) actual first step in enforcement of behavioral expectations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set the tone for entire game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 Allies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“Coaches, we appreciate your help in managing your teams and bench area”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“Captains, we’ll look to you to help manage your teammates”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Address any pregame concerns with coaches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“How is the season going?”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“Do you have any rules questions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?”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Equipment/Eye Shade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3131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471" y="-77327"/>
            <a:ext cx="11466871" cy="1325563"/>
          </a:xfrm>
        </p:spPr>
        <p:txBody>
          <a:bodyPr/>
          <a:lstStyle/>
          <a:p>
            <a:pPr algn="ctr"/>
            <a:r>
              <a:rPr lang="en-US" b="1" u="sng" dirty="0" smtClean="0"/>
              <a:t>Communication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190167"/>
            <a:ext cx="11452123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 paramount in facilitating a smooth game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Helps reduce questions from sideline – can defuse a tense situation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Increases alignment with crew 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Verbal and Non-Verbal equally important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Verbal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 questions where/when possible – short, concise replies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preference on interacting with Assistant Coaches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Okay – “How many timeouts do we have?”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okay – “I want an explanation of that slash call”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Non-Verbal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Good, clear signals improve communication to sidelines and crew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Positive body language important – show you want to be there</a:t>
            </a: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60720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/>
              <a:t>Communication/Verbiage Suggestions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26543" y="998438"/>
            <a:ext cx="10248599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Recommended/Effective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Use “Coach” in all greetings/communication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Keep the game moving - ignore throwaway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Answer questions concisely – “Coach, I didn’t have him in the crease”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“Coach, I’ll get an answer for you” or “Coach, I heard you”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“Coach, we have a different perspective”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“Coach, my partner was in good position to make that call”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“Coach, if that’s what happened, I didn’t see it”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“Coach, I missed that one” (use sparingly)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“Coach, yes we’ll look for illegal screens”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“Coach, #24 is getting worked up. We need your help with him”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“Coach, please help control your assistant coaches”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“#23, nice job holding up on that play”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Friendly, yet firm demeanor – Smile at times, say “thank you”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Positive body language, hustle, good positioning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ctr"/>
            <a:r>
              <a:rPr lang="en-US" sz="2800" b="1" i="1" dirty="0" smtClean="0">
                <a:solidFill>
                  <a:srgbClr val="FF0000"/>
                </a:solidFill>
              </a:rPr>
              <a:t>What else is effective for you?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30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/>
              <a:t>Communication/Verbiage Suggestions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26543" y="998438"/>
            <a:ext cx="10248599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Not Recommended/Things to Avoid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Using first names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No response at all – ignoring a coach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“Coach, you’re wrong”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“Coach, one more word….”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“Coach, not my call”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“Coach, yeah, my partner missed that one”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Confrontational language that further escalates a situation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Excessive friendliness with other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Running dialog with sideline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“Rabbit Ears” – address what needs to be handled, but don’t look for trouble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Comments to anyone other than game personnel (media, administrators,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Postgame discussions with fans, coaches</a:t>
            </a:r>
          </a:p>
          <a:p>
            <a:endParaRPr lang="en-US" sz="2400" dirty="0"/>
          </a:p>
          <a:p>
            <a:pPr algn="ctr"/>
            <a:r>
              <a:rPr lang="en-US" sz="2800" b="1" i="1" dirty="0" smtClean="0">
                <a:solidFill>
                  <a:srgbClr val="FF0000"/>
                </a:solidFill>
              </a:rPr>
              <a:t>What are some other things to avoid?</a:t>
            </a:r>
            <a:endParaRPr lang="en-US" sz="2400" i="1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3129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1314</Words>
  <Application>Microsoft Office PowerPoint</Application>
  <PresentationFormat>Widescreen</PresentationFormat>
  <Paragraphs>204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Sideline Behavior – Current State</vt:lpstr>
      <vt:lpstr>Sideline Behavior – Part of the Game</vt:lpstr>
      <vt:lpstr>Important Elements of Achieving Sideline Behavior</vt:lpstr>
      <vt:lpstr>Pregame Conference</vt:lpstr>
      <vt:lpstr>Coaches/Captains Meeting</vt:lpstr>
      <vt:lpstr>Communication</vt:lpstr>
      <vt:lpstr>Communication/Verbiage Suggestions</vt:lpstr>
      <vt:lpstr>Communication/Verbiage Suggestions</vt:lpstr>
      <vt:lpstr>Game Management</vt:lpstr>
      <vt:lpstr>Professionalism</vt:lpstr>
      <vt:lpstr>Now It’s Game Time</vt:lpstr>
      <vt:lpstr>“The Ladder” - Rule Application</vt:lpstr>
      <vt:lpstr>Rules – Check the Book</vt:lpstr>
      <vt:lpstr>Consideration of Severity</vt:lpstr>
      <vt:lpstr>What Can Chapters Do</vt:lpstr>
      <vt:lpstr>Additional Resources</vt:lpstr>
      <vt:lpstr>PowerPoint Presentation</vt:lpstr>
    </vt:vector>
  </TitlesOfParts>
  <Company>J. R. Simplot Company SCCM 12-4-14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KLOA</dc:title>
  <dc:creator>MacManus, John</dc:creator>
  <cp:lastModifiedBy>MacManus, John</cp:lastModifiedBy>
  <cp:revision>71</cp:revision>
  <dcterms:created xsi:type="dcterms:W3CDTF">2016-02-08T18:38:18Z</dcterms:created>
  <dcterms:modified xsi:type="dcterms:W3CDTF">2019-02-24T13:23:02Z</dcterms:modified>
</cp:coreProperties>
</file>