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68" r:id="rId4"/>
    <p:sldId id="269" r:id="rId5"/>
    <p:sldId id="272" r:id="rId6"/>
    <p:sldId id="271" r:id="rId7"/>
    <p:sldId id="270" r:id="rId8"/>
    <p:sldId id="257" r:id="rId9"/>
    <p:sldId id="260" r:id="rId10"/>
    <p:sldId id="258" r:id="rId11"/>
    <p:sldId id="262" r:id="rId12"/>
    <p:sldId id="261" r:id="rId13"/>
    <p:sldId id="264" r:id="rId14"/>
    <p:sldId id="266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92333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50140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538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171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10995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00177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04791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3174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17103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30650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1250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AE5F58-A6EC-4113-80E5-A094464384EE}" type="datetimeFigureOut">
              <a:rPr lang="en-US" smtClean="0"/>
              <a:t>4/8/2019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FBD44-CB5C-46C0-AEFD-04CCADB175D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8436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First Impressions</a:t>
            </a:r>
          </a:p>
          <a:p>
            <a:r>
              <a:rPr lang="en-US" sz="4000" dirty="0" smtClean="0"/>
              <a:t>4/8/19</a:t>
            </a:r>
          </a:p>
          <a:p>
            <a:r>
              <a:rPr lang="en-US" sz="2600" dirty="0" smtClean="0"/>
              <a:t>John MacManus</a:t>
            </a:r>
            <a:endParaRPr lang="en-US" sz="26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026812"/>
            <a:ext cx="30099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21136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What is the Proper Equipment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2001328"/>
            <a:ext cx="9247517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Whistle – </a:t>
            </a:r>
            <a:r>
              <a:rPr lang="en-US" sz="2400" dirty="0"/>
              <a:t>c</a:t>
            </a:r>
            <a:r>
              <a:rPr lang="en-US" sz="2400" dirty="0" smtClean="0"/>
              <a:t>arry 2 (options - finger, lanyard on shirt zipper, around neck)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Penalty Flag – Yellow – </a:t>
            </a:r>
            <a:r>
              <a:rPr lang="en-US" sz="2400" dirty="0"/>
              <a:t>c</a:t>
            </a:r>
            <a:r>
              <a:rPr lang="en-US" sz="2400" dirty="0" smtClean="0"/>
              <a:t>arry 2 (front tucked into waist, back pocket)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Scorecard/Pencil – good idea to have 2 pencils/pens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Coin – recommend larger coin, commemorative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Tape Measure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Timer – 20 second/Timeouts</a:t>
            </a:r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9308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14959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What is NOT the Proper Uniform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69675" y="1112807"/>
            <a:ext cx="9920378" cy="55707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Ill-fitting Uniform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Adjustable Hat, Hat with Sweat Stains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Dirty/Yellowed/Old Stripes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White Shorts, Polyester Coaching Shorts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Sweat 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Non-Black Undergarments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Long Sleeve Undergarments with Short Sleeve Stripes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Crew Socks, Over the Calf Socks, Non-Black Socks, Dress Socks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Jackets – except in pregame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Shoes with non-black features/design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Shirts without PIAA Certification Patch</a:t>
            </a:r>
          </a:p>
          <a:p>
            <a:endParaRPr lang="en-US" dirty="0"/>
          </a:p>
          <a:p>
            <a:r>
              <a:rPr lang="en-US" sz="2400" i="1" dirty="0" smtClean="0"/>
              <a:t>Did I Mention</a:t>
            </a:r>
            <a:r>
              <a:rPr lang="en-US" i="1" dirty="0" smtClean="0"/>
              <a:t>:</a:t>
            </a:r>
          </a:p>
          <a:p>
            <a:endParaRPr lang="en-US" i="1" dirty="0"/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All officials working the game are to be dressed the same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8404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Uniform Suggestions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1587260"/>
            <a:ext cx="1043088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Prepare for the elements/weather – carry all uniform combinations in your bag</a:t>
            </a:r>
          </a:p>
          <a:p>
            <a:pPr lvl="2"/>
            <a:r>
              <a:rPr lang="en-US" sz="2400" dirty="0" smtClean="0"/>
              <a:t>Long/Short Sleeves</a:t>
            </a:r>
          </a:p>
          <a:p>
            <a:pPr lvl="2"/>
            <a:r>
              <a:rPr lang="en-US" sz="2400" dirty="0" smtClean="0"/>
              <a:t>Shorts/Long Pants</a:t>
            </a:r>
          </a:p>
          <a:p>
            <a:pPr lvl="2"/>
            <a:r>
              <a:rPr lang="en-US" sz="2400" dirty="0" smtClean="0"/>
              <a:t>Undergarments appropriate for the weather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Suggested apparel</a:t>
            </a:r>
          </a:p>
          <a:p>
            <a:pPr lvl="2"/>
            <a:r>
              <a:rPr lang="en-US" sz="2400" dirty="0" smtClean="0"/>
              <a:t>Weather Beater</a:t>
            </a:r>
          </a:p>
          <a:p>
            <a:pPr lvl="2"/>
            <a:r>
              <a:rPr lang="en-US" sz="2400" dirty="0" smtClean="0"/>
              <a:t>Thermal Wear – Turtlenecks; Long Compression Tights</a:t>
            </a:r>
          </a:p>
          <a:p>
            <a:pPr lvl="2"/>
            <a:r>
              <a:rPr lang="en-US" sz="2400" dirty="0" smtClean="0"/>
              <a:t>Extra Socks</a:t>
            </a:r>
          </a:p>
          <a:p>
            <a:pPr lvl="2"/>
            <a:r>
              <a:rPr lang="en-US" sz="2400" dirty="0" smtClean="0"/>
              <a:t>Special Hat with ear flaps</a:t>
            </a:r>
          </a:p>
          <a:p>
            <a:pPr lvl="2"/>
            <a:r>
              <a:rPr lang="en-US" sz="2400" dirty="0" smtClean="0"/>
              <a:t>Rain Hat</a:t>
            </a:r>
          </a:p>
          <a:p>
            <a:pPr lvl="2"/>
            <a:r>
              <a:rPr lang="en-US" sz="2400" dirty="0" smtClean="0"/>
              <a:t>Mud/Rain Shoes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2509512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Pre-Season Suggestions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2001328"/>
            <a:ext cx="9507345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Check your Uniform/Equipment now – Get Prepared for the Season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Get a New Hat, Have an Extra Hat ready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Make Sure Everything Still Fits Properly and is Clean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Clean your Shoes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Get Fresh Batteries for your Timer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Sharpen your Pencils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Replace Anything that Needs Refreshing</a:t>
            </a:r>
          </a:p>
          <a:p>
            <a:endParaRPr lang="en-US" dirty="0" smtClean="0"/>
          </a:p>
          <a:p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674631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Have a Great Season!</a:t>
            </a:r>
          </a:p>
          <a:p>
            <a:r>
              <a:rPr lang="en-US" sz="4000" dirty="0" smtClean="0"/>
              <a:t>(And Look Good On the Field)</a:t>
            </a:r>
            <a:endParaRPr lang="en-US" sz="40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91050" y="1026812"/>
            <a:ext cx="3009900" cy="23717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5186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Why First Impressions Are Important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2001328"/>
            <a:ext cx="9661585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Sets the stage and tone for your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Sets the stage for future games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Enhances credibility of all officials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Enhances likelihood of a well called and well played game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Creates consistency and expectations for crew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Each game is different – clean slate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60534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51" y="0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Elements of First Impressions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214685" y="991513"/>
            <a:ext cx="11879249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Appearance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Uniform – see appendix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Style/Body Language – How do you carry yourself? Shoulders up; Stride with purpose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Pace – Show everyone you want to be there with good pace, energy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Stance – Convey confidence without arrogance; hands out of pockets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Interaction with Partners – You are the 3</a:t>
            </a:r>
            <a:r>
              <a:rPr lang="en-US" sz="2400" baseline="30000" dirty="0" smtClean="0"/>
              <a:t>rd</a:t>
            </a:r>
            <a:r>
              <a:rPr lang="en-US" sz="2400" dirty="0" smtClean="0"/>
              <a:t> team; Jog in together, never isolate a partner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Facial Expressions- Display openness, look people in the eye, smile as needed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Haircut – Personal grooming important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Fitness</a:t>
            </a:r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846151" y="4858449"/>
            <a:ext cx="8735533" cy="95410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What people want to see: Enthusiasm, Energy, Desire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Show that you want to be there and want to do your best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69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51" y="0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Elements of First Impressions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41906" y="991513"/>
            <a:ext cx="1179178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Game </a:t>
            </a:r>
            <a:r>
              <a:rPr lang="en-US" sz="4000" b="1" dirty="0"/>
              <a:t>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Timeliness of </a:t>
            </a:r>
            <a:r>
              <a:rPr lang="en-US" sz="2400" dirty="0" smtClean="0"/>
              <a:t>Arrival – be early and be ready; effective pregame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Entry onto </a:t>
            </a:r>
            <a:r>
              <a:rPr lang="en-US" sz="2400" dirty="0" smtClean="0"/>
              <a:t>Field – come in together as a crew with purpose; examine field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Pregame </a:t>
            </a:r>
            <a:r>
              <a:rPr lang="en-US" sz="2400" dirty="0" smtClean="0"/>
              <a:t>Conferences – professional interaction; take care of business and move on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/>
              <a:t>Captains </a:t>
            </a:r>
            <a:r>
              <a:rPr lang="en-US" sz="2400" dirty="0" smtClean="0"/>
              <a:t>Meeting/Coin Flip – professional interaction; gain engagement</a:t>
            </a:r>
            <a:endParaRPr lang="en-US" sz="2400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Lineup – succinct; do not recite rule book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Administration – confirm game as needed with crew/school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On Site – check with AD/Table as needed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43727" y="4715326"/>
            <a:ext cx="10855279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Each game is a chance to create a first impression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Read the PIAA </a:t>
            </a:r>
            <a:r>
              <a:rPr lang="en-US" sz="2800" b="1" i="1" smtClean="0">
                <a:solidFill>
                  <a:srgbClr val="FF0000"/>
                </a:solidFill>
              </a:rPr>
              <a:t>Sportsmanship Message</a:t>
            </a:r>
            <a:endParaRPr lang="en-US" sz="2800" b="1" i="1" dirty="0" smtClean="0">
              <a:solidFill>
                <a:srgbClr val="FF0000"/>
              </a:solidFill>
            </a:endParaRP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Don’t ask about payment or refreshments as your first order of business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3289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51" y="0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Elements of First Impressions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41906" y="991513"/>
            <a:ext cx="11791784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000" b="1" dirty="0" smtClean="0"/>
              <a:t>In Game</a:t>
            </a:r>
            <a:endParaRPr lang="en-US" sz="4000" b="1" dirty="0"/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Positioning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Hustle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Communication – verbal, signals, mechanics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Firm, Decisive, Non-Confrontational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Listening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Crew Cohesiveness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Game Management</a:t>
            </a:r>
            <a:endParaRPr lang="en-US" sz="2400" dirty="0"/>
          </a:p>
          <a:p>
            <a:endParaRPr lang="en-US" sz="2400" dirty="0"/>
          </a:p>
        </p:txBody>
      </p:sp>
      <p:sp>
        <p:nvSpPr>
          <p:cNvPr id="4" name="Rectangle 3"/>
          <p:cNvSpPr/>
          <p:nvPr/>
        </p:nvSpPr>
        <p:spPr>
          <a:xfrm>
            <a:off x="943727" y="4715326"/>
            <a:ext cx="7429663" cy="138499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b="1" i="1" dirty="0" smtClean="0">
                <a:solidFill>
                  <a:srgbClr val="FF0000"/>
                </a:solidFill>
              </a:rPr>
              <a:t>Remember you are the 3</a:t>
            </a:r>
            <a:r>
              <a:rPr lang="en-US" sz="2800" b="1" i="1" baseline="30000" dirty="0" smtClean="0">
                <a:solidFill>
                  <a:srgbClr val="FF0000"/>
                </a:solidFill>
              </a:rPr>
              <a:t>rd</a:t>
            </a:r>
            <a:r>
              <a:rPr lang="en-US" sz="2800" b="1" i="1" dirty="0" smtClean="0">
                <a:solidFill>
                  <a:srgbClr val="FF0000"/>
                </a:solidFill>
              </a:rPr>
              <a:t> Team – work together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Each game is important to the players/coaches</a:t>
            </a:r>
          </a:p>
          <a:p>
            <a:r>
              <a:rPr lang="en-US" sz="2800" b="1" i="1" dirty="0" smtClean="0">
                <a:solidFill>
                  <a:srgbClr val="FF0000"/>
                </a:solidFill>
              </a:rPr>
              <a:t>No one is bigger than the game</a:t>
            </a:r>
            <a:endParaRPr lang="en-US" sz="2800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5606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6151" y="0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US Lacrosse Resources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4" y="888146"/>
            <a:ext cx="9661585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7 Cs of Officiating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Competence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Communication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Compassion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Consistency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Confidence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Conviction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Courage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endParaRPr lang="en-US" sz="2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6 Rules Every Lacrosse Coach should know</a:t>
            </a:r>
            <a:endParaRPr lang="en-US" sz="2400" dirty="0"/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Pregame Equipment Certification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Player Location During Faceoffs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Flag Down and Goal Scored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Criteria for Quick Restart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The Box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Bench Control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177713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1324" y="2409245"/>
            <a:ext cx="10515600" cy="1325563"/>
          </a:xfrm>
        </p:spPr>
        <p:txBody>
          <a:bodyPr/>
          <a:lstStyle/>
          <a:p>
            <a:pPr algn="ctr"/>
            <a:r>
              <a:rPr lang="en-US" b="1" u="sng" dirty="0" smtClean="0"/>
              <a:t>Appendix – Uniform Reminders</a:t>
            </a: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3812686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Why Wear the Proper Uniform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26543" y="2001328"/>
            <a:ext cx="9661585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Uniform and Equipment - Part of the Rule Book - Rule 2-5, Articles 2 and 3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Looks Professional, Sets a Standard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Enhances Your Credibility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Promotes Consistency with your Partner(s); Crew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Eliminates any Guesswork</a:t>
            </a:r>
            <a:r>
              <a:rPr lang="en-US" sz="2400" dirty="0"/>
              <a:t> </a:t>
            </a:r>
            <a:r>
              <a:rPr lang="en-US" sz="2400" dirty="0" smtClean="0"/>
              <a:t>or Potential Confusion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Increases Communication - Allows for Pregame Contact with your Crew (Confirmation of Game, Uniform, Other)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9024328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b="1" u="sng" dirty="0" smtClean="0"/>
              <a:t>What is the Proper Uniform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1052421" y="1690688"/>
            <a:ext cx="10239555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Hat w/ white piping – should be fitted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Stripes – short or long sleeves – consistent with partners, crisp/white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Shorts (6 inch inseam) or full length solid black pants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Belt with plain silver buckle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Socks – over the ankle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Black Shoes with black laces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Undergarments (if needed) – black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Gloves (if needed) – black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PIAA Certification Patch – left sleeve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U.S. Flag (optional) – right sleeve</a:t>
            </a:r>
          </a:p>
          <a:p>
            <a:endParaRPr lang="en-US" dirty="0"/>
          </a:p>
          <a:p>
            <a:r>
              <a:rPr lang="en-US" sz="3200" b="1" i="1" dirty="0" smtClean="0">
                <a:solidFill>
                  <a:srgbClr val="FF0000"/>
                </a:solidFill>
              </a:rPr>
              <a:t>All officials working the game are to be dressed the same</a:t>
            </a:r>
            <a:endParaRPr lang="en-US" sz="3200" b="1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2864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766</Words>
  <Application>Microsoft Office PowerPoint</Application>
  <PresentationFormat>Widescreen</PresentationFormat>
  <Paragraphs>130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PowerPoint Presentation</vt:lpstr>
      <vt:lpstr>Why First Impressions Are Important</vt:lpstr>
      <vt:lpstr>Elements of First Impressions</vt:lpstr>
      <vt:lpstr>Elements of First Impressions</vt:lpstr>
      <vt:lpstr>Elements of First Impressions</vt:lpstr>
      <vt:lpstr>US Lacrosse Resources</vt:lpstr>
      <vt:lpstr>Appendix – Uniform Reminders</vt:lpstr>
      <vt:lpstr>Why Wear the Proper Uniform</vt:lpstr>
      <vt:lpstr>What is the Proper Uniform</vt:lpstr>
      <vt:lpstr>What is the Proper Equipment</vt:lpstr>
      <vt:lpstr>What is NOT the Proper Uniform</vt:lpstr>
      <vt:lpstr>Uniform Suggestions</vt:lpstr>
      <vt:lpstr>Pre-Season Suggestions</vt:lpstr>
      <vt:lpstr>PowerPoint Presentation</vt:lpstr>
    </vt:vector>
  </TitlesOfParts>
  <Company>J. R. Simplot Company SCCM 12-4-14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KLOA</dc:title>
  <dc:creator>MacManus, John</dc:creator>
  <cp:lastModifiedBy>Dede, Scott</cp:lastModifiedBy>
  <cp:revision>29</cp:revision>
  <dcterms:created xsi:type="dcterms:W3CDTF">2016-02-08T18:38:18Z</dcterms:created>
  <dcterms:modified xsi:type="dcterms:W3CDTF">2019-04-09T11:14:57Z</dcterms:modified>
</cp:coreProperties>
</file>