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7" r:id="rId3"/>
    <p:sldId id="279" r:id="rId4"/>
    <p:sldId id="284" r:id="rId5"/>
    <p:sldId id="280" r:id="rId6"/>
    <p:sldId id="281" r:id="rId7"/>
    <p:sldId id="260" r:id="rId8"/>
    <p:sldId id="283" r:id="rId9"/>
    <p:sldId id="262" r:id="rId10"/>
    <p:sldId id="278" r:id="rId11"/>
    <p:sldId id="274" r:id="rId12"/>
    <p:sldId id="264" r:id="rId13"/>
    <p:sldId id="287" r:id="rId14"/>
    <p:sldId id="266" r:id="rId15"/>
    <p:sldId id="258" r:id="rId16"/>
    <p:sldId id="275" r:id="rId17"/>
    <p:sldId id="257" r:id="rId18"/>
    <p:sldId id="285" r:id="rId19"/>
    <p:sldId id="286" r:id="rId20"/>
    <p:sldId id="268" r:id="rId21"/>
    <p:sldId id="270" r:id="rId22"/>
    <p:sldId id="272" r:id="rId23"/>
    <p:sldId id="282" r:id="rId24"/>
    <p:sldId id="28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9" d="100"/>
          <a:sy n="69" d="100"/>
        </p:scale>
        <p:origin x="-117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A38DD73-ED8C-4D74-BD8C-F27051B4B1C2}" type="datetimeFigureOut">
              <a:rPr lang="en-US" smtClean="0"/>
              <a:t>2/28/2016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DD5DCD9-BD71-469E-89AC-B1065E9D01BE}"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DD5DCD9-BD71-469E-89AC-B1065E9D01B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DD5DCD9-BD71-469E-89AC-B1065E9D01B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DD5DCD9-BD71-469E-89AC-B1065E9D01BE}"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7DD5DCD9-BD71-469E-89AC-B1065E9D01BE}"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DD5DCD9-BD71-469E-89AC-B1065E9D01BE}"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7DD5DCD9-BD71-469E-89AC-B1065E9D01B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7DD5DCD9-BD71-469E-89AC-B1065E9D01BE}"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38DD73-ED8C-4D74-BD8C-F27051B4B1C2}" type="datetimeFigureOut">
              <a:rPr lang="en-US" smtClean="0"/>
              <a:t>2/28/2016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7DD5DCD9-BD71-469E-89AC-B1065E9D01B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38DD73-ED8C-4D74-BD8C-F27051B4B1C2}" type="datetimeFigureOut">
              <a:rPr lang="en-US" smtClean="0"/>
              <a:t>2/28/2016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7DD5DCD9-BD71-469E-89AC-B1065E9D01BE}"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38DD73-ED8C-4D74-BD8C-F27051B4B1C2}" type="datetimeFigureOut">
              <a:rPr lang="en-US" smtClean="0"/>
              <a:t>2/28/2016</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DD5DCD9-BD71-469E-89AC-B1065E9D01BE}"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38DD73-ED8C-4D74-BD8C-F27051B4B1C2}" type="datetimeFigureOut">
              <a:rPr lang="en-US" smtClean="0"/>
              <a:t>2/28/2016</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DD5DCD9-BD71-469E-89AC-B1065E9D01B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keystonerefs.org/"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6686" y="2643868"/>
            <a:ext cx="7772400" cy="1470025"/>
          </a:xfrm>
        </p:spPr>
        <p:txBody>
          <a:bodyPr>
            <a:normAutofit fontScale="90000"/>
          </a:bodyPr>
          <a:lstStyle/>
          <a:p>
            <a:pPr algn="ctr"/>
            <a:r>
              <a:rPr lang="en-US" dirty="0" smtClean="0"/>
              <a:t>Simultaneous Fouls and Strange Situations</a:t>
            </a:r>
            <a:endParaRPr lang="en-US" dirty="0"/>
          </a:p>
        </p:txBody>
      </p:sp>
      <p:sp>
        <p:nvSpPr>
          <p:cNvPr id="3" name="Subtitle 2"/>
          <p:cNvSpPr>
            <a:spLocks noGrp="1"/>
          </p:cNvSpPr>
          <p:nvPr>
            <p:ph type="subTitle" idx="1"/>
          </p:nvPr>
        </p:nvSpPr>
        <p:spPr>
          <a:xfrm>
            <a:off x="1382486" y="4191000"/>
            <a:ext cx="6400800" cy="2057400"/>
          </a:xfrm>
        </p:spPr>
        <p:txBody>
          <a:bodyPr>
            <a:noAutofit/>
          </a:bodyPr>
          <a:lstStyle/>
          <a:p>
            <a:pPr algn="ctr"/>
            <a:r>
              <a:rPr lang="en-US" dirty="0" smtClean="0">
                <a:solidFill>
                  <a:srgbClr val="FF0000"/>
                </a:solidFill>
              </a:rPr>
              <a:t>KLOA Clinic</a:t>
            </a:r>
          </a:p>
          <a:p>
            <a:pPr algn="ctr"/>
            <a:r>
              <a:rPr lang="en-US" dirty="0" smtClean="0">
                <a:solidFill>
                  <a:srgbClr val="FF0000"/>
                </a:solidFill>
              </a:rPr>
              <a:t>February 28</a:t>
            </a:r>
            <a:r>
              <a:rPr lang="en-US" baseline="30000" dirty="0" smtClean="0">
                <a:solidFill>
                  <a:srgbClr val="FF0000"/>
                </a:solidFill>
              </a:rPr>
              <a:t>th</a:t>
            </a:r>
            <a:r>
              <a:rPr lang="en-US" dirty="0" smtClean="0">
                <a:solidFill>
                  <a:srgbClr val="FF0000"/>
                </a:solidFill>
              </a:rPr>
              <a:t>, 2016</a:t>
            </a:r>
          </a:p>
          <a:p>
            <a:pPr algn="ctr"/>
            <a:endParaRPr lang="en-US" dirty="0">
              <a:solidFill>
                <a:srgbClr val="FF0000"/>
              </a:solidFill>
            </a:endParaRPr>
          </a:p>
          <a:p>
            <a:pPr algn="ctr"/>
            <a:r>
              <a:rPr lang="en-US" b="1" dirty="0" smtClean="0">
                <a:solidFill>
                  <a:schemeClr val="bg1"/>
                </a:solidFill>
              </a:rPr>
              <a:t>Scott Dede and Chris Cobb</a:t>
            </a:r>
            <a:endParaRPr lang="en-US" b="1" dirty="0">
              <a:solidFill>
                <a:schemeClr val="bg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7936" y="304800"/>
            <a:ext cx="3009900" cy="2371725"/>
          </a:xfrm>
          <a:prstGeom prst="rect">
            <a:avLst/>
          </a:prstGeom>
        </p:spPr>
      </p:pic>
    </p:spTree>
    <p:extLst>
      <p:ext uri="{BB962C8B-B14F-4D97-AF65-F5344CB8AC3E}">
        <p14:creationId xmlns:p14="http://schemas.microsoft.com/office/powerpoint/2010/main" val="4223817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05800" cy="4788091"/>
          </a:xfrm>
        </p:spPr>
        <p:txBody>
          <a:bodyPr>
            <a:normAutofit lnSpcReduction="10000"/>
          </a:bodyPr>
          <a:lstStyle/>
          <a:p>
            <a:r>
              <a:rPr lang="en-US" dirty="0" smtClean="0"/>
              <a:t>While simultaneous fouls on A1 (30 seconds) and B1 (one minute) are being served, Team B scores a goal after 20 seconds.  Is A1 released from the penalty box? </a:t>
            </a:r>
          </a:p>
          <a:p>
            <a:endParaRPr lang="en-US" dirty="0" smtClean="0"/>
          </a:p>
          <a:p>
            <a:r>
              <a:rPr lang="en-US" dirty="0" smtClean="0"/>
              <a:t>ANSWER: No. The first 30 seconds of this penalty situation are non-releasable for both players.  Make sure this is communicated when reporting to the table.</a:t>
            </a:r>
          </a:p>
          <a:p>
            <a:endParaRPr lang="en-US" dirty="0" smtClean="0"/>
          </a:p>
          <a:p>
            <a:r>
              <a:rPr lang="en-US" dirty="0" smtClean="0"/>
              <a:t>Rule </a:t>
            </a:r>
            <a:r>
              <a:rPr lang="en-US" dirty="0"/>
              <a:t>7, Section 6, Article 3, SITUATION A</a:t>
            </a:r>
            <a:endParaRPr lang="en-US" dirty="0" smtClean="0"/>
          </a:p>
          <a:p>
            <a:endParaRPr lang="en-US" dirty="0"/>
          </a:p>
        </p:txBody>
      </p:sp>
      <p:sp>
        <p:nvSpPr>
          <p:cNvPr id="3" name="Title 2"/>
          <p:cNvSpPr>
            <a:spLocks noGrp="1"/>
          </p:cNvSpPr>
          <p:nvPr>
            <p:ph type="title"/>
          </p:nvPr>
        </p:nvSpPr>
        <p:spPr>
          <a:xfrm>
            <a:off x="457200" y="152400"/>
            <a:ext cx="8229600" cy="1143000"/>
          </a:xfrm>
        </p:spPr>
        <p:txBody>
          <a:bodyPr/>
          <a:lstStyle/>
          <a:p>
            <a:r>
              <a:rPr lang="en-US" u="sng" dirty="0" smtClean="0"/>
              <a:t>Situation #8:</a:t>
            </a:r>
            <a:endParaRPr lang="en-US" u="sng" dirty="0"/>
          </a:p>
        </p:txBody>
      </p:sp>
    </p:spTree>
    <p:extLst>
      <p:ext uri="{BB962C8B-B14F-4D97-AF65-F5344CB8AC3E}">
        <p14:creationId xmlns:p14="http://schemas.microsoft.com/office/powerpoint/2010/main" val="299042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029200"/>
          </a:xfrm>
        </p:spPr>
        <p:txBody>
          <a:bodyPr>
            <a:normAutofit fontScale="85000" lnSpcReduction="10000"/>
          </a:bodyPr>
          <a:lstStyle/>
          <a:p>
            <a:r>
              <a:rPr lang="en-US" dirty="0" smtClean="0"/>
              <a:t>B1 commits a technical foul push against A1 while he is in possession of the ball in the defensive half of the field, flag down.  Play is stopped when the ball hits the ground.  Before the next restart,  A1 commits two technical fouls (delay of game and a conduct foul).  What is the proper procedure?</a:t>
            </a:r>
          </a:p>
          <a:p>
            <a:endParaRPr lang="en-US" dirty="0"/>
          </a:p>
          <a:p>
            <a:r>
              <a:rPr lang="en-US" dirty="0"/>
              <a:t>ANSWER: </a:t>
            </a:r>
            <a:r>
              <a:rPr lang="en-US" dirty="0" smtClean="0"/>
              <a:t>This is not a simultaneous foul situation. </a:t>
            </a:r>
            <a:r>
              <a:rPr lang="en-US" dirty="0"/>
              <a:t>Team B is awarded the ball on the offensive side of the field at the center </a:t>
            </a:r>
            <a:r>
              <a:rPr lang="en-US" dirty="0" smtClean="0"/>
              <a:t>(because of the delay of game). B1 (pushing) and </a:t>
            </a:r>
            <a:r>
              <a:rPr lang="en-US" dirty="0"/>
              <a:t>A1 </a:t>
            </a:r>
            <a:r>
              <a:rPr lang="en-US" dirty="0" smtClean="0"/>
              <a:t>(conduct) serve </a:t>
            </a:r>
            <a:r>
              <a:rPr lang="en-US" dirty="0"/>
              <a:t>30 seconds each (non-releasable</a:t>
            </a:r>
            <a:r>
              <a:rPr lang="en-US" dirty="0" smtClean="0"/>
              <a:t>).</a:t>
            </a:r>
            <a:endParaRPr lang="en-US" dirty="0"/>
          </a:p>
          <a:p>
            <a:endParaRPr lang="en-US" dirty="0"/>
          </a:p>
          <a:p>
            <a:r>
              <a:rPr lang="fr-FR" dirty="0" err="1"/>
              <a:t>Rule</a:t>
            </a:r>
            <a:r>
              <a:rPr lang="fr-FR" dirty="0"/>
              <a:t> 7, Section 6, Article 1 SITUATION G</a:t>
            </a:r>
            <a:endParaRPr lang="en-US" dirty="0"/>
          </a:p>
          <a:p>
            <a:endParaRPr lang="en-US" dirty="0"/>
          </a:p>
        </p:txBody>
      </p:sp>
      <p:sp>
        <p:nvSpPr>
          <p:cNvPr id="2" name="Title 1"/>
          <p:cNvSpPr>
            <a:spLocks noGrp="1"/>
          </p:cNvSpPr>
          <p:nvPr>
            <p:ph type="title"/>
          </p:nvPr>
        </p:nvSpPr>
        <p:spPr>
          <a:xfrm>
            <a:off x="457200" y="0"/>
            <a:ext cx="8229600" cy="1143000"/>
          </a:xfrm>
        </p:spPr>
        <p:txBody>
          <a:bodyPr/>
          <a:lstStyle/>
          <a:p>
            <a:r>
              <a:rPr lang="en-US" b="1" u="sng" dirty="0" smtClean="0"/>
              <a:t>Situation #9:</a:t>
            </a:r>
            <a:endParaRPr lang="en-US" b="1" u="sng" dirty="0"/>
          </a:p>
        </p:txBody>
      </p:sp>
    </p:spTree>
    <p:extLst>
      <p:ext uri="{BB962C8B-B14F-4D97-AF65-F5344CB8AC3E}">
        <p14:creationId xmlns:p14="http://schemas.microsoft.com/office/powerpoint/2010/main" val="164377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458200" cy="5334000"/>
          </a:xfrm>
        </p:spPr>
        <p:txBody>
          <a:bodyPr>
            <a:normAutofit fontScale="77500" lnSpcReduction="20000"/>
          </a:bodyPr>
          <a:lstStyle/>
          <a:p>
            <a:r>
              <a:rPr lang="en-US" dirty="0" smtClean="0"/>
              <a:t>Team A's goalkeeper is out of the crease with the ball and he makes a pass that is intercepted by B2, who shoots the ball towards the open goal.  The goalkeeper (or any other defensive player) throws his crosse at the ball.  What should the official do?</a:t>
            </a:r>
          </a:p>
          <a:p>
            <a:endParaRPr lang="en-US" dirty="0"/>
          </a:p>
          <a:p>
            <a:r>
              <a:rPr lang="en-US" dirty="0"/>
              <a:t>ANSWER: Flag down, slow whistle.  If the ball enters the goal, the goal counts.  Unsportsmanlike conduct </a:t>
            </a:r>
            <a:r>
              <a:rPr lang="en-US" dirty="0" smtClean="0"/>
              <a:t>(because of the unsportsmanlike intent) on </a:t>
            </a:r>
            <a:r>
              <a:rPr lang="en-US" dirty="0"/>
              <a:t>player who threw their crosse regardless of whether the ball enters goal or not</a:t>
            </a:r>
            <a:r>
              <a:rPr lang="en-US" dirty="0" smtClean="0"/>
              <a:t>.</a:t>
            </a:r>
          </a:p>
          <a:p>
            <a:endParaRPr lang="en-US" dirty="0" smtClean="0"/>
          </a:p>
          <a:p>
            <a:r>
              <a:rPr lang="en-US" dirty="0" smtClean="0"/>
              <a:t>NOTE – throwing the crosse can also be Illegal Procedure, but in this case it is USC because of intent to prevent a goal.</a:t>
            </a:r>
            <a:endParaRPr lang="en-US" dirty="0"/>
          </a:p>
          <a:p>
            <a:endParaRPr lang="en-US" dirty="0"/>
          </a:p>
          <a:p>
            <a:r>
              <a:rPr lang="fr-FR" dirty="0" err="1"/>
              <a:t>Rule</a:t>
            </a:r>
            <a:r>
              <a:rPr lang="fr-FR" dirty="0"/>
              <a:t> 7, Article 9, Section 2, SITUATION </a:t>
            </a:r>
            <a:r>
              <a:rPr lang="fr-FR" dirty="0" smtClean="0"/>
              <a:t>B</a:t>
            </a:r>
          </a:p>
          <a:p>
            <a:r>
              <a:rPr lang="fr-FR" dirty="0" err="1" smtClean="0"/>
              <a:t>Rule</a:t>
            </a:r>
            <a:r>
              <a:rPr lang="fr-FR" dirty="0" smtClean="0"/>
              <a:t> 6, Section 5, Article 2b, 1</a:t>
            </a:r>
            <a:endParaRPr lang="en-US" dirty="0"/>
          </a:p>
          <a:p>
            <a:endParaRPr lang="en-US" dirty="0"/>
          </a:p>
        </p:txBody>
      </p:sp>
      <p:sp>
        <p:nvSpPr>
          <p:cNvPr id="2" name="Title 1"/>
          <p:cNvSpPr>
            <a:spLocks noGrp="1"/>
          </p:cNvSpPr>
          <p:nvPr>
            <p:ph type="title"/>
          </p:nvPr>
        </p:nvSpPr>
        <p:spPr>
          <a:xfrm>
            <a:off x="381000" y="0"/>
            <a:ext cx="8229600" cy="1143000"/>
          </a:xfrm>
        </p:spPr>
        <p:txBody>
          <a:bodyPr/>
          <a:lstStyle/>
          <a:p>
            <a:r>
              <a:rPr lang="en-US" b="1" u="sng" dirty="0" smtClean="0"/>
              <a:t>Situation #10:</a:t>
            </a:r>
            <a:endParaRPr lang="en-US" b="1" u="sng" dirty="0"/>
          </a:p>
        </p:txBody>
      </p:sp>
    </p:spTree>
    <p:extLst>
      <p:ext uri="{BB962C8B-B14F-4D97-AF65-F5344CB8AC3E}">
        <p14:creationId xmlns:p14="http://schemas.microsoft.com/office/powerpoint/2010/main" val="362584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arn(inVertical)">
                                      <p:cBhvr>
                                        <p:cTn id="13" dur="500"/>
                                        <p:tgtEl>
                                          <p:spTgt spid="3">
                                            <p:txEl>
                                              <p:pRg st="6" end="6"/>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arn(inVertical)">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534400" cy="4711891"/>
          </a:xfrm>
        </p:spPr>
        <p:txBody>
          <a:bodyPr/>
          <a:lstStyle/>
          <a:p>
            <a:r>
              <a:rPr lang="en-US" dirty="0"/>
              <a:t>I’ve never seen that one before…</a:t>
            </a:r>
          </a:p>
          <a:p>
            <a:endParaRPr lang="en-US" dirty="0" smtClean="0"/>
          </a:p>
          <a:p>
            <a:r>
              <a:rPr lang="en-US" dirty="0" smtClean="0"/>
              <a:t>Did that really just happen?</a:t>
            </a:r>
          </a:p>
          <a:p>
            <a:endParaRPr lang="en-US" dirty="0"/>
          </a:p>
          <a:p>
            <a:r>
              <a:rPr lang="en-US" dirty="0" smtClean="0"/>
              <a:t>What now?</a:t>
            </a:r>
          </a:p>
          <a:p>
            <a:pPr marL="109728" indent="0">
              <a:buNone/>
            </a:pPr>
            <a:endParaRPr lang="en-US" dirty="0"/>
          </a:p>
          <a:p>
            <a:r>
              <a:rPr lang="en-US" dirty="0" smtClean="0"/>
              <a:t>Do you know what to do???</a:t>
            </a:r>
          </a:p>
          <a:p>
            <a:endParaRPr lang="en-US" dirty="0"/>
          </a:p>
          <a:p>
            <a:r>
              <a:rPr lang="en-US" dirty="0" smtClean="0"/>
              <a:t>If not, you will; </a:t>
            </a:r>
            <a:r>
              <a:rPr lang="en-US" dirty="0"/>
              <a:t>S</a:t>
            </a:r>
            <a:r>
              <a:rPr lang="en-US" dirty="0" smtClean="0"/>
              <a:t>o you need to BE PREPARED!!!!</a:t>
            </a:r>
            <a:endParaRPr lang="en-US" dirty="0"/>
          </a:p>
        </p:txBody>
      </p:sp>
      <p:sp>
        <p:nvSpPr>
          <p:cNvPr id="3" name="Title 2"/>
          <p:cNvSpPr>
            <a:spLocks noGrp="1"/>
          </p:cNvSpPr>
          <p:nvPr>
            <p:ph type="title"/>
          </p:nvPr>
        </p:nvSpPr>
        <p:spPr>
          <a:xfrm>
            <a:off x="457200" y="274638"/>
            <a:ext cx="8534400" cy="1143000"/>
          </a:xfrm>
        </p:spPr>
        <p:txBody>
          <a:bodyPr>
            <a:normAutofit fontScale="90000"/>
          </a:bodyPr>
          <a:lstStyle/>
          <a:p>
            <a:pPr algn="ctr"/>
            <a:r>
              <a:rPr lang="en-US" i="1" dirty="0" smtClean="0"/>
              <a:t>STRANGE SITUATIONS….</a:t>
            </a:r>
            <a:br>
              <a:rPr lang="en-US" i="1" dirty="0" smtClean="0"/>
            </a:br>
            <a:r>
              <a:rPr lang="en-US" sz="3100" dirty="0" smtClean="0"/>
              <a:t>Have you ever been in a game and thought:</a:t>
            </a:r>
            <a:endParaRPr lang="en-US" sz="3100" dirty="0"/>
          </a:p>
        </p:txBody>
      </p:sp>
    </p:spTree>
    <p:extLst>
      <p:ext uri="{BB962C8B-B14F-4D97-AF65-F5344CB8AC3E}">
        <p14:creationId xmlns:p14="http://schemas.microsoft.com/office/powerpoint/2010/main" val="423867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8" end="8"/>
                                            </p:txEl>
                                          </p:spTgt>
                                        </p:tgtEl>
                                        <p:attrNameLst>
                                          <p:attrName>style.visibility</p:attrName>
                                        </p:attrNameLst>
                                      </p:cBhvr>
                                      <p:to>
                                        <p:strVal val="visible"/>
                                      </p:to>
                                    </p:set>
                                    <p:animEffect transition="in" filter="wipe(down)">
                                      <p:cBhvr>
                                        <p:cTn id="1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562600"/>
          </a:xfrm>
        </p:spPr>
        <p:txBody>
          <a:bodyPr>
            <a:normAutofit fontScale="92500" lnSpcReduction="10000"/>
          </a:bodyPr>
          <a:lstStyle/>
          <a:p>
            <a:r>
              <a:rPr lang="en-US" dirty="0" smtClean="0"/>
              <a:t>During a transition play from one end of the field to the other involving several substitutions, Team A only has two players left on the offensive half of the field after a successful clear by Team B.  Team A has seven players on the defensive end of the field (including the goalkeeper).  Team B's coach yells that Team A is offside.  What should the official do?</a:t>
            </a:r>
          </a:p>
          <a:p>
            <a:endParaRPr lang="en-US" dirty="0"/>
          </a:p>
          <a:p>
            <a:r>
              <a:rPr lang="en-US" dirty="0"/>
              <a:t>ANSWER: Nothing.  Team A is not offside because they do not have too many players on the defensive half of the field.</a:t>
            </a:r>
          </a:p>
          <a:p>
            <a:endParaRPr lang="en-US" dirty="0"/>
          </a:p>
          <a:p>
            <a:r>
              <a:rPr lang="en-US" dirty="0"/>
              <a:t>Rule 4, Section 10, Article 1b</a:t>
            </a:r>
          </a:p>
          <a:p>
            <a:endParaRPr lang="en-US" dirty="0"/>
          </a:p>
        </p:txBody>
      </p:sp>
      <p:sp>
        <p:nvSpPr>
          <p:cNvPr id="2" name="Title 1"/>
          <p:cNvSpPr>
            <a:spLocks noGrp="1"/>
          </p:cNvSpPr>
          <p:nvPr>
            <p:ph type="title"/>
          </p:nvPr>
        </p:nvSpPr>
        <p:spPr>
          <a:xfrm>
            <a:off x="457200" y="24882"/>
            <a:ext cx="8229600" cy="813318"/>
          </a:xfrm>
        </p:spPr>
        <p:txBody>
          <a:bodyPr/>
          <a:lstStyle/>
          <a:p>
            <a:r>
              <a:rPr lang="en-US" b="1" u="sng" dirty="0" smtClean="0"/>
              <a:t>Situation #11:</a:t>
            </a:r>
            <a:endParaRPr lang="en-US" b="1" u="sng" dirty="0"/>
          </a:p>
        </p:txBody>
      </p:sp>
    </p:spTree>
    <p:extLst>
      <p:ext uri="{BB962C8B-B14F-4D97-AF65-F5344CB8AC3E}">
        <p14:creationId xmlns:p14="http://schemas.microsoft.com/office/powerpoint/2010/main" val="118530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With Team B in possession of the ball, A1 has his stick break during the course of play. A1 runs off the field at the nearest sideline (opposite the bench).  Coach from Team A sends A2 onto the field to replace A1.</a:t>
            </a:r>
          </a:p>
          <a:p>
            <a:endParaRPr lang="en-US" dirty="0"/>
          </a:p>
          <a:p>
            <a:r>
              <a:rPr lang="en-US" dirty="0" smtClean="0"/>
              <a:t>ANSWER: Illegal </a:t>
            </a:r>
            <a:r>
              <a:rPr lang="en-US" dirty="0"/>
              <a:t>substitution. A1 must leave the field through the substitution box. 30 second time serving penalty.</a:t>
            </a:r>
          </a:p>
          <a:p>
            <a:endParaRPr lang="en-US" dirty="0"/>
          </a:p>
          <a:p>
            <a:r>
              <a:rPr lang="en-US" dirty="0"/>
              <a:t>Rule 4, Section 21, Article 1c</a:t>
            </a:r>
          </a:p>
          <a:p>
            <a:endParaRPr lang="en-US" dirty="0"/>
          </a:p>
        </p:txBody>
      </p:sp>
      <p:sp>
        <p:nvSpPr>
          <p:cNvPr id="2" name="Title 1"/>
          <p:cNvSpPr>
            <a:spLocks noGrp="1"/>
          </p:cNvSpPr>
          <p:nvPr>
            <p:ph type="title"/>
          </p:nvPr>
        </p:nvSpPr>
        <p:spPr/>
        <p:txBody>
          <a:bodyPr/>
          <a:lstStyle/>
          <a:p>
            <a:r>
              <a:rPr lang="en-US" b="1" u="sng" dirty="0" smtClean="0"/>
              <a:t>Situation #12:</a:t>
            </a:r>
            <a:endParaRPr lang="en-US" b="1" u="sng" dirty="0"/>
          </a:p>
        </p:txBody>
      </p:sp>
    </p:spTree>
    <p:extLst>
      <p:ext uri="{BB962C8B-B14F-4D97-AF65-F5344CB8AC3E}">
        <p14:creationId xmlns:p14="http://schemas.microsoft.com/office/powerpoint/2010/main" val="21554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Team A is winning 15-2 with 3:00 remaining in the game. Team B's goalkeeper is out of the crease and after throwing a pass to a teammate he proceeds to violently cross-check riding </a:t>
            </a:r>
            <a:r>
              <a:rPr lang="en-US" dirty="0" err="1" smtClean="0"/>
              <a:t>attackman</a:t>
            </a:r>
            <a:r>
              <a:rPr lang="en-US" dirty="0" smtClean="0"/>
              <a:t> A1 in the head, drawing a multiple minute penalty.  Team B does not have a back-up goalkeeper ready.  What should the official's do?</a:t>
            </a:r>
            <a:endParaRPr lang="en-US" dirty="0"/>
          </a:p>
        </p:txBody>
      </p:sp>
      <p:sp>
        <p:nvSpPr>
          <p:cNvPr id="2" name="Title 1"/>
          <p:cNvSpPr>
            <a:spLocks noGrp="1"/>
          </p:cNvSpPr>
          <p:nvPr>
            <p:ph type="title"/>
          </p:nvPr>
        </p:nvSpPr>
        <p:spPr/>
        <p:txBody>
          <a:bodyPr/>
          <a:lstStyle/>
          <a:p>
            <a:r>
              <a:rPr lang="en-US" b="1" u="sng" dirty="0" smtClean="0"/>
              <a:t>Situation #13:</a:t>
            </a:r>
            <a:endParaRPr lang="en-US" b="1" u="sng" dirty="0"/>
          </a:p>
        </p:txBody>
      </p:sp>
    </p:spTree>
    <p:extLst>
      <p:ext uri="{BB962C8B-B14F-4D97-AF65-F5344CB8AC3E}">
        <p14:creationId xmlns:p14="http://schemas.microsoft.com/office/powerpoint/2010/main" val="3902590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Stop the clock after administering the foul and give Team B one minute to have a legally equipped goalkeeper ready for play. Team B may use a timeout to give them more time if they still have a timeout available.  Clock resumes at the whistle resuming play.  If they do not have a legally equipped goalkeeper on the field in the allotted time, the game is forfeited.</a:t>
            </a:r>
          </a:p>
          <a:p>
            <a:endParaRPr lang="en-US" dirty="0"/>
          </a:p>
          <a:p>
            <a:r>
              <a:rPr lang="fr-FR" dirty="0" err="1" smtClean="0"/>
              <a:t>Rule</a:t>
            </a:r>
            <a:r>
              <a:rPr lang="fr-FR" dirty="0" smtClean="0"/>
              <a:t> 2, Section 1, Article 1, SITUATION</a:t>
            </a:r>
            <a:endParaRPr lang="en-US" dirty="0"/>
          </a:p>
        </p:txBody>
      </p:sp>
      <p:sp>
        <p:nvSpPr>
          <p:cNvPr id="2" name="Title 1"/>
          <p:cNvSpPr>
            <a:spLocks noGrp="1"/>
          </p:cNvSpPr>
          <p:nvPr>
            <p:ph type="title"/>
          </p:nvPr>
        </p:nvSpPr>
        <p:spPr/>
        <p:txBody>
          <a:bodyPr/>
          <a:lstStyle/>
          <a:p>
            <a:r>
              <a:rPr lang="en-US" dirty="0" smtClean="0"/>
              <a:t>Answer</a:t>
            </a:r>
            <a:endParaRPr lang="en-US" dirty="0"/>
          </a:p>
        </p:txBody>
      </p:sp>
    </p:spTree>
    <p:extLst>
      <p:ext uri="{BB962C8B-B14F-4D97-AF65-F5344CB8AC3E}">
        <p14:creationId xmlns:p14="http://schemas.microsoft.com/office/powerpoint/2010/main" val="164067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638800"/>
          </a:xfrm>
        </p:spPr>
        <p:txBody>
          <a:bodyPr>
            <a:normAutofit fontScale="85000" lnSpcReduction="20000"/>
          </a:bodyPr>
          <a:lstStyle/>
          <a:p>
            <a:r>
              <a:rPr lang="en-US" dirty="0" smtClean="0"/>
              <a:t>During an equipment inspection in the 1</a:t>
            </a:r>
            <a:r>
              <a:rPr lang="en-US" baseline="30000" dirty="0" smtClean="0"/>
              <a:t>st</a:t>
            </a:r>
            <a:r>
              <a:rPr lang="en-US" dirty="0" smtClean="0"/>
              <a:t> quarter, A1 is discovered to have an illegal stick (top measurement is 6”).  3 minute non-releasable penalty and stick is placed at the table.  In the 3</a:t>
            </a:r>
            <a:r>
              <a:rPr lang="en-US" baseline="30000" dirty="0" smtClean="0"/>
              <a:t>rd</a:t>
            </a:r>
            <a:r>
              <a:rPr lang="en-US" dirty="0" smtClean="0"/>
              <a:t> quarter, it is discovered that the stick is no longer at the table and A1 is using it in the game.</a:t>
            </a:r>
          </a:p>
          <a:p>
            <a:endParaRPr lang="en-US" dirty="0"/>
          </a:p>
          <a:p>
            <a:r>
              <a:rPr lang="en-US" dirty="0" smtClean="0"/>
              <a:t>ANSWER: </a:t>
            </a:r>
            <a:r>
              <a:rPr lang="en-US" b="1" dirty="0"/>
              <a:t>Ejection </a:t>
            </a:r>
            <a:r>
              <a:rPr lang="en-US" b="1" dirty="0" smtClean="0"/>
              <a:t>foul.</a:t>
            </a:r>
            <a:r>
              <a:rPr lang="en-US" dirty="0"/>
              <a:t>  </a:t>
            </a:r>
            <a:r>
              <a:rPr lang="en-US" dirty="0" smtClean="0"/>
              <a:t>3 </a:t>
            </a:r>
            <a:r>
              <a:rPr lang="en-US" dirty="0"/>
              <a:t>minute </a:t>
            </a:r>
            <a:r>
              <a:rPr lang="en-US" dirty="0" smtClean="0"/>
              <a:t>non-releasable (served by in-home) and </a:t>
            </a:r>
            <a:r>
              <a:rPr lang="en-US" dirty="0"/>
              <a:t>player suspended for the next </a:t>
            </a:r>
            <a:r>
              <a:rPr lang="en-US" dirty="0" smtClean="0"/>
              <a:t>game, as long as the table was given clear instructions that the stick is to remain there for the remainder of the game.  (If table was not made aware stick must remain there for remainder of the game, could go with 3 minute illegal stick penalty and player is disqualified for 5+ minutes of personal fouls).</a:t>
            </a:r>
          </a:p>
          <a:p>
            <a:endParaRPr lang="en-US" dirty="0"/>
          </a:p>
          <a:p>
            <a:r>
              <a:rPr lang="en-US" dirty="0" smtClean="0"/>
              <a:t>Rule 5, Section 12, Article 1d. Action deemed by officials to be flagrant misconduct.</a:t>
            </a:r>
            <a:endParaRPr lang="en-US" dirty="0"/>
          </a:p>
        </p:txBody>
      </p:sp>
      <p:sp>
        <p:nvSpPr>
          <p:cNvPr id="3" name="Title 2"/>
          <p:cNvSpPr>
            <a:spLocks noGrp="1"/>
          </p:cNvSpPr>
          <p:nvPr>
            <p:ph type="title"/>
          </p:nvPr>
        </p:nvSpPr>
        <p:spPr>
          <a:xfrm>
            <a:off x="457200" y="20320"/>
            <a:ext cx="8229600" cy="741680"/>
          </a:xfrm>
        </p:spPr>
        <p:txBody>
          <a:bodyPr/>
          <a:lstStyle/>
          <a:p>
            <a:r>
              <a:rPr lang="en-US" u="sng" dirty="0" smtClean="0"/>
              <a:t>Situation #14:</a:t>
            </a:r>
            <a:endParaRPr lang="en-US" u="sng" dirty="0"/>
          </a:p>
        </p:txBody>
      </p:sp>
    </p:spTree>
    <p:extLst>
      <p:ext uri="{BB962C8B-B14F-4D97-AF65-F5344CB8AC3E}">
        <p14:creationId xmlns:p14="http://schemas.microsoft.com/office/powerpoint/2010/main" val="1653601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181600"/>
          </a:xfrm>
        </p:spPr>
        <p:txBody>
          <a:bodyPr>
            <a:normAutofit lnSpcReduction="10000"/>
          </a:bodyPr>
          <a:lstStyle/>
          <a:p>
            <a:r>
              <a:rPr lang="en-US" dirty="0" smtClean="0"/>
              <a:t>Any time a stick is found to be illegal for </a:t>
            </a:r>
            <a:r>
              <a:rPr lang="en-US" i="1" dirty="0" smtClean="0"/>
              <a:t>any reason other than a deep pocket</a:t>
            </a:r>
            <a:r>
              <a:rPr lang="en-US" dirty="0" smtClean="0"/>
              <a:t>, the stick is removed from the game immediately and must remain at the table.  These instructions must be clearly relayed to the table personnel so they know </a:t>
            </a:r>
            <a:r>
              <a:rPr lang="en-US" b="1" u="sng" dirty="0" smtClean="0"/>
              <a:t>no one</a:t>
            </a:r>
            <a:r>
              <a:rPr lang="en-US" b="1" dirty="0" smtClean="0"/>
              <a:t> </a:t>
            </a:r>
            <a:r>
              <a:rPr lang="en-US" dirty="0" smtClean="0"/>
              <a:t>is permitted to remove the stick until the conclusion of the game. </a:t>
            </a:r>
          </a:p>
          <a:p>
            <a:endParaRPr lang="en-US" dirty="0"/>
          </a:p>
          <a:p>
            <a:r>
              <a:rPr lang="en-US" dirty="0" smtClean="0"/>
              <a:t>Remember:  a stick without a butt end, strings more than 2” long, or a tape ring more than 3” from the butt end are not considered illegal if they are corrected before returning to the game.</a:t>
            </a:r>
            <a:endParaRPr lang="en-US" dirty="0"/>
          </a:p>
        </p:txBody>
      </p:sp>
      <p:sp>
        <p:nvSpPr>
          <p:cNvPr id="3" name="Title 2"/>
          <p:cNvSpPr>
            <a:spLocks noGrp="1"/>
          </p:cNvSpPr>
          <p:nvPr>
            <p:ph type="title"/>
          </p:nvPr>
        </p:nvSpPr>
        <p:spPr>
          <a:xfrm>
            <a:off x="457200" y="20320"/>
            <a:ext cx="8229600" cy="1143000"/>
          </a:xfrm>
        </p:spPr>
        <p:txBody>
          <a:bodyPr/>
          <a:lstStyle/>
          <a:p>
            <a:r>
              <a:rPr lang="en-US" dirty="0" smtClean="0"/>
              <a:t>IMPORTANT NOTE</a:t>
            </a:r>
            <a:endParaRPr lang="en-US" dirty="0"/>
          </a:p>
        </p:txBody>
      </p:sp>
    </p:spTree>
    <p:extLst>
      <p:ext uri="{BB962C8B-B14F-4D97-AF65-F5344CB8AC3E}">
        <p14:creationId xmlns:p14="http://schemas.microsoft.com/office/powerpoint/2010/main" val="2151092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990600"/>
            <a:ext cx="8229600" cy="5410200"/>
          </a:xfrm>
        </p:spPr>
        <p:txBody>
          <a:bodyPr>
            <a:normAutofit fontScale="92500" lnSpcReduction="20000"/>
          </a:bodyPr>
          <a:lstStyle/>
          <a:p>
            <a:r>
              <a:rPr lang="en-US" dirty="0" smtClean="0"/>
              <a:t>Definition: Fouls called on players of opposing teams during:</a:t>
            </a:r>
          </a:p>
          <a:p>
            <a:pPr lvl="1"/>
            <a:r>
              <a:rPr lang="en-US" dirty="0" smtClean="0"/>
              <a:t>A. a live ball</a:t>
            </a:r>
          </a:p>
          <a:p>
            <a:pPr lvl="1"/>
            <a:r>
              <a:rPr lang="en-US" dirty="0" smtClean="0"/>
              <a:t>B. a dead ball when sequence cannot be determined</a:t>
            </a:r>
          </a:p>
          <a:p>
            <a:endParaRPr lang="en-US" dirty="0" smtClean="0"/>
          </a:p>
          <a:p>
            <a:r>
              <a:rPr lang="en-US" dirty="0" smtClean="0"/>
              <a:t>Penalty time will start on the next whistle resuming play and all common penalty time is non-releasable.</a:t>
            </a:r>
          </a:p>
          <a:p>
            <a:endParaRPr lang="en-US" dirty="0" smtClean="0"/>
          </a:p>
          <a:p>
            <a:r>
              <a:rPr lang="en-US" dirty="0" smtClean="0"/>
              <a:t>Restart Location: </a:t>
            </a:r>
          </a:p>
          <a:p>
            <a:pPr lvl="1"/>
            <a:r>
              <a:rPr lang="en-US" dirty="0" smtClean="0"/>
              <a:t>“Live ball, Live Ball” – LEAVE IT</a:t>
            </a:r>
          </a:p>
          <a:p>
            <a:pPr lvl="1"/>
            <a:r>
              <a:rPr lang="en-US" dirty="0" smtClean="0"/>
              <a:t>“Live ball, Dead Ball” – DEAD CENTER</a:t>
            </a:r>
          </a:p>
          <a:p>
            <a:endParaRPr lang="en-US" dirty="0" smtClean="0"/>
          </a:p>
          <a:p>
            <a:pPr lvl="1"/>
            <a:endParaRPr lang="en-US" dirty="0"/>
          </a:p>
          <a:p>
            <a:r>
              <a:rPr lang="en-US" i="1" dirty="0" smtClean="0"/>
              <a:t>Note:</a:t>
            </a:r>
            <a:r>
              <a:rPr lang="en-US" dirty="0" smtClean="0"/>
              <a:t> Most simultaneous fouls do not occur at exactly the same time.</a:t>
            </a:r>
            <a:endParaRPr lang="en-US" dirty="0"/>
          </a:p>
        </p:txBody>
      </p:sp>
      <p:sp>
        <p:nvSpPr>
          <p:cNvPr id="3" name="Title 2"/>
          <p:cNvSpPr>
            <a:spLocks noGrp="1"/>
          </p:cNvSpPr>
          <p:nvPr>
            <p:ph type="title"/>
          </p:nvPr>
        </p:nvSpPr>
        <p:spPr>
          <a:xfrm>
            <a:off x="457200" y="0"/>
            <a:ext cx="8229600" cy="1143000"/>
          </a:xfrm>
        </p:spPr>
        <p:txBody>
          <a:bodyPr/>
          <a:lstStyle/>
          <a:p>
            <a:r>
              <a:rPr lang="en-US" u="sng" dirty="0" smtClean="0"/>
              <a:t>Simultaneous Fouls</a:t>
            </a:r>
            <a:endParaRPr lang="en-US" u="sng" dirty="0"/>
          </a:p>
        </p:txBody>
      </p:sp>
    </p:spTree>
    <p:extLst>
      <p:ext uri="{BB962C8B-B14F-4D97-AF65-F5344CB8AC3E}">
        <p14:creationId xmlns:p14="http://schemas.microsoft.com/office/powerpoint/2010/main" val="388659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8763000" cy="4953000"/>
          </a:xfrm>
        </p:spPr>
        <p:txBody>
          <a:bodyPr>
            <a:normAutofit lnSpcReduction="10000"/>
          </a:bodyPr>
          <a:lstStyle/>
          <a:p>
            <a:r>
              <a:rPr lang="en-US" dirty="0" smtClean="0"/>
              <a:t>Coach of Team A calls for a timeout at the same moment one of his players begins his shooting motion.  The official recognizes the timeout before the ball breaks the plane of the goal line, but does not have time to blow the whistle before the ball enters the goal.  What is the proper procedure?</a:t>
            </a:r>
          </a:p>
          <a:p>
            <a:endParaRPr lang="en-US" dirty="0"/>
          </a:p>
          <a:p>
            <a:r>
              <a:rPr lang="en-US" dirty="0"/>
              <a:t>ANSWER: The timeout is granted and the goal is not counted.</a:t>
            </a:r>
          </a:p>
          <a:p>
            <a:endParaRPr lang="en-US" dirty="0"/>
          </a:p>
          <a:p>
            <a:r>
              <a:rPr lang="en-US" dirty="0"/>
              <a:t>Rule 4, Section 9, Article 2m</a:t>
            </a:r>
          </a:p>
          <a:p>
            <a:endParaRPr lang="en-US" dirty="0"/>
          </a:p>
        </p:txBody>
      </p:sp>
      <p:sp>
        <p:nvSpPr>
          <p:cNvPr id="2" name="Title 1"/>
          <p:cNvSpPr>
            <a:spLocks noGrp="1"/>
          </p:cNvSpPr>
          <p:nvPr>
            <p:ph type="title"/>
          </p:nvPr>
        </p:nvSpPr>
        <p:spPr>
          <a:xfrm>
            <a:off x="381000" y="0"/>
            <a:ext cx="8229600" cy="1143000"/>
          </a:xfrm>
        </p:spPr>
        <p:txBody>
          <a:bodyPr/>
          <a:lstStyle/>
          <a:p>
            <a:r>
              <a:rPr lang="en-US" b="1" u="sng" dirty="0" smtClean="0"/>
              <a:t>Situation #15:</a:t>
            </a:r>
            <a:endParaRPr lang="en-US" b="1" u="sng" dirty="0"/>
          </a:p>
        </p:txBody>
      </p:sp>
    </p:spTree>
    <p:extLst>
      <p:ext uri="{BB962C8B-B14F-4D97-AF65-F5344CB8AC3E}">
        <p14:creationId xmlns:p14="http://schemas.microsoft.com/office/powerpoint/2010/main" val="62540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arn(inVertic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Flag down, slow whistle for a foul on Team A.  B1, while clearing the ball, throws a pass to his goalkeeper who misses it and the ball enters the goal.  What is the proper ruling?</a:t>
            </a:r>
          </a:p>
          <a:p>
            <a:endParaRPr lang="en-US" dirty="0"/>
          </a:p>
          <a:p>
            <a:r>
              <a:rPr lang="en-US" dirty="0"/>
              <a:t>ANSWER: No goal, enforce the penalty that was called.  The ball entering the goal ends the slow whistle.  Team B gets possession on the offensive side of the field at the center.</a:t>
            </a:r>
          </a:p>
          <a:p>
            <a:endParaRPr lang="en-US" dirty="0"/>
          </a:p>
          <a:p>
            <a:r>
              <a:rPr lang="fr-FR" dirty="0" err="1"/>
              <a:t>Rule</a:t>
            </a:r>
            <a:r>
              <a:rPr lang="fr-FR" dirty="0"/>
              <a:t> 7, Section 9, Article 4 SITUATION</a:t>
            </a:r>
            <a:endParaRPr lang="en-US" dirty="0"/>
          </a:p>
          <a:p>
            <a:endParaRPr lang="en-US" dirty="0"/>
          </a:p>
        </p:txBody>
      </p:sp>
      <p:sp>
        <p:nvSpPr>
          <p:cNvPr id="2" name="Title 1"/>
          <p:cNvSpPr>
            <a:spLocks noGrp="1"/>
          </p:cNvSpPr>
          <p:nvPr>
            <p:ph type="title"/>
          </p:nvPr>
        </p:nvSpPr>
        <p:spPr/>
        <p:txBody>
          <a:bodyPr/>
          <a:lstStyle/>
          <a:p>
            <a:r>
              <a:rPr lang="en-US" b="1" u="sng" dirty="0" smtClean="0"/>
              <a:t>Situation #16:</a:t>
            </a:r>
            <a:endParaRPr lang="en-US" b="1" u="sng" dirty="0"/>
          </a:p>
        </p:txBody>
      </p:sp>
    </p:spTree>
    <p:extLst>
      <p:ext uri="{BB962C8B-B14F-4D97-AF65-F5344CB8AC3E}">
        <p14:creationId xmlns:p14="http://schemas.microsoft.com/office/powerpoint/2010/main" val="180813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791200"/>
          </a:xfrm>
        </p:spPr>
        <p:txBody>
          <a:bodyPr>
            <a:normAutofit fontScale="92500" lnSpcReduction="10000"/>
          </a:bodyPr>
          <a:lstStyle/>
          <a:p>
            <a:r>
              <a:rPr lang="en-US" dirty="0" smtClean="0"/>
              <a:t>Team B is man-down and playing defense.  B1 and B2 begin to argue about what defense they are supposed to be playing and end up in a fist fight with each other.  What should the official do?</a:t>
            </a:r>
          </a:p>
          <a:p>
            <a:endParaRPr lang="en-US" dirty="0"/>
          </a:p>
          <a:p>
            <a:r>
              <a:rPr lang="en-US" dirty="0"/>
              <a:t>ANSWER: Immediate whistle.  Both players are ejected for fighting and a three minute non-releasable foul must be served by Team B for each player.</a:t>
            </a:r>
          </a:p>
          <a:p>
            <a:endParaRPr lang="en-US" dirty="0"/>
          </a:p>
          <a:p>
            <a:r>
              <a:rPr lang="en-US" dirty="0"/>
              <a:t>Rule 5, Section 12, Article 1a </a:t>
            </a:r>
          </a:p>
          <a:p>
            <a:r>
              <a:rPr lang="en-US" dirty="0"/>
              <a:t>Rule 7, Section 4, Article 3: The "In-home" serves the first penalty and the second player listed in the book serves the second penalty.</a:t>
            </a:r>
          </a:p>
          <a:p>
            <a:endParaRPr lang="en-US" dirty="0"/>
          </a:p>
        </p:txBody>
      </p:sp>
      <p:sp>
        <p:nvSpPr>
          <p:cNvPr id="2" name="Title 1"/>
          <p:cNvSpPr>
            <a:spLocks noGrp="1"/>
          </p:cNvSpPr>
          <p:nvPr>
            <p:ph type="title"/>
          </p:nvPr>
        </p:nvSpPr>
        <p:spPr>
          <a:xfrm>
            <a:off x="457200" y="0"/>
            <a:ext cx="8229600" cy="868362"/>
          </a:xfrm>
        </p:spPr>
        <p:txBody>
          <a:bodyPr/>
          <a:lstStyle/>
          <a:p>
            <a:r>
              <a:rPr lang="en-US" b="1" u="sng" dirty="0" smtClean="0"/>
              <a:t>Situation #17:</a:t>
            </a:r>
            <a:endParaRPr lang="en-US" b="1" u="sng" dirty="0"/>
          </a:p>
        </p:txBody>
      </p:sp>
    </p:spTree>
    <p:extLst>
      <p:ext uri="{BB962C8B-B14F-4D97-AF65-F5344CB8AC3E}">
        <p14:creationId xmlns:p14="http://schemas.microsoft.com/office/powerpoint/2010/main" val="170290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lnSpcReduction="10000"/>
          </a:bodyPr>
          <a:lstStyle/>
          <a:p>
            <a:r>
              <a:rPr lang="en-US" dirty="0" smtClean="0"/>
              <a:t>With </a:t>
            </a:r>
            <a:r>
              <a:rPr lang="en-US" dirty="0"/>
              <a:t>Team A in possession, flag down for a technical foul on B1.  Team A scores a goal and then A1 commits a personal foul.  What is the ruling</a:t>
            </a:r>
            <a:r>
              <a:rPr lang="en-US" dirty="0" smtClean="0"/>
              <a:t>?</a:t>
            </a:r>
          </a:p>
          <a:p>
            <a:endParaRPr lang="en-US" dirty="0"/>
          </a:p>
          <a:p>
            <a:r>
              <a:rPr lang="en-US" dirty="0"/>
              <a:t>ANSWER: Goal is good and wipes out the foul on B1.  A1 serves one minute and award the ball to team B on offensive half of the field at the center</a:t>
            </a:r>
            <a:r>
              <a:rPr lang="en-US" dirty="0" smtClean="0"/>
              <a:t>.</a:t>
            </a:r>
          </a:p>
          <a:p>
            <a:endParaRPr lang="en-US" dirty="0"/>
          </a:p>
          <a:p>
            <a:r>
              <a:rPr lang="en-US" dirty="0"/>
              <a:t>Rule 7, Section 6, Article 4, SITUATION A</a:t>
            </a:r>
          </a:p>
        </p:txBody>
      </p:sp>
      <p:sp>
        <p:nvSpPr>
          <p:cNvPr id="3" name="Title 2"/>
          <p:cNvSpPr>
            <a:spLocks noGrp="1"/>
          </p:cNvSpPr>
          <p:nvPr>
            <p:ph type="title"/>
          </p:nvPr>
        </p:nvSpPr>
        <p:spPr/>
        <p:txBody>
          <a:bodyPr/>
          <a:lstStyle/>
          <a:p>
            <a:r>
              <a:rPr lang="en-US" u="sng" dirty="0" smtClean="0"/>
              <a:t>Situation #18:</a:t>
            </a:r>
            <a:endParaRPr lang="en-US" u="sng" dirty="0"/>
          </a:p>
        </p:txBody>
      </p:sp>
    </p:spTree>
    <p:extLst>
      <p:ext uri="{BB962C8B-B14F-4D97-AF65-F5344CB8AC3E}">
        <p14:creationId xmlns:p14="http://schemas.microsoft.com/office/powerpoint/2010/main" val="387451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1000"/>
                                        <p:tgtEl>
                                          <p:spTgt spid="2">
                                            <p:txEl>
                                              <p:pRg st="4" end="4"/>
                                            </p:txEl>
                                          </p:spTgt>
                                        </p:tgtEl>
                                      </p:cBhvr>
                                    </p:animEffect>
                                    <p:anim calcmode="lin" valueType="num">
                                      <p:cBhvr>
                                        <p:cTn id="1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9400" y="1828800"/>
            <a:ext cx="3578034" cy="2819400"/>
          </a:xfrm>
        </p:spPr>
      </p:pic>
      <p:sp>
        <p:nvSpPr>
          <p:cNvPr id="3" name="Title 2"/>
          <p:cNvSpPr>
            <a:spLocks noGrp="1"/>
          </p:cNvSpPr>
          <p:nvPr>
            <p:ph type="title"/>
          </p:nvPr>
        </p:nvSpPr>
        <p:spPr/>
        <p:txBody>
          <a:bodyPr>
            <a:normAutofit fontScale="90000"/>
          </a:bodyPr>
          <a:lstStyle/>
          <a:p>
            <a:pPr algn="ctr"/>
            <a:r>
              <a:rPr lang="en-US" dirty="0" smtClean="0"/>
              <a:t>Thanks for your attention and </a:t>
            </a:r>
            <a:br>
              <a:rPr lang="en-US" dirty="0" smtClean="0"/>
            </a:br>
            <a:r>
              <a:rPr lang="en-US" dirty="0" smtClean="0"/>
              <a:t>have a great season</a:t>
            </a:r>
            <a:endParaRPr lang="en-US" dirty="0"/>
          </a:p>
        </p:txBody>
      </p:sp>
      <p:sp>
        <p:nvSpPr>
          <p:cNvPr id="2" name="TextBox 1"/>
          <p:cNvSpPr txBox="1"/>
          <p:nvPr/>
        </p:nvSpPr>
        <p:spPr>
          <a:xfrm>
            <a:off x="1828800" y="4858433"/>
            <a:ext cx="5334000" cy="1477328"/>
          </a:xfrm>
          <a:prstGeom prst="rect">
            <a:avLst/>
          </a:prstGeom>
          <a:noFill/>
        </p:spPr>
        <p:txBody>
          <a:bodyPr wrap="square" rtlCol="0">
            <a:spAutoFit/>
          </a:bodyPr>
          <a:lstStyle/>
          <a:p>
            <a:pPr algn="ctr"/>
            <a:r>
              <a:rPr lang="en-US" sz="3600" dirty="0" smtClean="0">
                <a:solidFill>
                  <a:srgbClr val="FF0000"/>
                </a:solidFill>
                <a:hlinkClick r:id="rId3"/>
              </a:rPr>
              <a:t>www.keystonerefs.org</a:t>
            </a:r>
            <a:endParaRPr lang="en-US" sz="3600" dirty="0" smtClean="0">
              <a:solidFill>
                <a:srgbClr val="FF0000"/>
              </a:solidFill>
            </a:endParaRPr>
          </a:p>
          <a:p>
            <a:pPr algn="ctr"/>
            <a:endParaRPr lang="en-US" dirty="0" smtClean="0">
              <a:solidFill>
                <a:srgbClr val="CC0000"/>
              </a:solidFill>
            </a:endParaRPr>
          </a:p>
          <a:p>
            <a:pPr algn="ctr"/>
            <a:r>
              <a:rPr lang="en-US" dirty="0" smtClean="0">
                <a:solidFill>
                  <a:srgbClr val="CC0000"/>
                </a:solidFill>
              </a:rPr>
              <a:t>This presentation will be available on the “Meetings Presentations” tab</a:t>
            </a:r>
            <a:endParaRPr lang="en-US" dirty="0">
              <a:solidFill>
                <a:srgbClr val="CC0000"/>
              </a:solidFill>
            </a:endParaRPr>
          </a:p>
        </p:txBody>
      </p:sp>
    </p:spTree>
    <p:extLst>
      <p:ext uri="{BB962C8B-B14F-4D97-AF65-F5344CB8AC3E}">
        <p14:creationId xmlns:p14="http://schemas.microsoft.com/office/powerpoint/2010/main" val="1201362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610600" cy="5181600"/>
          </a:xfrm>
        </p:spPr>
        <p:txBody>
          <a:bodyPr>
            <a:normAutofit fontScale="92500"/>
          </a:bodyPr>
          <a:lstStyle/>
          <a:p>
            <a:r>
              <a:rPr lang="en-US" dirty="0"/>
              <a:t>During a loose ball, B1 pushes A1 from behind and a play-on is called.  While ball is still live, A1 turns and slashes B1.  What is the proper ruling</a:t>
            </a:r>
            <a:r>
              <a:rPr lang="en-US" dirty="0" smtClean="0"/>
              <a:t>?</a:t>
            </a:r>
          </a:p>
          <a:p>
            <a:endParaRPr lang="en-US" dirty="0"/>
          </a:p>
          <a:p>
            <a:r>
              <a:rPr lang="en-US" dirty="0"/>
              <a:t>ANSWER: </a:t>
            </a:r>
            <a:r>
              <a:rPr lang="en-US" dirty="0" smtClean="0"/>
              <a:t>Simultaneous fouls.  Since </a:t>
            </a:r>
            <a:r>
              <a:rPr lang="en-US" dirty="0"/>
              <a:t>Team A was entitled to possession, both players serve time. B1 serves 30 seconds, A1 serves one minute.  First 30 seconds is non-releasable for both players.  Award ball to Team </a:t>
            </a:r>
            <a:r>
              <a:rPr lang="en-US" dirty="0" smtClean="0"/>
              <a:t>B at the spot where the whistle blew or laterally outside the goal area.</a:t>
            </a:r>
          </a:p>
          <a:p>
            <a:endParaRPr lang="en-US" dirty="0"/>
          </a:p>
          <a:p>
            <a:r>
              <a:rPr lang="fr-FR" dirty="0" err="1"/>
              <a:t>Rule</a:t>
            </a:r>
            <a:r>
              <a:rPr lang="fr-FR" dirty="0"/>
              <a:t> 7, Section 6, Article 3, SITUATION B</a:t>
            </a:r>
            <a:endParaRPr lang="en-US" dirty="0"/>
          </a:p>
        </p:txBody>
      </p:sp>
      <p:sp>
        <p:nvSpPr>
          <p:cNvPr id="3" name="Title 2"/>
          <p:cNvSpPr>
            <a:spLocks noGrp="1"/>
          </p:cNvSpPr>
          <p:nvPr>
            <p:ph type="title"/>
          </p:nvPr>
        </p:nvSpPr>
        <p:spPr>
          <a:xfrm>
            <a:off x="457200" y="76200"/>
            <a:ext cx="8229600" cy="1143000"/>
          </a:xfrm>
        </p:spPr>
        <p:txBody>
          <a:bodyPr/>
          <a:lstStyle/>
          <a:p>
            <a:r>
              <a:rPr lang="en-US" u="sng" dirty="0" smtClean="0"/>
              <a:t>Situation #1:</a:t>
            </a:r>
            <a:endParaRPr lang="en-US" u="sng" dirty="0"/>
          </a:p>
        </p:txBody>
      </p:sp>
    </p:spTree>
    <p:extLst>
      <p:ext uri="{BB962C8B-B14F-4D97-AF65-F5344CB8AC3E}">
        <p14:creationId xmlns:p14="http://schemas.microsoft.com/office/powerpoint/2010/main" val="2621149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29200"/>
          </a:xfrm>
        </p:spPr>
        <p:txBody>
          <a:bodyPr>
            <a:normAutofit fontScale="92500" lnSpcReduction="20000"/>
          </a:bodyPr>
          <a:lstStyle/>
          <a:p>
            <a:r>
              <a:rPr lang="en-US" dirty="0"/>
              <a:t>Flag down on B1 for tripping A1 (who </a:t>
            </a:r>
            <a:r>
              <a:rPr lang="en-US" dirty="0" smtClean="0"/>
              <a:t>maintains possession </a:t>
            </a:r>
            <a:r>
              <a:rPr lang="en-US" dirty="0"/>
              <a:t>of the ball).  B2 then slashes A1 (second flag down) who retaliates and slashes B2.  Who serves penalty time and who gets the ball on the restart?</a:t>
            </a:r>
          </a:p>
          <a:p>
            <a:endParaRPr lang="en-US" dirty="0" smtClean="0"/>
          </a:p>
          <a:p>
            <a:r>
              <a:rPr lang="en-US" dirty="0" smtClean="0"/>
              <a:t>ANSWER: Simultaneous fouls.  Immediate whistle when A1 slashes B2.  B1</a:t>
            </a:r>
            <a:r>
              <a:rPr lang="en-US" dirty="0"/>
              <a:t>, B2 and A1 all serve one-minute </a:t>
            </a:r>
            <a:r>
              <a:rPr lang="en-US" dirty="0" smtClean="0"/>
              <a:t>non-releasable penalties.  </a:t>
            </a:r>
            <a:r>
              <a:rPr lang="en-US" dirty="0"/>
              <a:t>Team A is awarded the ball because of lesser amount of penalty </a:t>
            </a:r>
            <a:r>
              <a:rPr lang="en-US" dirty="0" smtClean="0"/>
              <a:t>time at the spot where the ball was when the whistle blew or laterally outside the goal area.</a:t>
            </a:r>
            <a:endParaRPr lang="en-US" dirty="0"/>
          </a:p>
          <a:p>
            <a:endParaRPr lang="en-US" dirty="0"/>
          </a:p>
          <a:p>
            <a:r>
              <a:rPr lang="fr-FR" dirty="0" err="1"/>
              <a:t>Rule</a:t>
            </a:r>
            <a:r>
              <a:rPr lang="fr-FR" dirty="0"/>
              <a:t> 7, Section 6, Article 4, SITUATION D</a:t>
            </a:r>
            <a:endParaRPr lang="en-US" dirty="0"/>
          </a:p>
          <a:p>
            <a:endParaRPr lang="en-US" dirty="0"/>
          </a:p>
        </p:txBody>
      </p:sp>
      <p:sp>
        <p:nvSpPr>
          <p:cNvPr id="3" name="Title 2"/>
          <p:cNvSpPr>
            <a:spLocks noGrp="1"/>
          </p:cNvSpPr>
          <p:nvPr>
            <p:ph type="title"/>
          </p:nvPr>
        </p:nvSpPr>
        <p:spPr>
          <a:xfrm>
            <a:off x="457200" y="0"/>
            <a:ext cx="8229600" cy="1143000"/>
          </a:xfrm>
        </p:spPr>
        <p:txBody>
          <a:bodyPr/>
          <a:lstStyle/>
          <a:p>
            <a:r>
              <a:rPr lang="en-US" u="sng" dirty="0" smtClean="0"/>
              <a:t>Situation #2:</a:t>
            </a:r>
            <a:endParaRPr lang="en-US" u="sng" dirty="0"/>
          </a:p>
        </p:txBody>
      </p:sp>
    </p:spTree>
    <p:extLst>
      <p:ext uri="{BB962C8B-B14F-4D97-AF65-F5344CB8AC3E}">
        <p14:creationId xmlns:p14="http://schemas.microsoft.com/office/powerpoint/2010/main" val="358185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anim calcmode="lin" valueType="num">
                                      <p:cBhvr additive="base">
                                        <p:cTn id="1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34400" cy="4525963"/>
          </a:xfrm>
        </p:spPr>
        <p:txBody>
          <a:bodyPr>
            <a:normAutofit lnSpcReduction="10000"/>
          </a:bodyPr>
          <a:lstStyle/>
          <a:p>
            <a:r>
              <a:rPr lang="en-US" dirty="0"/>
              <a:t>B1 commits a live ball technical foul (30 seconds to be served).  Before the ball is put back into play, A1 commits a technical foul.  What happens</a:t>
            </a:r>
            <a:r>
              <a:rPr lang="en-US" dirty="0" smtClean="0"/>
              <a:t>?</a:t>
            </a:r>
          </a:p>
          <a:p>
            <a:endParaRPr lang="en-US" dirty="0"/>
          </a:p>
          <a:p>
            <a:r>
              <a:rPr lang="en-US" dirty="0" smtClean="0"/>
              <a:t>ANSWER: B1 </a:t>
            </a:r>
            <a:r>
              <a:rPr lang="en-US" dirty="0"/>
              <a:t>serves 30 seconds, ball awarded to Team </a:t>
            </a:r>
            <a:r>
              <a:rPr lang="en-US" dirty="0" smtClean="0"/>
              <a:t>B on the offensive side of center.  </a:t>
            </a:r>
            <a:r>
              <a:rPr lang="en-US" dirty="0"/>
              <a:t>This is not a simultaneous foul situation</a:t>
            </a:r>
            <a:r>
              <a:rPr lang="en-US" dirty="0" smtClean="0"/>
              <a:t>.  A1’s technical foul occurred during the dead ball.</a:t>
            </a:r>
          </a:p>
          <a:p>
            <a:endParaRPr lang="en-US" dirty="0"/>
          </a:p>
          <a:p>
            <a:r>
              <a:rPr lang="en-US" dirty="0"/>
              <a:t>Rule 7, Section 6, Article 1, SITUATION A</a:t>
            </a:r>
          </a:p>
        </p:txBody>
      </p:sp>
      <p:sp>
        <p:nvSpPr>
          <p:cNvPr id="3" name="Title 2"/>
          <p:cNvSpPr>
            <a:spLocks noGrp="1"/>
          </p:cNvSpPr>
          <p:nvPr>
            <p:ph type="title"/>
          </p:nvPr>
        </p:nvSpPr>
        <p:spPr/>
        <p:txBody>
          <a:bodyPr/>
          <a:lstStyle/>
          <a:p>
            <a:r>
              <a:rPr lang="en-US" u="sng" dirty="0" smtClean="0"/>
              <a:t>Situation #3</a:t>
            </a:r>
            <a:endParaRPr lang="en-US" u="sng" dirty="0"/>
          </a:p>
        </p:txBody>
      </p:sp>
    </p:spTree>
    <p:extLst>
      <p:ext uri="{BB962C8B-B14F-4D97-AF65-F5344CB8AC3E}">
        <p14:creationId xmlns:p14="http://schemas.microsoft.com/office/powerpoint/2010/main" val="142260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While the ball is loose and A1 about to scoop the ball, B1 goes offside.  At the same time, A2 pushes B2.  What is the ruling</a:t>
            </a:r>
            <a:r>
              <a:rPr lang="en-US" dirty="0" smtClean="0"/>
              <a:t>?</a:t>
            </a:r>
          </a:p>
          <a:p>
            <a:endParaRPr lang="en-US" dirty="0"/>
          </a:p>
          <a:p>
            <a:r>
              <a:rPr lang="en-US" dirty="0" smtClean="0"/>
              <a:t>ANSWER: Immediate </a:t>
            </a:r>
            <a:r>
              <a:rPr lang="en-US" dirty="0"/>
              <a:t>whistle and fouls cancel.  Award ball by alternate possession</a:t>
            </a:r>
            <a:r>
              <a:rPr lang="en-US" dirty="0" smtClean="0"/>
              <a:t>.</a:t>
            </a:r>
          </a:p>
          <a:p>
            <a:endParaRPr lang="en-US" dirty="0"/>
          </a:p>
          <a:p>
            <a:r>
              <a:rPr lang="fr-FR" dirty="0" err="1"/>
              <a:t>Rule</a:t>
            </a:r>
            <a:r>
              <a:rPr lang="fr-FR" dirty="0"/>
              <a:t> 7, Section 6, Article 4, SITUATION F</a:t>
            </a:r>
            <a:endParaRPr lang="en-US" dirty="0"/>
          </a:p>
        </p:txBody>
      </p:sp>
      <p:sp>
        <p:nvSpPr>
          <p:cNvPr id="3" name="Title 2"/>
          <p:cNvSpPr>
            <a:spLocks noGrp="1"/>
          </p:cNvSpPr>
          <p:nvPr>
            <p:ph type="title"/>
          </p:nvPr>
        </p:nvSpPr>
        <p:spPr/>
        <p:txBody>
          <a:bodyPr/>
          <a:lstStyle/>
          <a:p>
            <a:r>
              <a:rPr lang="en-US" u="sng" dirty="0" smtClean="0"/>
              <a:t>Situation #4</a:t>
            </a:r>
            <a:endParaRPr lang="en-US" u="sng" dirty="0"/>
          </a:p>
        </p:txBody>
      </p:sp>
    </p:spTree>
    <p:extLst>
      <p:ext uri="{BB962C8B-B14F-4D97-AF65-F5344CB8AC3E}">
        <p14:creationId xmlns:p14="http://schemas.microsoft.com/office/powerpoint/2010/main" val="373106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Player B1 is clearing the ball and a riding </a:t>
            </a:r>
            <a:r>
              <a:rPr lang="en-US" dirty="0" err="1" smtClean="0"/>
              <a:t>attackman</a:t>
            </a:r>
            <a:r>
              <a:rPr lang="en-US" dirty="0" smtClean="0"/>
              <a:t> A1 slashes him, flag down.  What happens to the 20 second clearing count?</a:t>
            </a:r>
          </a:p>
          <a:p>
            <a:endParaRPr lang="en-US" dirty="0"/>
          </a:p>
          <a:p>
            <a:r>
              <a:rPr lang="en-US" dirty="0"/>
              <a:t>ANSWER: The count is reset when the flag is thrown and team B continues clearing the ball.</a:t>
            </a:r>
          </a:p>
          <a:p>
            <a:endParaRPr lang="en-US" dirty="0"/>
          </a:p>
          <a:p>
            <a:r>
              <a:rPr lang="en-US" dirty="0"/>
              <a:t>Rule 4, Section </a:t>
            </a:r>
            <a:r>
              <a:rPr lang="en-US" dirty="0" smtClean="0"/>
              <a:t>13</a:t>
            </a:r>
            <a:r>
              <a:rPr lang="en-US" dirty="0"/>
              <a:t>e</a:t>
            </a:r>
          </a:p>
          <a:p>
            <a:endParaRPr lang="en-US" dirty="0"/>
          </a:p>
        </p:txBody>
      </p:sp>
      <p:sp>
        <p:nvSpPr>
          <p:cNvPr id="2" name="Title 1"/>
          <p:cNvSpPr>
            <a:spLocks noGrp="1"/>
          </p:cNvSpPr>
          <p:nvPr>
            <p:ph type="title"/>
          </p:nvPr>
        </p:nvSpPr>
        <p:spPr/>
        <p:txBody>
          <a:bodyPr/>
          <a:lstStyle/>
          <a:p>
            <a:r>
              <a:rPr lang="en-US" b="1" u="sng" dirty="0" smtClean="0"/>
              <a:t>Situation #5:</a:t>
            </a:r>
            <a:endParaRPr lang="en-US" b="1" u="sng" dirty="0"/>
          </a:p>
        </p:txBody>
      </p:sp>
    </p:spTree>
    <p:extLst>
      <p:ext uri="{BB962C8B-B14F-4D97-AF65-F5344CB8AC3E}">
        <p14:creationId xmlns:p14="http://schemas.microsoft.com/office/powerpoint/2010/main" val="193859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B1 slashes A1, flag down.  A1 scores a goal, but the official realizes A2 was offside.  What is the ruling</a:t>
            </a:r>
            <a:r>
              <a:rPr lang="en-US" dirty="0" smtClean="0"/>
              <a:t>?</a:t>
            </a:r>
          </a:p>
          <a:p>
            <a:endParaRPr lang="en-US" dirty="0"/>
          </a:p>
          <a:p>
            <a:r>
              <a:rPr lang="en-US" dirty="0"/>
              <a:t>ANSWER</a:t>
            </a:r>
            <a:r>
              <a:rPr lang="en-US" dirty="0" smtClean="0"/>
              <a:t>: Goal </a:t>
            </a:r>
            <a:r>
              <a:rPr lang="en-US" dirty="0"/>
              <a:t>is disallowed, B1 serves one </a:t>
            </a:r>
            <a:r>
              <a:rPr lang="en-US" dirty="0" smtClean="0"/>
              <a:t>minute </a:t>
            </a:r>
            <a:r>
              <a:rPr lang="en-US" dirty="0"/>
              <a:t>and ball awarded to </a:t>
            </a:r>
            <a:r>
              <a:rPr lang="en-US" dirty="0" smtClean="0"/>
              <a:t>Team </a:t>
            </a:r>
            <a:r>
              <a:rPr lang="en-US" dirty="0"/>
              <a:t>A. </a:t>
            </a:r>
            <a:endParaRPr lang="en-US" dirty="0" smtClean="0"/>
          </a:p>
          <a:p>
            <a:endParaRPr lang="en-US" dirty="0"/>
          </a:p>
          <a:p>
            <a:r>
              <a:rPr lang="fr-FR" dirty="0" err="1"/>
              <a:t>Rule</a:t>
            </a:r>
            <a:r>
              <a:rPr lang="fr-FR" dirty="0"/>
              <a:t> 7, Section 6, Article 4, SITUATION B</a:t>
            </a:r>
            <a:endParaRPr lang="en-US" dirty="0"/>
          </a:p>
        </p:txBody>
      </p:sp>
      <p:sp>
        <p:nvSpPr>
          <p:cNvPr id="3" name="Title 2"/>
          <p:cNvSpPr>
            <a:spLocks noGrp="1"/>
          </p:cNvSpPr>
          <p:nvPr>
            <p:ph type="title"/>
          </p:nvPr>
        </p:nvSpPr>
        <p:spPr/>
        <p:txBody>
          <a:bodyPr/>
          <a:lstStyle/>
          <a:p>
            <a:r>
              <a:rPr lang="en-US" u="sng" dirty="0" smtClean="0"/>
              <a:t>Situation #6: </a:t>
            </a:r>
            <a:endParaRPr lang="en-US" u="sng" dirty="0"/>
          </a:p>
        </p:txBody>
      </p:sp>
    </p:spTree>
    <p:extLst>
      <p:ext uri="{BB962C8B-B14F-4D97-AF65-F5344CB8AC3E}">
        <p14:creationId xmlns:p14="http://schemas.microsoft.com/office/powerpoint/2010/main" val="25613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4" end="4"/>
                                            </p:txEl>
                                          </p:spTgt>
                                        </p:tgtEl>
                                        <p:attrNameLst>
                                          <p:attrName>style.visibility</p:attrName>
                                        </p:attrNameLst>
                                      </p:cBhvr>
                                      <p:to>
                                        <p:strVal val="visible"/>
                                      </p:to>
                                    </p:set>
                                    <p:animEffect transition="in" filter="fade">
                                      <p:cBhvr>
                                        <p:cTn id="1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77200" cy="4635691"/>
          </a:xfrm>
        </p:spPr>
        <p:txBody>
          <a:bodyPr>
            <a:normAutofit fontScale="85000" lnSpcReduction="20000"/>
          </a:bodyPr>
          <a:lstStyle/>
          <a:p>
            <a:r>
              <a:rPr lang="en-US" dirty="0" smtClean="0"/>
              <a:t>A1 has possession in their defensive end and is slashed by B1, flag down.  A1 passes ball to goalkeeper A2 who gains possession in the crease.  B2 then interferes with A2.  What is the proper procedure?</a:t>
            </a:r>
          </a:p>
          <a:p>
            <a:endParaRPr lang="en-US" dirty="0"/>
          </a:p>
          <a:p>
            <a:r>
              <a:rPr lang="en-US" dirty="0" smtClean="0"/>
              <a:t>ANSWER: If A2 maintains possession, throw a second flag and slow whistle continues.  If ball hits the ground</a:t>
            </a:r>
            <a:r>
              <a:rPr lang="en-US" dirty="0"/>
              <a:t>, immediate whistle and throw second </a:t>
            </a:r>
            <a:r>
              <a:rPr lang="en-US" dirty="0" smtClean="0"/>
              <a:t>flag.  B1 serves 1 minute for the slash and B2 serves 30 seconds for goalkeeper interference.  </a:t>
            </a:r>
            <a:r>
              <a:rPr lang="en-US" smtClean="0"/>
              <a:t>Team </a:t>
            </a:r>
            <a:r>
              <a:rPr lang="en-US" smtClean="0"/>
              <a:t>A </a:t>
            </a:r>
            <a:r>
              <a:rPr lang="en-US" dirty="0" smtClean="0"/>
              <a:t>is awarded the ball on the offensive side of center.</a:t>
            </a:r>
          </a:p>
          <a:p>
            <a:endParaRPr lang="en-US" dirty="0"/>
          </a:p>
          <a:p>
            <a:r>
              <a:rPr lang="en-US" dirty="0" smtClean="0"/>
              <a:t>Rule 7, Section 3 SITUATION B</a:t>
            </a:r>
          </a:p>
          <a:p>
            <a:endParaRPr lang="en-US" dirty="0"/>
          </a:p>
          <a:p>
            <a:endParaRPr lang="en-US" dirty="0"/>
          </a:p>
        </p:txBody>
      </p:sp>
      <p:sp>
        <p:nvSpPr>
          <p:cNvPr id="2" name="Title 1"/>
          <p:cNvSpPr>
            <a:spLocks noGrp="1"/>
          </p:cNvSpPr>
          <p:nvPr>
            <p:ph type="title"/>
          </p:nvPr>
        </p:nvSpPr>
        <p:spPr/>
        <p:txBody>
          <a:bodyPr/>
          <a:lstStyle/>
          <a:p>
            <a:r>
              <a:rPr lang="en-US" b="1" u="sng" dirty="0" smtClean="0"/>
              <a:t>Situation #7:</a:t>
            </a:r>
            <a:endParaRPr lang="en-US" b="1" u="sng" dirty="0"/>
          </a:p>
        </p:txBody>
      </p:sp>
    </p:spTree>
    <p:extLst>
      <p:ext uri="{BB962C8B-B14F-4D97-AF65-F5344CB8AC3E}">
        <p14:creationId xmlns:p14="http://schemas.microsoft.com/office/powerpoint/2010/main" val="111344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1369</TotalTime>
  <Words>1968</Words>
  <Application>Microsoft Office PowerPoint</Application>
  <PresentationFormat>On-screen Show (4:3)</PresentationFormat>
  <Paragraphs>148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Simultaneous Fouls and Strange Situations</vt:lpstr>
      <vt:lpstr>Simultaneous Fouls</vt:lpstr>
      <vt:lpstr>Situation #1:</vt:lpstr>
      <vt:lpstr>Situation #2:</vt:lpstr>
      <vt:lpstr>Situation #3</vt:lpstr>
      <vt:lpstr>Situation #4</vt:lpstr>
      <vt:lpstr>Situation #5:</vt:lpstr>
      <vt:lpstr>Situation #6: </vt:lpstr>
      <vt:lpstr>Situation #7:</vt:lpstr>
      <vt:lpstr>Situation #8:</vt:lpstr>
      <vt:lpstr>Situation #9:</vt:lpstr>
      <vt:lpstr>Situation #10:</vt:lpstr>
      <vt:lpstr>STRANGE SITUATIONS…. Have you ever been in a game and thought:</vt:lpstr>
      <vt:lpstr>Situation #11:</vt:lpstr>
      <vt:lpstr>Situation #12:</vt:lpstr>
      <vt:lpstr>Situation #13:</vt:lpstr>
      <vt:lpstr>Answer</vt:lpstr>
      <vt:lpstr>Situation #14:</vt:lpstr>
      <vt:lpstr>IMPORTANT NOTE</vt:lpstr>
      <vt:lpstr>Situation #15:</vt:lpstr>
      <vt:lpstr>Situation #16:</vt:lpstr>
      <vt:lpstr>Situation #17:</vt:lpstr>
      <vt:lpstr>Situation #18:</vt:lpstr>
      <vt:lpstr>Thanks for your attention and  have a great season</vt:lpstr>
    </vt:vector>
  </TitlesOfParts>
  <Company>Owen J Roberts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 Situations</dc:title>
  <dc:creator>Dede, Scott</dc:creator>
  <cp:lastModifiedBy>Dede, Scott</cp:lastModifiedBy>
  <cp:revision>41</cp:revision>
  <dcterms:created xsi:type="dcterms:W3CDTF">2016-02-16T18:32:13Z</dcterms:created>
  <dcterms:modified xsi:type="dcterms:W3CDTF">2016-02-29T01:50:13Z</dcterms:modified>
</cp:coreProperties>
</file>