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Oswald" panose="020B0604020202020204" charset="0"/>
      <p:regular r:id="rId17"/>
      <p:bold r:id="rId18"/>
    </p:embeddedFont>
    <p:embeddedFont>
      <p:font typeface="Average" panose="020B0604020202020204" charset="0"/>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02" d="100"/>
          <a:sy n="102" d="100"/>
        </p:scale>
        <p:origin x="-444" y="1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6498202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grpSp>
        <p:nvGrpSpPr>
          <p:cNvPr id="10" name="Shape 10"/>
          <p:cNvGrpSpPr/>
          <p:nvPr/>
        </p:nvGrpSpPr>
        <p:grpSpPr>
          <a:xfrm>
            <a:off x="4350278" y="2855377"/>
            <a:ext cx="443588" cy="105632"/>
            <a:chOff x="4137525" y="2915950"/>
            <a:chExt cx="869099" cy="206999"/>
          </a:xfrm>
        </p:grpSpPr>
        <p:sp>
          <p:nvSpPr>
            <p:cNvPr id="11" name="Shape 11"/>
            <p:cNvSpPr/>
            <p:nvPr/>
          </p:nvSpPr>
          <p:spPr>
            <a:xfrm>
              <a:off x="4468575" y="2915950"/>
              <a:ext cx="206999" cy="206999"/>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4799625" y="2915950"/>
              <a:ext cx="206999" cy="206999"/>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a:off x="4137525" y="2915950"/>
              <a:ext cx="206999" cy="206999"/>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a:p>
          </p:txBody>
        </p:sp>
      </p:grpSp>
      <p:sp>
        <p:nvSpPr>
          <p:cNvPr id="14" name="Shape 14"/>
          <p:cNvSpPr txBox="1">
            <a:spLocks noGrp="1"/>
          </p:cNvSpPr>
          <p:nvPr>
            <p:ph type="ctrTitle"/>
          </p:nvPr>
        </p:nvSpPr>
        <p:spPr>
          <a:xfrm>
            <a:off x="671257" y="990800"/>
            <a:ext cx="7801500" cy="1730099"/>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5" name="Shape 15"/>
          <p:cNvSpPr txBox="1">
            <a:spLocks noGrp="1"/>
          </p:cNvSpPr>
          <p:nvPr>
            <p:ph type="subTitle" idx="1"/>
          </p:nvPr>
        </p:nvSpPr>
        <p:spPr>
          <a:xfrm>
            <a:off x="671250" y="3174875"/>
            <a:ext cx="7801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16" name="Shape 16"/>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255275"/>
            <a:ext cx="8520599" cy="18906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1" name="Shape 51"/>
          <p:cNvSpPr txBox="1">
            <a:spLocks noGrp="1"/>
          </p:cNvSpPr>
          <p:nvPr>
            <p:ph type="body" idx="1"/>
          </p:nvPr>
        </p:nvSpPr>
        <p:spPr>
          <a:xfrm>
            <a:off x="311700" y="3228425"/>
            <a:ext cx="8520599"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71250" y="2141250"/>
            <a:ext cx="7852199" cy="8610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9" name="Shape 19"/>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8520599" cy="3416400"/>
          </a:xfrm>
          <a:prstGeom prst="rect">
            <a:avLst/>
          </a:prstGeom>
        </p:spPr>
        <p:txBody>
          <a:bodyPr lIns="91425" tIns="91425" rIns="91425" bIns="91425" anchor="t" anchorCtr="0"/>
          <a:lstStyle>
            <a:lvl1pPr lvl="0">
              <a:spcBef>
                <a:spcPts val="0"/>
              </a:spcBef>
              <a:spcAft>
                <a:spcPts val="600"/>
              </a:spcAft>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23" name="Shape 23"/>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311700" y="1152475"/>
            <a:ext cx="3999899" cy="3416400"/>
          </a:xfrm>
          <a:prstGeom prst="rect">
            <a:avLst/>
          </a:prstGeom>
        </p:spPr>
        <p:txBody>
          <a:bodyPr lIns="91425" tIns="91425" rIns="91425" bIns="91425" anchor="t" anchorCtr="0"/>
          <a:lstStyle>
            <a:lvl1pPr lvl="0">
              <a:spcBef>
                <a:spcPts val="0"/>
              </a:spcBef>
              <a:spcAft>
                <a:spcPts val="600"/>
              </a:spcAft>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dirty="0"/>
          </a:p>
        </p:txBody>
      </p:sp>
      <p:sp>
        <p:nvSpPr>
          <p:cNvPr id="27" name="Shape 27"/>
          <p:cNvSpPr txBox="1">
            <a:spLocks noGrp="1"/>
          </p:cNvSpPr>
          <p:nvPr>
            <p:ph type="body" idx="2"/>
          </p:nvPr>
        </p:nvSpPr>
        <p:spPr>
          <a:xfrm>
            <a:off x="4832400" y="1152475"/>
            <a:ext cx="3999899" cy="3416400"/>
          </a:xfrm>
          <a:prstGeom prst="rect">
            <a:avLst/>
          </a:prstGeom>
        </p:spPr>
        <p:txBody>
          <a:bodyPr lIns="91425" tIns="91425" rIns="91425" bIns="91425" anchor="t" anchorCtr="0"/>
          <a:lstStyle>
            <a:lvl1pPr lvl="0">
              <a:spcBef>
                <a:spcPts val="0"/>
              </a:spcBef>
              <a:spcAft>
                <a:spcPts val="600"/>
              </a:spcAft>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dirty="0"/>
          </a:p>
        </p:txBody>
      </p:sp>
      <p:sp>
        <p:nvSpPr>
          <p:cNvPr id="28" name="Shape 2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599" cy="572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4" name="Shape 34"/>
          <p:cNvSpPr txBox="1">
            <a:spLocks noGrp="1"/>
          </p:cNvSpPr>
          <p:nvPr>
            <p:ph type="body" idx="1"/>
          </p:nvPr>
        </p:nvSpPr>
        <p:spPr>
          <a:xfrm>
            <a:off x="311700" y="1389600"/>
            <a:ext cx="2807999"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5" name="Shape 35"/>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6227100" cy="4090800"/>
          </a:xfrm>
          <a:prstGeom prst="rect">
            <a:avLst/>
          </a:prstGeom>
        </p:spPr>
        <p:txBody>
          <a:bodyPr lIns="91425" tIns="91425" rIns="91425" bIns="91425" anchor="ctr" anchorCtr="0"/>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a:endParaRPr/>
          </a:p>
        </p:txBody>
      </p:sp>
      <p:sp>
        <p:nvSpPr>
          <p:cNvPr id="38" name="Shape 3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0"/>
            <a:ext cx="4572000" cy="51434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42" name="Shape 42"/>
          <p:cNvSpPr txBox="1">
            <a:spLocks noGrp="1"/>
          </p:cNvSpPr>
          <p:nvPr>
            <p:ph type="title"/>
          </p:nvPr>
        </p:nvSpPr>
        <p:spPr>
          <a:xfrm>
            <a:off x="265500" y="1081400"/>
            <a:ext cx="4045199" cy="1710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3" name="Shape 43"/>
          <p:cNvSpPr txBox="1">
            <a:spLocks noGrp="1"/>
          </p:cNvSpPr>
          <p:nvPr>
            <p:ph type="subTitle" idx="1"/>
          </p:nvPr>
        </p:nvSpPr>
        <p:spPr>
          <a:xfrm>
            <a:off x="265500" y="28452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dk1"/>
              </a:buClr>
              <a:buSzPct val="100000"/>
              <a:buNone/>
              <a:defRPr sz="2100">
                <a:solidFill>
                  <a:schemeClr val="dk1"/>
                </a:solidFill>
              </a:defRPr>
            </a:lvl1pPr>
            <a:lvl2pPr lvl="1" algn="ctr">
              <a:lnSpc>
                <a:spcPct val="100000"/>
              </a:lnSpc>
              <a:spcBef>
                <a:spcPts val="0"/>
              </a:spcBef>
              <a:spcAft>
                <a:spcPts val="0"/>
              </a:spcAft>
              <a:buClr>
                <a:schemeClr val="dk1"/>
              </a:buClr>
              <a:buSzPct val="100000"/>
              <a:buNone/>
              <a:defRPr sz="2100">
                <a:solidFill>
                  <a:schemeClr val="dk1"/>
                </a:solidFill>
              </a:defRPr>
            </a:lvl2pPr>
            <a:lvl3pPr lvl="2" algn="ctr">
              <a:lnSpc>
                <a:spcPct val="100000"/>
              </a:lnSpc>
              <a:spcBef>
                <a:spcPts val="0"/>
              </a:spcBef>
              <a:spcAft>
                <a:spcPts val="0"/>
              </a:spcAft>
              <a:buClr>
                <a:schemeClr val="dk1"/>
              </a:buClr>
              <a:buSzPct val="100000"/>
              <a:buNone/>
              <a:defRPr sz="2100">
                <a:solidFill>
                  <a:schemeClr val="dk1"/>
                </a:solidFill>
              </a:defRPr>
            </a:lvl3pPr>
            <a:lvl4pPr lvl="3" algn="ctr">
              <a:lnSpc>
                <a:spcPct val="100000"/>
              </a:lnSpc>
              <a:spcBef>
                <a:spcPts val="0"/>
              </a:spcBef>
              <a:spcAft>
                <a:spcPts val="0"/>
              </a:spcAft>
              <a:buClr>
                <a:schemeClr val="dk1"/>
              </a:buClr>
              <a:buSzPct val="100000"/>
              <a:buNone/>
              <a:defRPr sz="2100">
                <a:solidFill>
                  <a:schemeClr val="dk1"/>
                </a:solidFill>
              </a:defRPr>
            </a:lvl4pPr>
            <a:lvl5pPr lvl="4" algn="ctr">
              <a:lnSpc>
                <a:spcPct val="100000"/>
              </a:lnSpc>
              <a:spcBef>
                <a:spcPts val="0"/>
              </a:spcBef>
              <a:spcAft>
                <a:spcPts val="0"/>
              </a:spcAft>
              <a:buClr>
                <a:schemeClr val="dk1"/>
              </a:buClr>
              <a:buSzPct val="100000"/>
              <a:buNone/>
              <a:defRPr sz="2100">
                <a:solidFill>
                  <a:schemeClr val="dk1"/>
                </a:solidFill>
              </a:defRPr>
            </a:lvl5pPr>
            <a:lvl6pPr lvl="5" algn="ctr">
              <a:lnSpc>
                <a:spcPct val="100000"/>
              </a:lnSpc>
              <a:spcBef>
                <a:spcPts val="0"/>
              </a:spcBef>
              <a:spcAft>
                <a:spcPts val="0"/>
              </a:spcAft>
              <a:buClr>
                <a:schemeClr val="dk1"/>
              </a:buClr>
              <a:buSzPct val="100000"/>
              <a:buNone/>
              <a:defRPr sz="2100">
                <a:solidFill>
                  <a:schemeClr val="dk1"/>
                </a:solidFill>
              </a:defRPr>
            </a:lvl6pPr>
            <a:lvl7pPr lvl="6" algn="ctr">
              <a:lnSpc>
                <a:spcPct val="100000"/>
              </a:lnSpc>
              <a:spcBef>
                <a:spcPts val="0"/>
              </a:spcBef>
              <a:spcAft>
                <a:spcPts val="0"/>
              </a:spcAft>
              <a:buClr>
                <a:schemeClr val="dk1"/>
              </a:buClr>
              <a:buSzPct val="100000"/>
              <a:buNone/>
              <a:defRPr sz="2100">
                <a:solidFill>
                  <a:schemeClr val="dk1"/>
                </a:solidFill>
              </a:defRPr>
            </a:lvl7pPr>
            <a:lvl8pPr lvl="7" algn="ctr">
              <a:lnSpc>
                <a:spcPct val="100000"/>
              </a:lnSpc>
              <a:spcBef>
                <a:spcPts val="0"/>
              </a:spcBef>
              <a:spcAft>
                <a:spcPts val="0"/>
              </a:spcAft>
              <a:buClr>
                <a:schemeClr val="dk1"/>
              </a:buClr>
              <a:buSzPct val="100000"/>
              <a:buNone/>
              <a:defRPr sz="2100">
                <a:solidFill>
                  <a:schemeClr val="dk1"/>
                </a:solidFill>
              </a:defRPr>
            </a:lvl8pPr>
            <a:lvl9pPr lvl="8" algn="ctr">
              <a:lnSpc>
                <a:spcPct val="100000"/>
              </a:lnSpc>
              <a:spcBef>
                <a:spcPts val="0"/>
              </a:spcBef>
              <a:spcAft>
                <a:spcPts val="0"/>
              </a:spcAft>
              <a:buClr>
                <a:schemeClr val="dk1"/>
              </a:buClr>
              <a:buSzPct val="100000"/>
              <a:buNone/>
              <a:defRPr sz="2100">
                <a:solidFill>
                  <a:schemeClr val="dk1"/>
                </a:solidFill>
              </a:defRPr>
            </a:lvl9pPr>
          </a:lstStyle>
          <a:p>
            <a:endParaRPr/>
          </a:p>
        </p:txBody>
      </p:sp>
      <p:sp>
        <p:nvSpPr>
          <p:cNvPr id="44" name="Shape 44"/>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5" name="Shape 45"/>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Clr>
                <a:schemeClr val="dk1"/>
              </a:buClr>
              <a:buSzPct val="100000"/>
              <a:buFont typeface="Oswald"/>
              <a:buNone/>
              <a:defRPr sz="21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8490250" y="4681009"/>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8490250" y="4681009"/>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accent3"/>
                </a:solidFill>
                <a:latin typeface="Average"/>
                <a:ea typeface="Average"/>
                <a:cs typeface="Average"/>
                <a:sym typeface="Average"/>
              </a:rPr>
              <a:pPr lvl="0" algn="r">
                <a:spcBef>
                  <a:spcPts val="0"/>
                </a:spcBef>
                <a:buNone/>
              </a:pPr>
              <a:t>‹#›</a:t>
            </a:fld>
            <a:endParaRPr lang="en" sz="1000">
              <a:solidFill>
                <a:schemeClr val="accent3"/>
              </a:solidFill>
              <a:latin typeface="Average"/>
              <a:ea typeface="Average"/>
              <a:cs typeface="Average"/>
              <a:sym typeface="Average"/>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71257" y="990800"/>
            <a:ext cx="7801500" cy="1730099"/>
          </a:xfrm>
          <a:prstGeom prst="rect">
            <a:avLst/>
          </a:prstGeom>
        </p:spPr>
        <p:txBody>
          <a:bodyPr lIns="91425" tIns="91425" rIns="91425" bIns="91425" anchor="b" anchorCtr="0">
            <a:noAutofit/>
          </a:bodyPr>
          <a:lstStyle/>
          <a:p>
            <a:pPr lvl="0">
              <a:spcBef>
                <a:spcPts val="0"/>
              </a:spcBef>
              <a:buNone/>
            </a:pPr>
            <a:r>
              <a:rPr lang="en"/>
              <a:t>Game Management</a:t>
            </a:r>
          </a:p>
        </p:txBody>
      </p:sp>
      <p:sp>
        <p:nvSpPr>
          <p:cNvPr id="60" name="Shape 60"/>
          <p:cNvSpPr txBox="1">
            <a:spLocks noGrp="1"/>
          </p:cNvSpPr>
          <p:nvPr>
            <p:ph type="subTitle" idx="1"/>
          </p:nvPr>
        </p:nvSpPr>
        <p:spPr>
          <a:xfrm>
            <a:off x="671250" y="3174875"/>
            <a:ext cx="7801500" cy="792600"/>
          </a:xfrm>
          <a:prstGeom prst="rect">
            <a:avLst/>
          </a:prstGeom>
        </p:spPr>
        <p:txBody>
          <a:bodyPr lIns="91425" tIns="91425" rIns="91425" bIns="91425" anchor="t" anchorCtr="0">
            <a:noAutofit/>
          </a:bodyPr>
          <a:lstStyle/>
          <a:p>
            <a:pPr lvl="0">
              <a:spcBef>
                <a:spcPts val="0"/>
              </a:spcBef>
              <a:buNone/>
            </a:pPr>
            <a:r>
              <a:rPr lang="en" sz="2400"/>
              <a:t>KLOA Clinic - February 28, 2016</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Tip #7 - Be Brief</a:t>
            </a:r>
          </a:p>
        </p:txBody>
      </p:sp>
      <p:sp>
        <p:nvSpPr>
          <p:cNvPr id="115" name="Shape 115"/>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pPr>
            <a:r>
              <a:rPr lang="en"/>
              <a:t>Don’t engage in debates or long 2-way conversations</a:t>
            </a:r>
          </a:p>
          <a:p>
            <a:pPr marL="457200" marR="0" lvl="0" indent="-228600" algn="l" rtl="0">
              <a:lnSpc>
                <a:spcPct val="115000"/>
              </a:lnSpc>
              <a:spcBef>
                <a:spcPts val="0"/>
              </a:spcBef>
              <a:spcAft>
                <a:spcPts val="1600"/>
              </a:spcAft>
            </a:pPr>
            <a:r>
              <a:rPr lang="en"/>
              <a:t>Say what needs to be said in the fewest words possible</a:t>
            </a:r>
          </a:p>
          <a:p>
            <a:pPr marL="457200" marR="0" lvl="0" indent="-228600" algn="l" rtl="0">
              <a:lnSpc>
                <a:spcPct val="115000"/>
              </a:lnSpc>
              <a:spcBef>
                <a:spcPts val="0"/>
              </a:spcBef>
              <a:spcAft>
                <a:spcPts val="1600"/>
              </a:spcAft>
            </a:pPr>
            <a:r>
              <a:rPr lang="en"/>
              <a:t>Focus on what you need to say or do to manage the game. You can get into more trouble by saying too much more often than you get into trouble saying too little</a:t>
            </a:r>
          </a:p>
          <a:p>
            <a:pPr marL="914400" marR="0" lvl="1" indent="-228600" algn="l" rtl="0">
              <a:lnSpc>
                <a:spcPct val="115000"/>
              </a:lnSpc>
              <a:spcBef>
                <a:spcPts val="0"/>
              </a:spcBef>
              <a:spcAft>
                <a:spcPts val="1600"/>
              </a:spcAft>
            </a:pPr>
            <a:r>
              <a:rPr lang="en"/>
              <a:t>The rule book is your friend</a:t>
            </a:r>
          </a:p>
          <a:p>
            <a:pPr marL="457200" marR="0" lvl="0" indent="-228600" algn="l" rtl="0">
              <a:lnSpc>
                <a:spcPct val="115000"/>
              </a:lnSpc>
              <a:spcBef>
                <a:spcPts val="0"/>
              </a:spcBef>
              <a:spcAft>
                <a:spcPts val="1600"/>
              </a:spcAft>
            </a:pPr>
            <a:r>
              <a:rPr lang="en"/>
              <a:t>The goal is a safe, fair game. It is not to win arguments with players or coaches. </a:t>
            </a:r>
          </a:p>
          <a:p>
            <a:pPr marL="457200" marR="0" lvl="0" indent="-228600" algn="l" rtl="0">
              <a:lnSpc>
                <a:spcPct val="115000"/>
              </a:lnSpc>
              <a:spcBef>
                <a:spcPts val="0"/>
              </a:spcBef>
              <a:spcAft>
                <a:spcPts val="1600"/>
              </a:spcAft>
            </a:pPr>
            <a:r>
              <a:rPr lang="en"/>
              <a:t>Never engage with spectators or fans! Call in game management.</a:t>
            </a:r>
          </a:p>
          <a:p>
            <a:pPr marR="0" lvl="0" algn="l" rtl="0">
              <a:lnSpc>
                <a:spcPct val="115000"/>
              </a:lnSpc>
              <a:spcBef>
                <a:spcPts val="0"/>
              </a:spcBef>
              <a:spcAft>
                <a:spcPts val="1600"/>
              </a:spcAft>
              <a:buNone/>
            </a:pPr>
            <a:endParaRPr/>
          </a:p>
          <a:p>
            <a:pPr marR="0" lvl="0" algn="l" rtl="0">
              <a:lnSpc>
                <a:spcPct val="115000"/>
              </a:lnSpc>
              <a:spcBef>
                <a:spcPts val="0"/>
              </a:spcBef>
              <a:spcAft>
                <a:spcPts val="1600"/>
              </a:spcAft>
              <a:buNone/>
            </a:pPr>
            <a:endParaRP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Tip #8 - Be Quick</a:t>
            </a:r>
          </a:p>
        </p:txBody>
      </p:sp>
      <p:sp>
        <p:nvSpPr>
          <p:cNvPr id="121" name="Shape 121"/>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pPr>
            <a:r>
              <a:rPr lang="en"/>
              <a:t>Get the play going again as soon as possible</a:t>
            </a:r>
          </a:p>
          <a:p>
            <a:pPr marL="457200" marR="0" lvl="0" indent="-228600" algn="l" rtl="0">
              <a:lnSpc>
                <a:spcPct val="115000"/>
              </a:lnSpc>
              <a:spcBef>
                <a:spcPts val="0"/>
              </a:spcBef>
              <a:spcAft>
                <a:spcPts val="1600"/>
              </a:spcAft>
            </a:pPr>
            <a:r>
              <a:rPr lang="en"/>
              <a:t>Once play starts, players get back to playing and coaches get back to coaching</a:t>
            </a:r>
          </a:p>
          <a:p>
            <a:pPr marL="914400" marR="0" lvl="1" indent="-228600" algn="l" rtl="0">
              <a:lnSpc>
                <a:spcPct val="115000"/>
              </a:lnSpc>
              <a:spcBef>
                <a:spcPts val="0"/>
              </a:spcBef>
              <a:spcAft>
                <a:spcPts val="1600"/>
              </a:spcAft>
            </a:pPr>
            <a:r>
              <a:rPr lang="en"/>
              <a:t>If they’re doing that they aren’t having a discussion with you</a:t>
            </a:r>
          </a:p>
          <a:p>
            <a:pPr marL="457200" marR="0" lvl="0" indent="-228600" algn="l" rtl="0">
              <a:lnSpc>
                <a:spcPct val="115000"/>
              </a:lnSpc>
              <a:spcBef>
                <a:spcPts val="0"/>
              </a:spcBef>
              <a:spcAft>
                <a:spcPts val="1600"/>
              </a:spcAft>
            </a:pPr>
            <a:r>
              <a:rPr lang="en"/>
              <a:t>Restarting play gets you away from them and officiating the game (back in position)</a:t>
            </a:r>
          </a:p>
          <a:p>
            <a:pPr marR="0" lvl="0" algn="l" rtl="0">
              <a:lnSpc>
                <a:spcPct val="115000"/>
              </a:lnSpc>
              <a:spcBef>
                <a:spcPts val="0"/>
              </a:spcBef>
              <a:spcAft>
                <a:spcPts val="1600"/>
              </a:spcAft>
              <a:buNone/>
            </a:pPr>
            <a:endParaRPr/>
          </a:p>
          <a:p>
            <a:pPr marR="0" lvl="0" algn="l" rtl="0">
              <a:lnSpc>
                <a:spcPct val="115000"/>
              </a:lnSpc>
              <a:spcBef>
                <a:spcPts val="0"/>
              </a:spcBef>
              <a:spcAft>
                <a:spcPts val="1600"/>
              </a:spcAft>
              <a:buNone/>
            </a:pPr>
            <a:endParaRP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Tip #9 - Be Humble</a:t>
            </a:r>
          </a:p>
        </p:txBody>
      </p:sp>
      <p:sp>
        <p:nvSpPr>
          <p:cNvPr id="127" name="Shape 12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pPr>
            <a:r>
              <a:rPr lang="en"/>
              <a:t>You will make a mistake</a:t>
            </a:r>
          </a:p>
          <a:p>
            <a:pPr marL="457200" marR="0" lvl="0" indent="-228600" algn="l" rtl="0">
              <a:lnSpc>
                <a:spcPct val="115000"/>
              </a:lnSpc>
              <a:spcBef>
                <a:spcPts val="0"/>
              </a:spcBef>
              <a:spcAft>
                <a:spcPts val="1600"/>
              </a:spcAft>
            </a:pPr>
            <a:r>
              <a:rPr lang="en"/>
              <a:t>When you do, take responsibility</a:t>
            </a:r>
          </a:p>
          <a:p>
            <a:pPr marL="914400" marR="0" lvl="1" indent="-228600" algn="l" rtl="0">
              <a:lnSpc>
                <a:spcPct val="115000"/>
              </a:lnSpc>
              <a:spcBef>
                <a:spcPts val="0"/>
              </a:spcBef>
              <a:spcAft>
                <a:spcPts val="1600"/>
              </a:spcAft>
            </a:pPr>
            <a:r>
              <a:rPr lang="en"/>
              <a:t>“Coach, I missed that one”</a:t>
            </a:r>
          </a:p>
          <a:p>
            <a:pPr marL="457200" marR="0" lvl="0" indent="-228600" algn="l" rtl="0">
              <a:lnSpc>
                <a:spcPct val="115000"/>
              </a:lnSpc>
              <a:spcBef>
                <a:spcPts val="0"/>
              </a:spcBef>
              <a:spcAft>
                <a:spcPts val="1600"/>
              </a:spcAft>
            </a:pPr>
            <a:r>
              <a:rPr lang="en"/>
              <a:t>Fix it if you can</a:t>
            </a:r>
          </a:p>
          <a:p>
            <a:pPr marL="457200" marR="0" lvl="0" indent="-228600" algn="l" rtl="0">
              <a:lnSpc>
                <a:spcPct val="115000"/>
              </a:lnSpc>
              <a:spcBef>
                <a:spcPts val="0"/>
              </a:spcBef>
              <a:spcAft>
                <a:spcPts val="1600"/>
              </a:spcAft>
            </a:pPr>
            <a:r>
              <a:rPr lang="en"/>
              <a:t>Move on if you can’t</a:t>
            </a:r>
          </a:p>
          <a:p>
            <a:pPr marR="0" lvl="0" algn="l" rtl="0">
              <a:lnSpc>
                <a:spcPct val="115000"/>
              </a:lnSpc>
              <a:spcBef>
                <a:spcPts val="0"/>
              </a:spcBef>
              <a:spcAft>
                <a:spcPts val="1600"/>
              </a:spcAft>
              <a:buNone/>
            </a:pPr>
            <a:endParaRPr/>
          </a:p>
          <a:p>
            <a:pPr marR="0" lvl="0" algn="l" rtl="0">
              <a:lnSpc>
                <a:spcPct val="115000"/>
              </a:lnSpc>
              <a:spcBef>
                <a:spcPts val="0"/>
              </a:spcBef>
              <a:spcAft>
                <a:spcPts val="1600"/>
              </a:spcAft>
              <a:buNone/>
            </a:pPr>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Tip #10 - Be In Control</a:t>
            </a:r>
          </a:p>
        </p:txBody>
      </p:sp>
      <p:sp>
        <p:nvSpPr>
          <p:cNvPr id="133" name="Shape 133"/>
          <p:cNvSpPr txBox="1">
            <a:spLocks noGrp="1"/>
          </p:cNvSpPr>
          <p:nvPr>
            <p:ph type="body" idx="1"/>
          </p:nvPr>
        </p:nvSpPr>
        <p:spPr>
          <a:xfrm>
            <a:off x="311700" y="1152475"/>
            <a:ext cx="4133099" cy="3416400"/>
          </a:xfrm>
          <a:prstGeom prst="rect">
            <a:avLst/>
          </a:prstGeom>
        </p:spPr>
        <p:txBody>
          <a:bodyPr lIns="91425" tIns="91425" rIns="91425" bIns="91425" anchor="t" anchorCtr="0">
            <a:noAutofit/>
          </a:bodyPr>
          <a:lstStyle/>
          <a:p>
            <a:pPr marL="457200" marR="0" lvl="0" indent="-228600" algn="l" rtl="0">
              <a:lnSpc>
                <a:spcPct val="115000"/>
              </a:lnSpc>
              <a:spcBef>
                <a:spcPts val="0"/>
              </a:spcBef>
            </a:pPr>
            <a:r>
              <a:rPr lang="en" dirty="0"/>
              <a:t>There will come a time when a player or coach will cross the line. Everybody’s line is different</a:t>
            </a:r>
          </a:p>
          <a:p>
            <a:pPr marL="457200" marR="0" lvl="0" indent="-228600" algn="l" rtl="0">
              <a:lnSpc>
                <a:spcPct val="115000"/>
              </a:lnSpc>
              <a:spcBef>
                <a:spcPts val="0"/>
              </a:spcBef>
            </a:pPr>
            <a:r>
              <a:rPr lang="en" dirty="0"/>
              <a:t>Ramp up the response to “crossing the line”</a:t>
            </a:r>
          </a:p>
          <a:p>
            <a:pPr marL="914400" marR="0" lvl="1" indent="-228600" algn="l" rtl="0">
              <a:lnSpc>
                <a:spcPct val="115000"/>
              </a:lnSpc>
              <a:spcBef>
                <a:spcPts val="0"/>
              </a:spcBef>
              <a:spcAft>
                <a:spcPts val="600"/>
              </a:spcAft>
            </a:pPr>
            <a:r>
              <a:rPr lang="en" dirty="0"/>
              <a:t>Verbal warning</a:t>
            </a:r>
          </a:p>
          <a:p>
            <a:pPr marL="914400" marR="0" lvl="1" indent="-228600" algn="l" rtl="0">
              <a:lnSpc>
                <a:spcPct val="115000"/>
              </a:lnSpc>
              <a:spcBef>
                <a:spcPts val="0"/>
              </a:spcBef>
              <a:spcAft>
                <a:spcPts val="600"/>
              </a:spcAft>
            </a:pPr>
            <a:r>
              <a:rPr lang="en" dirty="0"/>
              <a:t>Loose ball conduct foul</a:t>
            </a:r>
          </a:p>
          <a:p>
            <a:pPr marL="914400" marR="0" lvl="1" indent="-228600" algn="l" rtl="0">
              <a:lnSpc>
                <a:spcPct val="115000"/>
              </a:lnSpc>
              <a:spcBef>
                <a:spcPts val="0"/>
              </a:spcBef>
              <a:spcAft>
                <a:spcPts val="600"/>
              </a:spcAft>
            </a:pPr>
            <a:r>
              <a:rPr lang="en" dirty="0"/>
              <a:t>Conduct Foul</a:t>
            </a:r>
          </a:p>
          <a:p>
            <a:pPr marL="914400" marR="0" lvl="1" indent="-228600" algn="l" rtl="0">
              <a:lnSpc>
                <a:spcPct val="115000"/>
              </a:lnSpc>
              <a:spcBef>
                <a:spcPts val="0"/>
              </a:spcBef>
              <a:spcAft>
                <a:spcPts val="600"/>
              </a:spcAft>
            </a:pPr>
            <a:r>
              <a:rPr lang="en" dirty="0"/>
              <a:t>Unsportsmanlike Conduct foul</a:t>
            </a:r>
          </a:p>
          <a:p>
            <a:pPr marL="914400" marR="0" lvl="1" indent="-228600" algn="l" rtl="0">
              <a:lnSpc>
                <a:spcPct val="115000"/>
              </a:lnSpc>
              <a:spcBef>
                <a:spcPts val="0"/>
              </a:spcBef>
              <a:spcAft>
                <a:spcPts val="600"/>
              </a:spcAft>
            </a:pPr>
            <a:r>
              <a:rPr lang="en" dirty="0"/>
              <a:t>Ejection</a:t>
            </a:r>
          </a:p>
          <a:p>
            <a:pPr marL="457200" marR="0" lvl="0" indent="0" algn="l" rtl="0">
              <a:lnSpc>
                <a:spcPct val="115000"/>
              </a:lnSpc>
              <a:spcBef>
                <a:spcPts val="0"/>
              </a:spcBef>
              <a:spcAft>
                <a:spcPts val="1600"/>
              </a:spcAft>
              <a:buNone/>
            </a:pPr>
            <a:endParaRPr dirty="0"/>
          </a:p>
          <a:p>
            <a:pPr marR="0" lvl="0" algn="l" rtl="0">
              <a:lnSpc>
                <a:spcPct val="115000"/>
              </a:lnSpc>
              <a:spcBef>
                <a:spcPts val="0"/>
              </a:spcBef>
              <a:spcAft>
                <a:spcPts val="1600"/>
              </a:spcAft>
              <a:buNone/>
            </a:pPr>
            <a:endParaRPr dirty="0"/>
          </a:p>
          <a:p>
            <a:pPr marR="0" lvl="0" algn="l" rtl="0">
              <a:lnSpc>
                <a:spcPct val="115000"/>
              </a:lnSpc>
              <a:spcBef>
                <a:spcPts val="0"/>
              </a:spcBef>
              <a:spcAft>
                <a:spcPts val="1600"/>
              </a:spcAft>
              <a:buNone/>
            </a:pPr>
            <a:endParaRPr dirty="0"/>
          </a:p>
        </p:txBody>
      </p:sp>
      <p:sp>
        <p:nvSpPr>
          <p:cNvPr id="134" name="Shape 134"/>
          <p:cNvSpPr txBox="1">
            <a:spLocks noGrp="1"/>
          </p:cNvSpPr>
          <p:nvPr>
            <p:ph type="body" idx="1"/>
          </p:nvPr>
        </p:nvSpPr>
        <p:spPr>
          <a:xfrm>
            <a:off x="4599400" y="1152475"/>
            <a:ext cx="4133099" cy="3416400"/>
          </a:xfrm>
          <a:prstGeom prst="rect">
            <a:avLst/>
          </a:prstGeom>
        </p:spPr>
        <p:txBody>
          <a:bodyPr lIns="91425" tIns="91425" rIns="91425" bIns="91425" anchor="t" anchorCtr="0">
            <a:noAutofit/>
          </a:bodyPr>
          <a:lstStyle/>
          <a:p>
            <a:pPr marL="457200" marR="0" lvl="0" indent="-342900" algn="l" rtl="0">
              <a:lnSpc>
                <a:spcPct val="115000"/>
              </a:lnSpc>
              <a:spcBef>
                <a:spcPts val="0"/>
              </a:spcBef>
              <a:buClr>
                <a:schemeClr val="accent3"/>
              </a:buClr>
              <a:buSzPct val="100000"/>
              <a:buFont typeface="Average"/>
            </a:pPr>
            <a:r>
              <a:rPr lang="en" dirty="0"/>
              <a:t>Avoid ultimatums</a:t>
            </a:r>
          </a:p>
          <a:p>
            <a:pPr marL="914400" lvl="1" indent="-228600" rtl="0">
              <a:spcBef>
                <a:spcPts val="0"/>
              </a:spcBef>
              <a:spcAft>
                <a:spcPts val="600"/>
              </a:spcAft>
            </a:pPr>
            <a:r>
              <a:rPr lang="en" sz="1800" dirty="0"/>
              <a:t>“Coach, the next word gets a flag”</a:t>
            </a:r>
          </a:p>
          <a:p>
            <a:pPr marL="457200" lvl="0" indent="-342900" rtl="0">
              <a:spcBef>
                <a:spcPts val="0"/>
              </a:spcBef>
              <a:buSzPct val="100000"/>
            </a:pPr>
            <a:r>
              <a:rPr lang="en" dirty="0"/>
              <a:t>Escalate up the “ramp” in case of</a:t>
            </a:r>
          </a:p>
          <a:p>
            <a:pPr marL="914400" lvl="1" indent="-228600" rtl="0">
              <a:spcBef>
                <a:spcPts val="0"/>
              </a:spcBef>
              <a:spcAft>
                <a:spcPts val="600"/>
              </a:spcAft>
            </a:pPr>
            <a:r>
              <a:rPr lang="en" dirty="0"/>
              <a:t>Profanity and racist comments</a:t>
            </a:r>
          </a:p>
          <a:p>
            <a:pPr marL="914400" lvl="1" indent="-228600" rtl="0">
              <a:spcBef>
                <a:spcPts val="0"/>
              </a:spcBef>
              <a:spcAft>
                <a:spcPts val="600"/>
              </a:spcAft>
            </a:pPr>
            <a:r>
              <a:rPr lang="en" dirty="0"/>
              <a:t>Questioning your (or your partner’s integrity)</a:t>
            </a:r>
          </a:p>
          <a:p>
            <a:pPr marL="914400" lvl="1" indent="-228600" rtl="0">
              <a:spcBef>
                <a:spcPts val="0"/>
              </a:spcBef>
              <a:spcAft>
                <a:spcPts val="600"/>
              </a:spcAft>
            </a:pPr>
            <a:r>
              <a:rPr lang="en" dirty="0"/>
              <a:t>Threats</a:t>
            </a:r>
          </a:p>
          <a:p>
            <a:pPr marL="914400" lvl="1" indent="-228600" rtl="0">
              <a:spcBef>
                <a:spcPts val="0"/>
              </a:spcBef>
              <a:spcAft>
                <a:spcPts val="600"/>
              </a:spcAft>
            </a:pPr>
            <a:r>
              <a:rPr lang="en" dirty="0"/>
              <a:t>“Out of control behavior”</a:t>
            </a:r>
          </a:p>
          <a:p>
            <a:pPr marL="457200" lvl="0" indent="-228600" rtl="0">
              <a:spcBef>
                <a:spcPts val="0"/>
              </a:spcBef>
            </a:pPr>
            <a:r>
              <a:rPr lang="en" dirty="0"/>
              <a:t>What you allow you encourage</a:t>
            </a:r>
          </a:p>
          <a:p>
            <a:pPr marL="457200" marR="0" lvl="0" indent="0" algn="l" rtl="0">
              <a:lnSpc>
                <a:spcPct val="115000"/>
              </a:lnSpc>
              <a:spcBef>
                <a:spcPts val="0"/>
              </a:spcBef>
              <a:spcAft>
                <a:spcPts val="1600"/>
              </a:spcAft>
              <a:buNone/>
            </a:pPr>
            <a:endParaRPr dirty="0"/>
          </a:p>
          <a:p>
            <a:pPr marR="0" lvl="0" algn="l" rtl="0">
              <a:lnSpc>
                <a:spcPct val="115000"/>
              </a:lnSpc>
              <a:spcBef>
                <a:spcPts val="0"/>
              </a:spcBef>
              <a:spcAft>
                <a:spcPts val="1600"/>
              </a:spcAft>
              <a:buNone/>
            </a:pPr>
            <a:endParaRPr dirty="0"/>
          </a:p>
          <a:p>
            <a:pPr marR="0" lvl="0" algn="l" rtl="0">
              <a:lnSpc>
                <a:spcPct val="115000"/>
              </a:lnSpc>
              <a:spcBef>
                <a:spcPts val="0"/>
              </a:spcBef>
              <a:spcAft>
                <a:spcPts val="1600"/>
              </a:spcAft>
              <a:buNone/>
            </a:pPr>
            <a:endParaRPr dirty="0"/>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265500" y="1081400"/>
            <a:ext cx="4045199" cy="1710300"/>
          </a:xfrm>
          <a:prstGeom prst="rect">
            <a:avLst/>
          </a:prstGeom>
        </p:spPr>
        <p:txBody>
          <a:bodyPr lIns="91425" tIns="91425" rIns="91425" bIns="91425" anchor="b" anchorCtr="0">
            <a:noAutofit/>
          </a:bodyPr>
          <a:lstStyle/>
          <a:p>
            <a:pPr lvl="0">
              <a:spcBef>
                <a:spcPts val="0"/>
              </a:spcBef>
              <a:buNone/>
            </a:pPr>
            <a:r>
              <a:rPr lang="en"/>
              <a:t>Without Officials - It’s Just Recess</a:t>
            </a:r>
          </a:p>
        </p:txBody>
      </p:sp>
      <p:sp>
        <p:nvSpPr>
          <p:cNvPr id="140" name="Shape 140"/>
          <p:cNvSpPr txBox="1">
            <a:spLocks noGrp="1"/>
          </p:cNvSpPr>
          <p:nvPr>
            <p:ph type="subTitle" idx="1"/>
          </p:nvPr>
        </p:nvSpPr>
        <p:spPr>
          <a:xfrm>
            <a:off x="265500" y="2845200"/>
            <a:ext cx="4045199" cy="13455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ctrTitle"/>
          </p:nvPr>
        </p:nvSpPr>
        <p:spPr>
          <a:xfrm>
            <a:off x="671257" y="990800"/>
            <a:ext cx="7801500" cy="1730099"/>
          </a:xfrm>
          <a:prstGeom prst="rect">
            <a:avLst/>
          </a:prstGeom>
        </p:spPr>
        <p:txBody>
          <a:bodyPr lIns="91425" tIns="91425" rIns="91425" bIns="91425" anchor="b" anchorCtr="0">
            <a:noAutofit/>
          </a:bodyPr>
          <a:lstStyle/>
          <a:p>
            <a:pPr lvl="0">
              <a:spcBef>
                <a:spcPts val="0"/>
              </a:spcBef>
              <a:buNone/>
            </a:pPr>
            <a:r>
              <a:rPr lang="en"/>
              <a:t>Primary Responsibilities of Officials</a:t>
            </a:r>
          </a:p>
        </p:txBody>
      </p:sp>
      <p:sp>
        <p:nvSpPr>
          <p:cNvPr id="66" name="Shape 66"/>
          <p:cNvSpPr txBox="1">
            <a:spLocks noGrp="1"/>
          </p:cNvSpPr>
          <p:nvPr>
            <p:ph type="subTitle" idx="1"/>
          </p:nvPr>
        </p:nvSpPr>
        <p:spPr>
          <a:xfrm>
            <a:off x="671250" y="2666549"/>
            <a:ext cx="7801500" cy="13008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None/>
            </a:pPr>
            <a:r>
              <a:rPr lang="en"/>
              <a:t>Keep the game:</a:t>
            </a:r>
          </a:p>
          <a:p>
            <a:pPr lvl="0" rtl="0">
              <a:spcBef>
                <a:spcPts val="0"/>
              </a:spcBef>
              <a:buNone/>
            </a:pPr>
            <a:r>
              <a:rPr lang="en"/>
              <a:t>Safe</a:t>
            </a:r>
          </a:p>
          <a:p>
            <a:pPr lvl="0" rtl="0">
              <a:spcBef>
                <a:spcPts val="0"/>
              </a:spcBef>
              <a:buNone/>
            </a:pPr>
            <a:r>
              <a:rPr lang="en"/>
              <a:t>Fair</a:t>
            </a:r>
          </a:p>
          <a:p>
            <a:pPr lvl="0" rtl="0">
              <a:spcBef>
                <a:spcPts val="0"/>
              </a:spcBef>
              <a:buNone/>
            </a:pPr>
            <a:r>
              <a:rPr lang="en"/>
              <a:t>Act professionally!</a:t>
            </a:r>
          </a:p>
          <a:p>
            <a:pPr marL="3657600" lvl="0" indent="0" algn="l" rtl="0">
              <a:spcBef>
                <a:spcPts val="0"/>
              </a:spcBef>
              <a:buNone/>
            </a:pPr>
            <a:endParaRPr/>
          </a:p>
          <a:p>
            <a:pPr lvl="0">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Introduction</a:t>
            </a:r>
          </a:p>
        </p:txBody>
      </p:sp>
      <p:sp>
        <p:nvSpPr>
          <p:cNvPr id="72" name="Shape 72"/>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lvl="0" rtl="0">
              <a:spcBef>
                <a:spcPts val="0"/>
              </a:spcBef>
              <a:buNone/>
            </a:pPr>
            <a:r>
              <a:rPr lang="en"/>
              <a:t>Officials manage games, we do not control them</a:t>
            </a:r>
          </a:p>
          <a:p>
            <a:pPr lvl="0" rtl="0">
              <a:spcBef>
                <a:spcPts val="0"/>
              </a:spcBef>
              <a:buNone/>
            </a:pPr>
            <a:r>
              <a:rPr lang="en"/>
              <a:t>Managing the game starts with the first communication with the coaches, players, table, fellow officials, etc. and continues until you leave the parking lot at the end of the game</a:t>
            </a:r>
          </a:p>
          <a:p>
            <a:pPr lvl="0" rtl="0">
              <a:spcBef>
                <a:spcPts val="0"/>
              </a:spcBef>
              <a:buNone/>
            </a:pPr>
            <a:r>
              <a:rPr lang="en"/>
              <a:t>Remember, somebody's always watching ...</a:t>
            </a:r>
          </a:p>
          <a:p>
            <a:pPr lvl="0">
              <a:spcBef>
                <a:spcPts val="0"/>
              </a:spcBef>
              <a:buNone/>
            </a:pPr>
            <a:r>
              <a:rPr lang="en"/>
              <a:t/>
            </a:r>
            <a:br>
              <a:rPr lang="en"/>
            </a:br>
            <a:endParaRPr lang="en"/>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Tip #1 - Be professional</a:t>
            </a:r>
          </a:p>
        </p:txBody>
      </p:sp>
      <p:sp>
        <p:nvSpPr>
          <p:cNvPr id="78" name="Shape 78"/>
          <p:cNvSpPr txBox="1">
            <a:spLocks noGrp="1"/>
          </p:cNvSpPr>
          <p:nvPr>
            <p:ph type="body" idx="1"/>
          </p:nvPr>
        </p:nvSpPr>
        <p:spPr>
          <a:xfrm>
            <a:off x="311700" y="1152475"/>
            <a:ext cx="3999899" cy="3416400"/>
          </a:xfrm>
          <a:prstGeom prst="rect">
            <a:avLst/>
          </a:prstGeom>
        </p:spPr>
        <p:txBody>
          <a:bodyPr lIns="91425" tIns="91425" rIns="91425" bIns="91425" anchor="t" anchorCtr="0">
            <a:noAutofit/>
          </a:bodyPr>
          <a:lstStyle/>
          <a:p>
            <a:pPr lvl="0" rtl="0">
              <a:spcBef>
                <a:spcPts val="0"/>
              </a:spcBef>
              <a:buNone/>
            </a:pPr>
            <a:r>
              <a:rPr lang="en" dirty="0"/>
              <a:t>Did you</a:t>
            </a:r>
          </a:p>
          <a:p>
            <a:pPr marL="457200" lvl="0" indent="-228600" rtl="0">
              <a:spcBef>
                <a:spcPts val="0"/>
              </a:spcBef>
              <a:buFont typeface="Arial" pitchFamily="34" charset="0"/>
              <a:buChar char="•"/>
            </a:pPr>
            <a:r>
              <a:rPr lang="en" dirty="0"/>
              <a:t>Contact the school and confirm the game time and location?</a:t>
            </a:r>
          </a:p>
          <a:p>
            <a:pPr marL="457200" lvl="0" indent="-228600" rtl="0">
              <a:spcBef>
                <a:spcPts val="0"/>
              </a:spcBef>
              <a:buFont typeface="Arial" pitchFamily="34" charset="0"/>
              <a:buChar char="•"/>
            </a:pPr>
            <a:r>
              <a:rPr lang="en" dirty="0"/>
              <a:t>Check team websites for common opponents and outcomes.</a:t>
            </a:r>
          </a:p>
          <a:p>
            <a:pPr marL="457200" lvl="0" indent="-228600" rtl="0">
              <a:spcBef>
                <a:spcPts val="0"/>
              </a:spcBef>
              <a:buFont typeface="Arial" pitchFamily="34" charset="0"/>
              <a:buChar char="•"/>
            </a:pPr>
            <a:r>
              <a:rPr lang="en" dirty="0"/>
              <a:t>Contact your partners and decide what to wear, where to meet and when?</a:t>
            </a:r>
          </a:p>
          <a:p>
            <a:pPr marL="457200" lvl="0" indent="-228600" rtl="0">
              <a:spcBef>
                <a:spcPts val="0"/>
              </a:spcBef>
              <a:buFont typeface="Arial" pitchFamily="34" charset="0"/>
              <a:buChar char="•"/>
            </a:pPr>
            <a:r>
              <a:rPr lang="en" dirty="0"/>
              <a:t>Make sure your uniform looks good, all your equipment is in working order?</a:t>
            </a:r>
          </a:p>
          <a:p>
            <a:pPr marL="457200" lvl="0" indent="-228600" rtl="0">
              <a:spcBef>
                <a:spcPts val="0"/>
              </a:spcBef>
              <a:buFont typeface="Arial" pitchFamily="34" charset="0"/>
              <a:buChar char="•"/>
            </a:pPr>
            <a:r>
              <a:rPr lang="en" dirty="0"/>
              <a:t>File copies of clearances in your bag?</a:t>
            </a:r>
          </a:p>
          <a:p>
            <a:pPr lvl="0">
              <a:spcBef>
                <a:spcPts val="0"/>
              </a:spcBef>
              <a:buNone/>
            </a:pPr>
            <a:r>
              <a:rPr lang="en" dirty="0" smtClean="0"/>
              <a:t> </a:t>
            </a:r>
            <a:endParaRPr lang="en" dirty="0"/>
          </a:p>
        </p:txBody>
      </p:sp>
      <p:sp>
        <p:nvSpPr>
          <p:cNvPr id="79" name="Shape 79"/>
          <p:cNvSpPr txBox="1">
            <a:spLocks noGrp="1"/>
          </p:cNvSpPr>
          <p:nvPr>
            <p:ph type="body" idx="2"/>
          </p:nvPr>
        </p:nvSpPr>
        <p:spPr>
          <a:xfrm>
            <a:off x="4832400" y="1152475"/>
            <a:ext cx="3999899" cy="3416400"/>
          </a:xfrm>
          <a:prstGeom prst="rect">
            <a:avLst/>
          </a:prstGeom>
        </p:spPr>
        <p:txBody>
          <a:bodyPr lIns="91425" tIns="91425" rIns="91425" bIns="91425" anchor="t" anchorCtr="0">
            <a:noAutofit/>
          </a:bodyPr>
          <a:lstStyle/>
          <a:p>
            <a:pPr marL="457200" indent="-457200"/>
            <a:r>
              <a:rPr lang="en" dirty="0" smtClean="0"/>
              <a:t>Did you</a:t>
            </a:r>
          </a:p>
          <a:p>
            <a:pPr marL="457200" lvl="0" indent="-228600">
              <a:buFont typeface="Arial" pitchFamily="34" charset="0"/>
              <a:buChar char="•"/>
            </a:pPr>
            <a:r>
              <a:rPr lang="en" dirty="0" smtClean="0"/>
              <a:t>Have a pregame?</a:t>
            </a:r>
          </a:p>
          <a:p>
            <a:pPr marL="1371600" lvl="1" indent="-228600">
              <a:spcAft>
                <a:spcPts val="600"/>
              </a:spcAft>
              <a:buFont typeface="Arial" pitchFamily="34" charset="0"/>
              <a:buChar char="•"/>
            </a:pPr>
            <a:r>
              <a:rPr lang="en" dirty="0" smtClean="0"/>
              <a:t>Has anybody seen the teams?</a:t>
            </a:r>
          </a:p>
          <a:p>
            <a:pPr marL="1371600" lvl="1" indent="-228600">
              <a:spcAft>
                <a:spcPts val="600"/>
              </a:spcAft>
              <a:buFont typeface="Arial" pitchFamily="34" charset="0"/>
              <a:buChar char="•"/>
            </a:pPr>
            <a:r>
              <a:rPr lang="en" dirty="0" smtClean="0"/>
              <a:t>What are their tendencies?</a:t>
            </a:r>
          </a:p>
          <a:p>
            <a:pPr marL="457200" lvl="0" indent="-228600" rtl="0">
              <a:spcBef>
                <a:spcPts val="0"/>
              </a:spcBef>
              <a:buFont typeface="Arial" pitchFamily="34" charset="0"/>
              <a:buChar char="•"/>
            </a:pPr>
            <a:r>
              <a:rPr lang="en" dirty="0" smtClean="0"/>
              <a:t>Introduce </a:t>
            </a:r>
            <a:r>
              <a:rPr lang="en" dirty="0"/>
              <a:t>yourselves to coaches?</a:t>
            </a:r>
          </a:p>
          <a:p>
            <a:pPr marL="457200" lvl="0" indent="-228600" rtl="0">
              <a:spcBef>
                <a:spcPts val="0"/>
              </a:spcBef>
              <a:buFont typeface="Arial" pitchFamily="34" charset="0"/>
              <a:buChar char="•"/>
            </a:pPr>
            <a:r>
              <a:rPr lang="en" dirty="0"/>
              <a:t>Conduct the pregame certification?</a:t>
            </a:r>
          </a:p>
          <a:p>
            <a:pPr marL="457200" lvl="0" indent="-228600" rtl="0">
              <a:spcBef>
                <a:spcPts val="0"/>
              </a:spcBef>
              <a:buFont typeface="Arial" pitchFamily="34" charset="0"/>
              <a:buChar char="•"/>
            </a:pPr>
            <a:r>
              <a:rPr lang="en" dirty="0"/>
              <a:t>Conduct the coin toss when you said you would?</a:t>
            </a:r>
          </a:p>
          <a:p>
            <a:pPr marL="457200" lvl="0" indent="-228600" rtl="0">
              <a:spcBef>
                <a:spcPts val="0"/>
              </a:spcBef>
              <a:buFont typeface="Arial" pitchFamily="34" charset="0"/>
              <a:buChar char="•"/>
            </a:pPr>
            <a:r>
              <a:rPr lang="en" dirty="0"/>
              <a:t>Did you talk to the table personnel? </a:t>
            </a:r>
          </a:p>
          <a:p>
            <a:pPr marL="457200" lvl="0" indent="-228600" rtl="0">
              <a:spcBef>
                <a:spcPts val="0"/>
              </a:spcBef>
              <a:buFont typeface="Arial" pitchFamily="34" charset="0"/>
              <a:buChar char="•"/>
            </a:pPr>
            <a:r>
              <a:rPr lang="en" dirty="0"/>
              <a:t>Ask about national anthem, starting lineups</a:t>
            </a:r>
          </a:p>
          <a:p>
            <a:pPr marL="457200" lvl="0" indent="-228600">
              <a:spcBef>
                <a:spcPts val="0"/>
              </a:spcBef>
              <a:buFont typeface="Arial" pitchFamily="34" charset="0"/>
              <a:buChar char="•"/>
            </a:pPr>
            <a:r>
              <a:rPr lang="en" dirty="0"/>
              <a:t>Inspect the field? Goals?</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a:spcBef>
                <a:spcPts val="0"/>
              </a:spcBef>
              <a:buNone/>
            </a:pPr>
            <a:r>
              <a:rPr lang="en"/>
              <a:t>Tip #2 - Be in the right spot</a:t>
            </a:r>
          </a:p>
        </p:txBody>
      </p:sp>
      <p:sp>
        <p:nvSpPr>
          <p:cNvPr id="85" name="Shape 85"/>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lvl="0" indent="-228600" rtl="0">
              <a:spcBef>
                <a:spcPts val="0"/>
              </a:spcBef>
            </a:pPr>
            <a:r>
              <a:rPr lang="en" dirty="0"/>
              <a:t>Understand the appropriate mechanics for that game</a:t>
            </a:r>
          </a:p>
          <a:p>
            <a:pPr marL="914400" lvl="1" indent="-228600" rtl="0">
              <a:spcBef>
                <a:spcPts val="0"/>
              </a:spcBef>
            </a:pPr>
            <a:r>
              <a:rPr lang="en" dirty="0"/>
              <a:t>2 or 3 person</a:t>
            </a:r>
          </a:p>
          <a:p>
            <a:pPr marL="457200" lvl="0" indent="-228600" rtl="0">
              <a:spcBef>
                <a:spcPts val="0"/>
              </a:spcBef>
            </a:pPr>
            <a:r>
              <a:rPr lang="en" dirty="0"/>
              <a:t>Hustle to get to the right position</a:t>
            </a:r>
          </a:p>
          <a:p>
            <a:pPr marL="457200" lvl="0" indent="-228600" rtl="0">
              <a:spcBef>
                <a:spcPts val="0"/>
              </a:spcBef>
            </a:pPr>
            <a:r>
              <a:rPr lang="en" dirty="0"/>
              <a:t>Coaches and players won’t understand mechanics but they’ll know when you’re in the right place to make the call</a:t>
            </a:r>
          </a:p>
          <a:p>
            <a:pPr marL="914400" lvl="1" indent="-228600">
              <a:spcBef>
                <a:spcPts val="0"/>
              </a:spcBef>
            </a:pPr>
            <a:r>
              <a:rPr lang="en" dirty="0"/>
              <a:t>The closer you are, the less they’ll argue</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dirty="0"/>
              <a:t>Tip #3 - Be Focussed, Be Aware</a:t>
            </a:r>
          </a:p>
        </p:txBody>
      </p:sp>
      <p:sp>
        <p:nvSpPr>
          <p:cNvPr id="91" name="Shape 91"/>
          <p:cNvSpPr txBox="1">
            <a:spLocks noGrp="1"/>
          </p:cNvSpPr>
          <p:nvPr>
            <p:ph type="body" idx="1"/>
          </p:nvPr>
        </p:nvSpPr>
        <p:spPr>
          <a:xfrm>
            <a:off x="311701" y="1152475"/>
            <a:ext cx="4031699" cy="3416400"/>
          </a:xfrm>
          <a:prstGeom prst="rect">
            <a:avLst/>
          </a:prstGeom>
        </p:spPr>
        <p:txBody>
          <a:bodyPr lIns="91425" tIns="91425" rIns="91425" bIns="91425" anchor="t" anchorCtr="0">
            <a:noAutofit/>
          </a:bodyPr>
          <a:lstStyle/>
          <a:p>
            <a:pPr marL="457200" lvl="0" indent="-228600" rtl="0">
              <a:spcBef>
                <a:spcPts val="0"/>
              </a:spcBef>
            </a:pPr>
            <a:r>
              <a:rPr lang="en" dirty="0"/>
              <a:t>Know your responsibilities in each position</a:t>
            </a:r>
          </a:p>
          <a:p>
            <a:pPr marL="914400" lvl="1" indent="-228600" rtl="0">
              <a:spcBef>
                <a:spcPts val="0"/>
              </a:spcBef>
              <a:spcAft>
                <a:spcPts val="600"/>
              </a:spcAft>
            </a:pPr>
            <a:r>
              <a:rPr lang="en" dirty="0"/>
              <a:t>On ball off ball.</a:t>
            </a:r>
          </a:p>
          <a:p>
            <a:pPr marL="914400" lvl="1" indent="-228600" rtl="0">
              <a:spcBef>
                <a:spcPts val="0"/>
              </a:spcBef>
              <a:spcAft>
                <a:spcPts val="600"/>
              </a:spcAft>
            </a:pPr>
            <a:r>
              <a:rPr lang="en" dirty="0"/>
              <a:t>Don’t watch the ball. </a:t>
            </a:r>
          </a:p>
          <a:p>
            <a:pPr marL="914400" lvl="1" indent="-228600" rtl="0">
              <a:spcBef>
                <a:spcPts val="0"/>
              </a:spcBef>
              <a:spcAft>
                <a:spcPts val="600"/>
              </a:spcAft>
            </a:pPr>
            <a:r>
              <a:rPr lang="en" dirty="0"/>
              <a:t>Lead - goal line and end line, crease play.</a:t>
            </a:r>
          </a:p>
          <a:p>
            <a:pPr marL="914400" lvl="1" indent="-228600" rtl="0">
              <a:spcBef>
                <a:spcPts val="0"/>
              </a:spcBef>
              <a:spcAft>
                <a:spcPts val="600"/>
              </a:spcAft>
            </a:pPr>
            <a:r>
              <a:rPr lang="en" dirty="0"/>
              <a:t>Trail - mid-field line, shooter and late hits.</a:t>
            </a:r>
          </a:p>
          <a:p>
            <a:pPr marL="457200" marR="0" lvl="0" indent="-342900" algn="l" rtl="0">
              <a:lnSpc>
                <a:spcPct val="115000"/>
              </a:lnSpc>
              <a:spcBef>
                <a:spcPts val="0"/>
              </a:spcBef>
              <a:buClr>
                <a:schemeClr val="accent3"/>
              </a:buClr>
              <a:buSzPct val="100000"/>
              <a:buFont typeface="Average"/>
            </a:pPr>
            <a:r>
              <a:rPr lang="en" dirty="0"/>
              <a:t>Be aware of the situation</a:t>
            </a:r>
          </a:p>
          <a:p>
            <a:pPr marL="914400" marR="0" lvl="1" indent="-228600" algn="l" rtl="0">
              <a:lnSpc>
                <a:spcPct val="115000"/>
              </a:lnSpc>
              <a:spcBef>
                <a:spcPts val="0"/>
              </a:spcBef>
              <a:spcAft>
                <a:spcPts val="600"/>
              </a:spcAft>
            </a:pPr>
            <a:r>
              <a:rPr lang="en" dirty="0"/>
              <a:t>Teams crossing for timeouts</a:t>
            </a:r>
          </a:p>
          <a:p>
            <a:pPr marL="914400" marR="0" lvl="1" indent="-228600" algn="l" rtl="0">
              <a:lnSpc>
                <a:spcPct val="115000"/>
              </a:lnSpc>
              <a:spcBef>
                <a:spcPts val="0"/>
              </a:spcBef>
              <a:spcAft>
                <a:spcPts val="600"/>
              </a:spcAft>
            </a:pPr>
            <a:r>
              <a:rPr lang="en" dirty="0"/>
              <a:t>Defender and scorer having a “discussion</a:t>
            </a:r>
            <a:r>
              <a:rPr lang="en" dirty="0" smtClean="0"/>
              <a:t>”</a:t>
            </a:r>
            <a:endParaRPr lang="en" dirty="0"/>
          </a:p>
        </p:txBody>
      </p:sp>
      <p:sp>
        <p:nvSpPr>
          <p:cNvPr id="4" name="Shape 91"/>
          <p:cNvSpPr txBox="1">
            <a:spLocks/>
          </p:cNvSpPr>
          <p:nvPr/>
        </p:nvSpPr>
        <p:spPr>
          <a:xfrm>
            <a:off x="4800600" y="1152475"/>
            <a:ext cx="4031699" cy="3416400"/>
          </a:xfrm>
          <a:prstGeom prst="rect">
            <a:avLst/>
          </a:prstGeom>
          <a:noFill/>
          <a:ln>
            <a:noFill/>
          </a:ln>
        </p:spPr>
        <p:txBody>
          <a:bodyPr lIns="91425" tIns="91425" rIns="91425" bIns="91425" anchor="t" anchorCtr="0">
            <a:noAutofit/>
          </a:bodyPr>
          <a:lstStyle/>
          <a:p>
            <a:pPr marL="457200" marR="0" lvl="0" indent="-228600" algn="l" defTabSz="914400" rtl="0" eaLnBrk="1" fontAlgn="auto" latinLnBrk="0" hangingPunct="1">
              <a:lnSpc>
                <a:spcPct val="115000"/>
              </a:lnSpc>
              <a:spcBef>
                <a:spcPts val="0"/>
              </a:spcBef>
              <a:spcAft>
                <a:spcPts val="600"/>
              </a:spcAft>
              <a:buClr>
                <a:schemeClr val="accent3"/>
              </a:buClr>
              <a:buSzPct val="100000"/>
              <a:buFont typeface="Average"/>
              <a:buNone/>
              <a:tabLst/>
              <a:defRPr/>
            </a:pPr>
            <a:r>
              <a:rPr kumimoji="0" lang="en" sz="1800" b="0" i="0" u="none" strike="noStrike" kern="0" cap="none" spc="0" normalizeH="0" baseline="0" noProof="0" dirty="0" smtClean="0">
                <a:ln>
                  <a:noFill/>
                </a:ln>
                <a:solidFill>
                  <a:schemeClr val="accent3"/>
                </a:solidFill>
                <a:effectLst/>
                <a:uLnTx/>
                <a:uFillTx/>
                <a:latin typeface="Average"/>
                <a:ea typeface="Average"/>
                <a:cs typeface="Average"/>
                <a:sym typeface="Average"/>
              </a:rPr>
              <a:t>When the ball is dead, officials must be “alive”</a:t>
            </a:r>
          </a:p>
          <a:p>
            <a:pPr marL="457200" marR="0" lvl="0" indent="-228600" algn="l" defTabSz="914400" rtl="0" eaLnBrk="1" fontAlgn="auto" latinLnBrk="0" hangingPunct="1">
              <a:lnSpc>
                <a:spcPct val="115000"/>
              </a:lnSpc>
              <a:spcBef>
                <a:spcPts val="0"/>
              </a:spcBef>
              <a:spcAft>
                <a:spcPts val="600"/>
              </a:spcAft>
              <a:buClr>
                <a:schemeClr val="accent3"/>
              </a:buClr>
              <a:buSzPct val="100000"/>
              <a:buFont typeface="Average"/>
              <a:buNone/>
              <a:tabLst/>
              <a:defRPr/>
            </a:pPr>
            <a:r>
              <a:rPr kumimoji="0" lang="en" sz="1800" b="0" i="0" u="none" strike="noStrike" kern="0" cap="none" spc="0" normalizeH="0" baseline="0" noProof="0" dirty="0" smtClean="0">
                <a:ln>
                  <a:noFill/>
                </a:ln>
                <a:solidFill>
                  <a:schemeClr val="accent3"/>
                </a:solidFill>
                <a:effectLst/>
                <a:uLnTx/>
                <a:uFillTx/>
                <a:latin typeface="Average"/>
                <a:ea typeface="Average"/>
                <a:cs typeface="Average"/>
                <a:sym typeface="Average"/>
              </a:rPr>
              <a:t>Understand the score, the time on the clock, the period</a:t>
            </a:r>
          </a:p>
          <a:p>
            <a:pPr marL="457200" marR="0" lvl="0" indent="-228600" algn="l" defTabSz="914400" rtl="0" eaLnBrk="1" fontAlgn="auto" latinLnBrk="0" hangingPunct="1">
              <a:lnSpc>
                <a:spcPct val="115000"/>
              </a:lnSpc>
              <a:spcBef>
                <a:spcPts val="0"/>
              </a:spcBef>
              <a:spcAft>
                <a:spcPts val="600"/>
              </a:spcAft>
              <a:buClr>
                <a:schemeClr val="accent3"/>
              </a:buClr>
              <a:buSzPct val="100000"/>
              <a:buFont typeface="Average"/>
              <a:buNone/>
              <a:tabLst/>
              <a:defRPr/>
            </a:pPr>
            <a:r>
              <a:rPr kumimoji="0" lang="en" sz="1800" b="0" i="0" u="none" strike="noStrike" kern="0" cap="none" spc="0" normalizeH="0" baseline="0" noProof="0" dirty="0" smtClean="0">
                <a:ln>
                  <a:noFill/>
                </a:ln>
                <a:solidFill>
                  <a:schemeClr val="accent3"/>
                </a:solidFill>
                <a:effectLst/>
                <a:uLnTx/>
                <a:uFillTx/>
                <a:latin typeface="Average"/>
                <a:ea typeface="Average"/>
                <a:cs typeface="Average"/>
                <a:sym typeface="Average"/>
              </a:rPr>
              <a:t>When possible communicate with your partner(s)</a:t>
            </a:r>
            <a:endParaRPr kumimoji="0" lang="en" sz="1800" b="0" i="0" u="none" strike="noStrike" kern="0" cap="none" spc="0" normalizeH="0" baseline="0" noProof="0" dirty="0">
              <a:ln>
                <a:noFill/>
              </a:ln>
              <a:solidFill>
                <a:schemeClr val="accent3"/>
              </a:solidFill>
              <a:effectLst/>
              <a:uLnTx/>
              <a:uFillTx/>
              <a:latin typeface="Average"/>
              <a:ea typeface="Average"/>
              <a:cs typeface="Average"/>
              <a:sym typeface="Average"/>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Tip #4 - Be Open</a:t>
            </a:r>
          </a:p>
        </p:txBody>
      </p:sp>
      <p:sp>
        <p:nvSpPr>
          <p:cNvPr id="97" name="Shape 97"/>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pPr>
            <a:r>
              <a:rPr lang="en"/>
              <a:t>Coaches and players will talk, look for an advantage</a:t>
            </a:r>
          </a:p>
          <a:p>
            <a:pPr marL="457200" marR="0" lvl="0" indent="-228600" algn="l" rtl="0">
              <a:lnSpc>
                <a:spcPct val="115000"/>
              </a:lnSpc>
              <a:spcBef>
                <a:spcPts val="0"/>
              </a:spcBef>
              <a:spcAft>
                <a:spcPts val="1600"/>
              </a:spcAft>
            </a:pPr>
            <a:r>
              <a:rPr lang="en"/>
              <a:t>If respectful and controlled, listen</a:t>
            </a:r>
          </a:p>
          <a:p>
            <a:pPr marL="457200" marR="0" lvl="0" indent="-228600" algn="l" rtl="0">
              <a:lnSpc>
                <a:spcPct val="115000"/>
              </a:lnSpc>
              <a:spcBef>
                <a:spcPts val="0"/>
              </a:spcBef>
              <a:spcAft>
                <a:spcPts val="1600"/>
              </a:spcAft>
            </a:pPr>
            <a:r>
              <a:rPr lang="en"/>
              <a:t>Coaches are never going to agree with every call you make. Understand that and be prepared to let them vent</a:t>
            </a:r>
          </a:p>
          <a:p>
            <a:pPr marL="457200" marR="0" lvl="0" indent="-228600" algn="l" rtl="0">
              <a:lnSpc>
                <a:spcPct val="115000"/>
              </a:lnSpc>
              <a:spcBef>
                <a:spcPts val="0"/>
              </a:spcBef>
              <a:spcAft>
                <a:spcPts val="1600"/>
              </a:spcAft>
            </a:pPr>
            <a:r>
              <a:rPr lang="en"/>
              <a:t>Try to treat the yelling and complaining as white noise</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Tip #5 - Be Quiet</a:t>
            </a:r>
          </a:p>
        </p:txBody>
      </p:sp>
      <p:sp>
        <p:nvSpPr>
          <p:cNvPr id="103" name="Shape 103"/>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pPr>
            <a:r>
              <a:rPr lang="en"/>
              <a:t>When dealing with coaches and players, try to be quiet</a:t>
            </a:r>
          </a:p>
          <a:p>
            <a:pPr marL="457200" marR="0" lvl="0" indent="-228600" algn="l" rtl="0">
              <a:lnSpc>
                <a:spcPct val="115000"/>
              </a:lnSpc>
              <a:spcBef>
                <a:spcPts val="0"/>
              </a:spcBef>
              <a:spcAft>
                <a:spcPts val="1600"/>
              </a:spcAft>
            </a:pPr>
            <a:r>
              <a:rPr lang="en"/>
              <a:t>Watch your tone. Just like players and coaches communicating with you, how you say it may be more important than what you say</a:t>
            </a:r>
          </a:p>
          <a:p>
            <a:pPr marL="457200" marR="0" lvl="0" indent="-228600" algn="l" rtl="0">
              <a:lnSpc>
                <a:spcPct val="115000"/>
              </a:lnSpc>
              <a:spcBef>
                <a:spcPts val="0"/>
              </a:spcBef>
              <a:spcAft>
                <a:spcPts val="1600"/>
              </a:spcAft>
            </a:pPr>
            <a:r>
              <a:rPr lang="en"/>
              <a:t>Be loud enough to communicate but not too loud so that you intimidate or incite</a:t>
            </a:r>
          </a:p>
          <a:p>
            <a:pPr marL="457200" marR="0" lvl="0" indent="-228600" algn="l" rtl="0">
              <a:lnSpc>
                <a:spcPct val="115000"/>
              </a:lnSpc>
              <a:spcBef>
                <a:spcPts val="0"/>
              </a:spcBef>
              <a:spcAft>
                <a:spcPts val="1600"/>
              </a:spcAft>
            </a:pPr>
            <a:r>
              <a:rPr lang="en"/>
              <a:t>When communicating with players, be careful not to cross the line - Coaching.</a:t>
            </a:r>
          </a:p>
          <a:p>
            <a:pPr marR="0" lvl="0" algn="l" rtl="0">
              <a:lnSpc>
                <a:spcPct val="115000"/>
              </a:lnSpc>
              <a:spcBef>
                <a:spcPts val="0"/>
              </a:spcBef>
              <a:spcAft>
                <a:spcPts val="1600"/>
              </a:spcAft>
              <a:buNone/>
            </a:pPr>
            <a:endParaRPr/>
          </a:p>
          <a:p>
            <a:pPr marR="0" lvl="0" algn="l" rtl="0">
              <a:lnSpc>
                <a:spcPct val="115000"/>
              </a:lnSpc>
              <a:spcBef>
                <a:spcPts val="0"/>
              </a:spcBef>
              <a:spcAft>
                <a:spcPts val="1600"/>
              </a:spcAft>
              <a:buNone/>
            </a:pPr>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599" cy="572699"/>
          </a:xfrm>
          <a:prstGeom prst="rect">
            <a:avLst/>
          </a:prstGeom>
        </p:spPr>
        <p:txBody>
          <a:bodyPr lIns="91425" tIns="91425" rIns="91425" bIns="91425" anchor="t" anchorCtr="0">
            <a:noAutofit/>
          </a:bodyPr>
          <a:lstStyle/>
          <a:p>
            <a:pPr lvl="0" rtl="0">
              <a:spcBef>
                <a:spcPts val="0"/>
              </a:spcBef>
              <a:buNone/>
            </a:pPr>
            <a:r>
              <a:rPr lang="en"/>
              <a:t>Tip #6 - Be Calm</a:t>
            </a:r>
          </a:p>
        </p:txBody>
      </p:sp>
      <p:sp>
        <p:nvSpPr>
          <p:cNvPr id="109" name="Shape 109"/>
          <p:cNvSpPr txBox="1">
            <a:spLocks noGrp="1"/>
          </p:cNvSpPr>
          <p:nvPr>
            <p:ph type="body" idx="1"/>
          </p:nvPr>
        </p:nvSpPr>
        <p:spPr>
          <a:xfrm>
            <a:off x="311700" y="1152475"/>
            <a:ext cx="8520599" cy="3416400"/>
          </a:xfrm>
          <a:prstGeom prst="rect">
            <a:avLst/>
          </a:prstGeom>
        </p:spPr>
        <p:txBody>
          <a:bodyPr lIns="91425" tIns="91425" rIns="91425" bIns="91425" anchor="t" anchorCtr="0">
            <a:noAutofit/>
          </a:bodyPr>
          <a:lstStyle/>
          <a:p>
            <a:pPr marL="457200" marR="0" lvl="0" indent="-228600" algn="l" rtl="0">
              <a:lnSpc>
                <a:spcPct val="115000"/>
              </a:lnSpc>
              <a:spcBef>
                <a:spcPts val="0"/>
              </a:spcBef>
              <a:spcAft>
                <a:spcPts val="1600"/>
              </a:spcAft>
            </a:pPr>
            <a:r>
              <a:rPr lang="en"/>
              <a:t>It’s our job to be cool, calm and collected when everybody else is going crazy</a:t>
            </a:r>
          </a:p>
          <a:p>
            <a:pPr marL="457200" marR="0" lvl="0" indent="-228600" algn="l" rtl="0">
              <a:lnSpc>
                <a:spcPct val="115000"/>
              </a:lnSpc>
              <a:spcBef>
                <a:spcPts val="0"/>
              </a:spcBef>
              <a:spcAft>
                <a:spcPts val="1600"/>
              </a:spcAft>
            </a:pPr>
            <a:r>
              <a:rPr lang="en"/>
              <a:t>Watch your tone. </a:t>
            </a:r>
          </a:p>
          <a:p>
            <a:pPr marL="457200" marR="0" lvl="0" indent="-228600" algn="l" rtl="0">
              <a:lnSpc>
                <a:spcPct val="115000"/>
              </a:lnSpc>
              <a:spcBef>
                <a:spcPts val="0"/>
              </a:spcBef>
              <a:spcAft>
                <a:spcPts val="1600"/>
              </a:spcAft>
            </a:pPr>
            <a:r>
              <a:rPr lang="en"/>
              <a:t>Choose non-confrontational words</a:t>
            </a:r>
          </a:p>
          <a:p>
            <a:pPr marL="457200" marR="0" lvl="0" indent="-228600" algn="l" rtl="0">
              <a:lnSpc>
                <a:spcPct val="115000"/>
              </a:lnSpc>
              <a:spcBef>
                <a:spcPts val="0"/>
              </a:spcBef>
              <a:spcAft>
                <a:spcPts val="1600"/>
              </a:spcAft>
            </a:pPr>
            <a:r>
              <a:rPr lang="en"/>
              <a:t>If you’re trying to control behavior that last thing you need to do is incite more misbehavior</a:t>
            </a:r>
          </a:p>
          <a:p>
            <a:pPr marL="457200" marR="0" lvl="0" indent="-228600" algn="l" rtl="0">
              <a:lnSpc>
                <a:spcPct val="115000"/>
              </a:lnSpc>
              <a:spcBef>
                <a:spcPts val="0"/>
              </a:spcBef>
              <a:spcAft>
                <a:spcPts val="1600"/>
              </a:spcAft>
            </a:pPr>
            <a:r>
              <a:rPr lang="en"/>
              <a:t>Avoid sarcasm. It is too easy to misinterpret</a:t>
            </a:r>
          </a:p>
          <a:p>
            <a:pPr marL="457200" marR="0" lvl="0" indent="-228600" algn="l" rtl="0">
              <a:lnSpc>
                <a:spcPct val="115000"/>
              </a:lnSpc>
              <a:spcBef>
                <a:spcPts val="0"/>
              </a:spcBef>
              <a:spcAft>
                <a:spcPts val="1600"/>
              </a:spcAft>
            </a:pPr>
            <a:r>
              <a:rPr lang="en"/>
              <a:t>Be careful with humor, it can also be very easy to misinterpret</a:t>
            </a:r>
          </a:p>
          <a:p>
            <a:pPr marR="0" lvl="0" algn="l" rtl="0">
              <a:lnSpc>
                <a:spcPct val="115000"/>
              </a:lnSpc>
              <a:spcBef>
                <a:spcPts val="0"/>
              </a:spcBef>
              <a:spcAft>
                <a:spcPts val="1600"/>
              </a:spcAft>
              <a:buNone/>
            </a:pPr>
            <a:endParaRPr/>
          </a:p>
          <a:p>
            <a:pPr marR="0" lvl="0" algn="l" rtl="0">
              <a:lnSpc>
                <a:spcPct val="115000"/>
              </a:lnSpc>
              <a:spcBef>
                <a:spcPts val="0"/>
              </a:spcBef>
              <a:spcAft>
                <a:spcPts val="1600"/>
              </a:spcAft>
              <a:buNone/>
            </a:pPr>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828</Words>
  <Application>Microsoft Office PowerPoint</Application>
  <PresentationFormat>On-screen Show (16:9)</PresentationFormat>
  <Paragraphs>103</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Oswald</vt:lpstr>
      <vt:lpstr>Average</vt:lpstr>
      <vt:lpstr>slate</vt:lpstr>
      <vt:lpstr>Game Management</vt:lpstr>
      <vt:lpstr>Primary Responsibilities of Officials</vt:lpstr>
      <vt:lpstr>Introduction</vt:lpstr>
      <vt:lpstr>Tip #1 - Be professional</vt:lpstr>
      <vt:lpstr>Tip #2 - Be in the right spot</vt:lpstr>
      <vt:lpstr>Tip #3 - Be Focussed, Be Aware</vt:lpstr>
      <vt:lpstr>Tip #4 - Be Open</vt:lpstr>
      <vt:lpstr>Tip #5 - Be Quiet</vt:lpstr>
      <vt:lpstr>Tip #6 - Be Calm</vt:lpstr>
      <vt:lpstr>Tip #7 - Be Brief</vt:lpstr>
      <vt:lpstr>Tip #8 - Be Quick</vt:lpstr>
      <vt:lpstr>Tip #9 - Be Humble</vt:lpstr>
      <vt:lpstr>Tip #10 - Be In Control</vt:lpstr>
      <vt:lpstr>Without Officials - It’s Just Recess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Game Management</dc:title>
  <dc:creator>Tripp, David</dc:creator>
  <cp:lastModifiedBy>Dede, Scott</cp:lastModifiedBy>
  <cp:revision>2</cp:revision>
  <dcterms:modified xsi:type="dcterms:W3CDTF">2016-02-29T13:56:14Z</dcterms:modified>
</cp:coreProperties>
</file>