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26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33B250E-4C18-400F-8DAD-8B926D4211D7}" type="datetimeFigureOut">
              <a:rPr lang="en-US" smtClean="0"/>
              <a:t>4/13/2016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C9CBD7F-83C4-41F9-8340-08156A0E9BD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3B250E-4C18-400F-8DAD-8B926D4211D7}"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CBD7F-83C4-41F9-8340-08156A0E9B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3B250E-4C18-400F-8DAD-8B926D4211D7}"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CBD7F-83C4-41F9-8340-08156A0E9BD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3B250E-4C18-400F-8DAD-8B926D4211D7}"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CBD7F-83C4-41F9-8340-08156A0E9BD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3B250E-4C18-400F-8DAD-8B926D4211D7}"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CBD7F-83C4-41F9-8340-08156A0E9BD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3B250E-4C18-400F-8DAD-8B926D4211D7}"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CBD7F-83C4-41F9-8340-08156A0E9BD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33B250E-4C18-400F-8DAD-8B926D4211D7}" type="datetimeFigureOut">
              <a:rPr lang="en-US" smtClean="0"/>
              <a:t>4/13/2016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9CBD7F-83C4-41F9-8340-08156A0E9BD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3B250E-4C18-400F-8DAD-8B926D4211D7}" type="datetimeFigureOut">
              <a:rPr lang="en-US" smtClean="0"/>
              <a:t>4/13/2016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9CBD7F-83C4-41F9-8340-08156A0E9B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3B250E-4C18-400F-8DAD-8B926D4211D7}" type="datetimeFigureOut">
              <a:rPr lang="en-US" smtClean="0"/>
              <a:t>4/13/2016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CBD7F-83C4-41F9-8340-08156A0E9B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3B250E-4C18-400F-8DAD-8B926D4211D7}"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CBD7F-83C4-41F9-8340-08156A0E9BD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3B250E-4C18-400F-8DAD-8B926D4211D7}"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C9CBD7F-83C4-41F9-8340-08156A0E9BD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33B250E-4C18-400F-8DAD-8B926D4211D7}" type="datetimeFigureOut">
              <a:rPr lang="en-US" smtClean="0"/>
              <a:t>4/13/2016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9CBD7F-83C4-41F9-8340-08156A0E9BD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piaa.org/officials/forms/default.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pPr algn="ctr"/>
            <a:r>
              <a:rPr lang="en-US" dirty="0" smtClean="0"/>
              <a:t>Ejections</a:t>
            </a:r>
            <a:endParaRPr lang="en-US" dirty="0"/>
          </a:p>
        </p:txBody>
      </p:sp>
      <p:sp>
        <p:nvSpPr>
          <p:cNvPr id="3" name="Subtitle 2"/>
          <p:cNvSpPr>
            <a:spLocks noGrp="1"/>
          </p:cNvSpPr>
          <p:nvPr>
            <p:ph type="subTitle" idx="1"/>
          </p:nvPr>
        </p:nvSpPr>
        <p:spPr>
          <a:xfrm>
            <a:off x="1295400" y="5257800"/>
            <a:ext cx="6400800" cy="1449382"/>
          </a:xfrm>
        </p:spPr>
        <p:txBody>
          <a:bodyPr/>
          <a:lstStyle/>
          <a:p>
            <a:pPr algn="ctr"/>
            <a:r>
              <a:rPr lang="en-US" dirty="0" smtClean="0"/>
              <a:t>KLOA Chapter Meeting</a:t>
            </a:r>
          </a:p>
          <a:p>
            <a:pPr algn="ctr"/>
            <a:r>
              <a:rPr lang="en-US" dirty="0" smtClean="0"/>
              <a:t>April 13, 2016</a:t>
            </a:r>
            <a:endParaRPr lang="en-US" dirty="0"/>
          </a:p>
        </p:txBody>
      </p:sp>
      <p:pic>
        <p:nvPicPr>
          <p:cNvPr id="1026" name="Picture 2" descr="C:\Users\sdede\AppData\Local\Microsoft\Windows\Temporary Internet Files\Content.IE5\A3WQ9PVG\13550802017232[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1898073"/>
            <a:ext cx="1875808" cy="3056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342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b="1" u="sng" dirty="0" smtClean="0"/>
              <a:t>Automatic Ejection</a:t>
            </a:r>
            <a:endParaRPr lang="en-US" b="1" u="sng" dirty="0"/>
          </a:p>
        </p:txBody>
      </p:sp>
      <p:sp>
        <p:nvSpPr>
          <p:cNvPr id="3" name="Content Placeholder 2"/>
          <p:cNvSpPr>
            <a:spLocks noGrp="1"/>
          </p:cNvSpPr>
          <p:nvPr>
            <p:ph idx="1"/>
          </p:nvPr>
        </p:nvSpPr>
        <p:spPr>
          <a:xfrm>
            <a:off x="152400" y="1295400"/>
            <a:ext cx="8763000" cy="5715000"/>
          </a:xfrm>
        </p:spPr>
        <p:txBody>
          <a:bodyPr>
            <a:normAutofit/>
          </a:bodyPr>
          <a:lstStyle/>
          <a:p>
            <a:r>
              <a:rPr lang="en-US" dirty="0" smtClean="0"/>
              <a:t>Rule 5-12: A player, substitute, coach, non-playing member of a team or anyone connected with the team shall be ejected for:</a:t>
            </a:r>
          </a:p>
          <a:p>
            <a:pPr lvl="2"/>
            <a:r>
              <a:rPr lang="en-US" sz="2400" dirty="0" smtClean="0"/>
              <a:t>Deliberately striking or attempting to strike anyone or leaving the bench area during an altercation</a:t>
            </a:r>
          </a:p>
          <a:p>
            <a:pPr lvl="2"/>
            <a:r>
              <a:rPr lang="en-US" sz="2400" dirty="0" smtClean="0"/>
              <a:t>Use of tobacco or smokeless tobacco</a:t>
            </a:r>
          </a:p>
          <a:p>
            <a:pPr lvl="2"/>
            <a:r>
              <a:rPr lang="en-US" sz="2400" dirty="0" smtClean="0"/>
              <a:t>Second non-releasable unsportsmanlike foul</a:t>
            </a:r>
          </a:p>
          <a:p>
            <a:pPr lvl="2"/>
            <a:r>
              <a:rPr lang="en-US" sz="2400" dirty="0" smtClean="0"/>
              <a:t>Any action deemed by the officials to be flagrant misconduct</a:t>
            </a:r>
          </a:p>
          <a:p>
            <a:pPr lvl="2"/>
            <a:r>
              <a:rPr lang="en-US" sz="2400" dirty="0" smtClean="0"/>
              <a:t>NOTE: The NFHS disapproves of any form of taunting which is intended or designed to embarrass, ridicule or demean others under any circumstances including on the basis of race, religion, gender or national origin.</a:t>
            </a:r>
            <a:endParaRPr lang="en-US" sz="2400" dirty="0"/>
          </a:p>
        </p:txBody>
      </p:sp>
    </p:spTree>
    <p:extLst>
      <p:ext uri="{BB962C8B-B14F-4D97-AF65-F5344CB8AC3E}">
        <p14:creationId xmlns:p14="http://schemas.microsoft.com/office/powerpoint/2010/main" val="421883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73" y="304800"/>
            <a:ext cx="8991600" cy="914400"/>
          </a:xfrm>
        </p:spPr>
        <p:txBody>
          <a:bodyPr>
            <a:normAutofit/>
          </a:bodyPr>
          <a:lstStyle/>
          <a:p>
            <a:pPr algn="ctr"/>
            <a:r>
              <a:rPr lang="en-US" sz="4000" b="1" u="sng" dirty="0" smtClean="0"/>
              <a:t>What else can a player be ejected for?</a:t>
            </a:r>
            <a:endParaRPr lang="en-US" sz="4000" b="1" u="sng" dirty="0"/>
          </a:p>
        </p:txBody>
      </p:sp>
      <p:sp>
        <p:nvSpPr>
          <p:cNvPr id="3" name="Content Placeholder 2"/>
          <p:cNvSpPr>
            <a:spLocks noGrp="1"/>
          </p:cNvSpPr>
          <p:nvPr>
            <p:ph idx="1"/>
          </p:nvPr>
        </p:nvSpPr>
        <p:spPr>
          <a:xfrm>
            <a:off x="381000" y="1447800"/>
            <a:ext cx="8610600" cy="5867400"/>
          </a:xfrm>
        </p:spPr>
        <p:txBody>
          <a:bodyPr>
            <a:normAutofit/>
          </a:bodyPr>
          <a:lstStyle/>
          <a:p>
            <a:r>
              <a:rPr lang="en-US" sz="2800" dirty="0" smtClean="0"/>
              <a:t>5-1: Any Personal Foul </a:t>
            </a:r>
            <a:r>
              <a:rPr lang="en-US" sz="2800" dirty="0" smtClean="0"/>
              <a:t>that is Excessively Violent</a:t>
            </a:r>
            <a:endParaRPr lang="en-US" sz="2800" dirty="0" smtClean="0"/>
          </a:p>
          <a:p>
            <a:pPr lvl="1"/>
            <a:r>
              <a:rPr lang="en-US" dirty="0" smtClean="0"/>
              <a:t>Severity and Intent</a:t>
            </a:r>
            <a:endParaRPr lang="en-US" dirty="0" smtClean="0"/>
          </a:p>
          <a:p>
            <a:r>
              <a:rPr lang="en-US" sz="2800" dirty="0" smtClean="0"/>
              <a:t>5-3: Illegal Body Check to defenseless player</a:t>
            </a:r>
          </a:p>
          <a:p>
            <a:pPr lvl="1"/>
            <a:r>
              <a:rPr lang="en-US" dirty="0" smtClean="0"/>
              <a:t>Blind-side, Head down, Looking back to receive pass</a:t>
            </a:r>
          </a:p>
          <a:p>
            <a:r>
              <a:rPr lang="en-US" sz="2800" dirty="0" smtClean="0"/>
              <a:t>5-4: Check to Head/Neck (Excessive)</a:t>
            </a:r>
          </a:p>
          <a:p>
            <a:pPr lvl="1"/>
            <a:r>
              <a:rPr lang="en-US" dirty="0" smtClean="0"/>
              <a:t>This includes an offensive player using his head to initiate </a:t>
            </a:r>
            <a:r>
              <a:rPr lang="en-US" dirty="0" smtClean="0"/>
              <a:t>excessively violent </a:t>
            </a:r>
            <a:r>
              <a:rPr lang="en-US" dirty="0" smtClean="0"/>
              <a:t>contact</a:t>
            </a:r>
          </a:p>
          <a:p>
            <a:r>
              <a:rPr lang="en-US" sz="2800" dirty="0" smtClean="0"/>
              <a:t>5-7: Slashing (Intent to injure)</a:t>
            </a:r>
          </a:p>
          <a:p>
            <a:r>
              <a:rPr lang="en-US" sz="2800" dirty="0" smtClean="0"/>
              <a:t>5-9: Unnecessary Roughness</a:t>
            </a:r>
          </a:p>
          <a:p>
            <a:r>
              <a:rPr lang="en-US" sz="2800" dirty="0" smtClean="0"/>
              <a:t>5-10: Unsportsmanlike Conduct</a:t>
            </a:r>
          </a:p>
          <a:p>
            <a:endParaRPr lang="en-US" dirty="0"/>
          </a:p>
        </p:txBody>
      </p:sp>
    </p:spTree>
    <p:extLst>
      <p:ext uri="{BB962C8B-B14F-4D97-AF65-F5344CB8AC3E}">
        <p14:creationId xmlns:p14="http://schemas.microsoft.com/office/powerpoint/2010/main" val="222279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t>Ok, I ejected </a:t>
            </a:r>
            <a:r>
              <a:rPr lang="en-US" b="1" u="sng" dirty="0" smtClean="0"/>
              <a:t>him. </a:t>
            </a:r>
            <a:r>
              <a:rPr lang="en-US" b="1" u="sng" dirty="0" smtClean="0"/>
              <a:t>Now what?</a:t>
            </a:r>
            <a:endParaRPr lang="en-US" b="1" u="sng" dirty="0"/>
          </a:p>
        </p:txBody>
      </p:sp>
      <p:sp>
        <p:nvSpPr>
          <p:cNvPr id="3" name="Content Placeholder 2"/>
          <p:cNvSpPr>
            <a:spLocks noGrp="1"/>
          </p:cNvSpPr>
          <p:nvPr>
            <p:ph idx="1"/>
          </p:nvPr>
        </p:nvSpPr>
        <p:spPr>
          <a:xfrm>
            <a:off x="0" y="1447800"/>
            <a:ext cx="9144000" cy="5410200"/>
          </a:xfrm>
        </p:spPr>
        <p:txBody>
          <a:bodyPr>
            <a:normAutofit/>
          </a:bodyPr>
          <a:lstStyle/>
          <a:p>
            <a:r>
              <a:rPr lang="en-US" dirty="0" smtClean="0"/>
              <a:t>Assess a Three-minute non-releasable foul on the player, coach, or team personnel and inform table of ejection.  </a:t>
            </a:r>
          </a:p>
          <a:p>
            <a:pPr lvl="1"/>
            <a:r>
              <a:rPr lang="en-US" dirty="0" smtClean="0"/>
              <a:t>If a non-player or coach, “in-home” will serve penalty time</a:t>
            </a:r>
            <a:r>
              <a:rPr lang="en-US" dirty="0" smtClean="0"/>
              <a:t>.</a:t>
            </a:r>
          </a:p>
          <a:p>
            <a:pPr lvl="1"/>
            <a:r>
              <a:rPr lang="en-US" dirty="0" smtClean="0"/>
              <a:t>If multiple non-playing personnel are ejected, use players listed in scorebook under the “in-home”, in the order they are listed to serve penalty time</a:t>
            </a:r>
            <a:endParaRPr lang="en-US" dirty="0" smtClean="0"/>
          </a:p>
          <a:p>
            <a:endParaRPr lang="en-US" dirty="0" smtClean="0"/>
          </a:p>
          <a:p>
            <a:r>
              <a:rPr lang="en-US" dirty="0" smtClean="0"/>
              <a:t>Make sure you write down </a:t>
            </a:r>
            <a:r>
              <a:rPr lang="en-US" dirty="0" smtClean="0"/>
              <a:t>the </a:t>
            </a:r>
            <a:r>
              <a:rPr lang="en-US" dirty="0" smtClean="0"/>
              <a:t>first and last </a:t>
            </a:r>
            <a:r>
              <a:rPr lang="en-US" dirty="0" smtClean="0"/>
              <a:t>name of everyone who is ejected.</a:t>
            </a:r>
            <a:endParaRPr lang="en-US" dirty="0" smtClean="0"/>
          </a:p>
          <a:p>
            <a:pPr lvl="1"/>
            <a:r>
              <a:rPr lang="en-US" dirty="0" smtClean="0"/>
              <a:t>If a player, get his uniform number as well</a:t>
            </a:r>
          </a:p>
          <a:p>
            <a:pPr lvl="1"/>
            <a:r>
              <a:rPr lang="en-US" dirty="0" smtClean="0"/>
              <a:t>Write short notes to help you remember the circumstances</a:t>
            </a:r>
          </a:p>
        </p:txBody>
      </p:sp>
    </p:spTree>
    <p:extLst>
      <p:ext uri="{BB962C8B-B14F-4D97-AF65-F5344CB8AC3E}">
        <p14:creationId xmlns:p14="http://schemas.microsoft.com/office/powerpoint/2010/main" val="220929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ejected coach shall be removed from the premises (bench and field area)</a:t>
            </a:r>
          </a:p>
          <a:p>
            <a:endParaRPr lang="en-US" dirty="0" smtClean="0"/>
          </a:p>
          <a:p>
            <a:r>
              <a:rPr lang="en-US" dirty="0" smtClean="0"/>
              <a:t>An </a:t>
            </a:r>
            <a:r>
              <a:rPr lang="en-US" dirty="0"/>
              <a:t>ejected player, substitute or non-playing team member shall be removed from the premises if there is authorized school personnel present to supervise the ejected student.  If no one is available, student-athlete shall be confined to the bench area.</a:t>
            </a:r>
          </a:p>
          <a:p>
            <a:endParaRPr lang="en-US" dirty="0"/>
          </a:p>
        </p:txBody>
      </p:sp>
    </p:spTree>
    <p:extLst>
      <p:ext uri="{BB962C8B-B14F-4D97-AF65-F5344CB8AC3E}">
        <p14:creationId xmlns:p14="http://schemas.microsoft.com/office/powerpoint/2010/main" val="4216063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1143000"/>
          </a:xfrm>
        </p:spPr>
        <p:txBody>
          <a:bodyPr/>
          <a:lstStyle/>
          <a:p>
            <a:pPr algn="ctr"/>
            <a:r>
              <a:rPr lang="en-US" b="1" u="sng" dirty="0" smtClean="0"/>
              <a:t>After the game:</a:t>
            </a:r>
            <a:endParaRPr lang="en-US" b="1" u="sng" dirty="0"/>
          </a:p>
        </p:txBody>
      </p:sp>
      <p:sp>
        <p:nvSpPr>
          <p:cNvPr id="3" name="Content Placeholder 2"/>
          <p:cNvSpPr>
            <a:spLocks noGrp="1"/>
          </p:cNvSpPr>
          <p:nvPr>
            <p:ph idx="1"/>
          </p:nvPr>
        </p:nvSpPr>
        <p:spPr>
          <a:xfrm>
            <a:off x="0" y="1295400"/>
            <a:ext cx="9144000" cy="5410200"/>
          </a:xfrm>
        </p:spPr>
        <p:txBody>
          <a:bodyPr>
            <a:normAutofit lnSpcReduction="10000"/>
          </a:bodyPr>
          <a:lstStyle/>
          <a:p>
            <a:r>
              <a:rPr lang="en-US" dirty="0" smtClean="0"/>
              <a:t>Call your assignor!!!</a:t>
            </a:r>
          </a:p>
          <a:p>
            <a:endParaRPr lang="en-US" dirty="0" smtClean="0"/>
          </a:p>
          <a:p>
            <a:r>
              <a:rPr lang="en-US" dirty="0" smtClean="0"/>
              <a:t>Write up the situation </a:t>
            </a:r>
            <a:r>
              <a:rPr lang="en-US" i="1" dirty="0" smtClean="0"/>
              <a:t>in detail </a:t>
            </a:r>
            <a:r>
              <a:rPr lang="en-US" dirty="0" smtClean="0"/>
              <a:t>and if “colorful” language was involved, include it in the report. This is the responsibility of the ejecting official</a:t>
            </a:r>
            <a:r>
              <a:rPr lang="en-US" dirty="0" smtClean="0"/>
              <a:t>.  Make sure you know the final score of the game.</a:t>
            </a:r>
            <a:endParaRPr lang="en-US" dirty="0" smtClean="0"/>
          </a:p>
          <a:p>
            <a:endParaRPr lang="en-US" dirty="0" smtClean="0"/>
          </a:p>
          <a:p>
            <a:r>
              <a:rPr lang="en-US" dirty="0" smtClean="0"/>
              <a:t>Share report with partners, especially if you weren’t the “R”</a:t>
            </a:r>
          </a:p>
          <a:p>
            <a:endParaRPr lang="en-US" dirty="0" smtClean="0"/>
          </a:p>
          <a:p>
            <a:r>
              <a:rPr lang="en-US" dirty="0" smtClean="0"/>
              <a:t>File on-line report with the PIAA </a:t>
            </a:r>
          </a:p>
          <a:p>
            <a:pPr lvl="1"/>
            <a:r>
              <a:rPr lang="en-US" dirty="0" smtClean="0">
                <a:hlinkClick r:id="rId2"/>
              </a:rPr>
              <a:t>http://www.piaa.org/officials/forms/default.aspx</a:t>
            </a:r>
            <a:endParaRPr lang="en-US" dirty="0" smtClean="0"/>
          </a:p>
          <a:p>
            <a:pPr lvl="1"/>
            <a:r>
              <a:rPr lang="en-US" dirty="0" smtClean="0"/>
              <a:t>Link also available on our website on the “Official’s Resources” page</a:t>
            </a:r>
            <a:endParaRPr lang="en-US" dirty="0"/>
          </a:p>
        </p:txBody>
      </p:sp>
    </p:spTree>
    <p:extLst>
      <p:ext uri="{BB962C8B-B14F-4D97-AF65-F5344CB8AC3E}">
        <p14:creationId xmlns:p14="http://schemas.microsoft.com/office/powerpoint/2010/main" val="166424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arn(inVertical)">
                                      <p:cBhvr>
                                        <p:cTn id="25" dur="500"/>
                                        <p:tgtEl>
                                          <p:spTgt spid="3">
                                            <p:txEl>
                                              <p:pRg st="7" end="7"/>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arn(inVertical)">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213</TotalTime>
  <Words>433</Words>
  <Application>Microsoft Office PowerPoint</Application>
  <PresentationFormat>On-screen Show (4:3)</PresentationFormat>
  <Paragraphs>41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Ejections</vt:lpstr>
      <vt:lpstr>Automatic Ejection</vt:lpstr>
      <vt:lpstr>What else can a player be ejected for?</vt:lpstr>
      <vt:lpstr>Ok, I ejected him. Now what?</vt:lpstr>
      <vt:lpstr>PowerPoint Presentation</vt:lpstr>
      <vt:lpstr>After the game:</vt:lpstr>
    </vt:vector>
  </TitlesOfParts>
  <Company>Owen J Roberts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Ejections</dc:title>
  <dc:creator>Dede, Scott</dc:creator>
  <cp:lastModifiedBy>Dede, Scott</cp:lastModifiedBy>
  <cp:revision>11</cp:revision>
  <dcterms:created xsi:type="dcterms:W3CDTF">2016-04-13T11:27:36Z</dcterms:created>
  <dcterms:modified xsi:type="dcterms:W3CDTF">2016-04-13T17:41:48Z</dcterms:modified>
</cp:coreProperties>
</file>