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7" d="100"/>
          <a:sy n="37" d="100"/>
        </p:scale>
        <p:origin x="-144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A05AD0C0-5F81-4E77-BEE4-8CFF20A3378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5AD0C0-5F81-4E77-BEE4-8CFF20A3378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5AD0C0-5F81-4E77-BEE4-8CFF20A3378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5AD0C0-5F81-4E77-BEE4-8CFF20A3378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5AD0C0-5F81-4E77-BEE4-8CFF20A3378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5AD0C0-5F81-4E77-BEE4-8CFF20A3378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05AD0C0-5F81-4E77-BEE4-8CFF20A3378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8" name="Slide Number Placeholder 7"/>
          <p:cNvSpPr>
            <a:spLocks noGrp="1"/>
          </p:cNvSpPr>
          <p:nvPr>
            <p:ph type="sldNum" sz="quarter" idx="11"/>
          </p:nvPr>
        </p:nvSpPr>
        <p:spPr/>
        <p:txBody>
          <a:bodyPr/>
          <a:lstStyle/>
          <a:p>
            <a:fld id="{A05AD0C0-5F81-4E77-BEE4-8CFF20A3378D}"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05AD0C0-5F81-4E77-BEE4-8CFF20A3378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1DE8B5-0A35-4CB0-87A0-EA969DEFBB0B}" type="datetimeFigureOut">
              <a:rPr lang="en-US" smtClean="0"/>
              <a:pPr/>
              <a:t>2/26/2012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156448" y="6422064"/>
            <a:ext cx="762000" cy="365125"/>
          </a:xfrm>
        </p:spPr>
        <p:txBody>
          <a:bodyPr/>
          <a:lstStyle/>
          <a:p>
            <a:fld id="{A05AD0C0-5F81-4E77-BEE4-8CFF20A3378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851DE8B5-0A35-4CB0-87A0-EA969DEFBB0B}" type="datetimeFigureOut">
              <a:rPr lang="en-US" smtClean="0"/>
              <a:pPr/>
              <a:t>2/26/2012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5AD0C0-5F81-4E77-BEE4-8CFF20A3378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851DE8B5-0A35-4CB0-87A0-EA969DEFBB0B}" type="datetimeFigureOut">
              <a:rPr lang="en-US" smtClean="0"/>
              <a:pPr/>
              <a:t>2/26/2012</a:t>
            </a:fld>
            <a:endParaRPr lang="en-US"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A05AD0C0-5F81-4E77-BEE4-8CFF20A3378D}"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file:///D:\KLOA\Dive.wmv"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ideo" Target="file:///D:\KLOA\Syracuse%20goal.wmv"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9064" y="3337560"/>
            <a:ext cx="7648136" cy="2301240"/>
          </a:xfrm>
        </p:spPr>
        <p:txBody>
          <a:bodyPr/>
          <a:lstStyle/>
          <a:p>
            <a:r>
              <a:rPr lang="en-US" dirty="0" smtClean="0"/>
              <a:t>Crease and end line play</a:t>
            </a:r>
            <a:endParaRPr lang="en-US" dirty="0"/>
          </a:p>
        </p:txBody>
      </p:sp>
      <p:sp>
        <p:nvSpPr>
          <p:cNvPr id="3" name="Subtitle 2"/>
          <p:cNvSpPr>
            <a:spLocks noGrp="1"/>
          </p:cNvSpPr>
          <p:nvPr>
            <p:ph type="subTitle" idx="1"/>
          </p:nvPr>
        </p:nvSpPr>
        <p:spPr/>
        <p:txBody>
          <a:bodyPr>
            <a:normAutofit/>
          </a:bodyPr>
          <a:lstStyle/>
          <a:p>
            <a:r>
              <a:rPr lang="en-US" sz="2800" dirty="0" smtClean="0"/>
              <a:t>Jason Costello and Tim Barrar</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make the call…a dive?</a:t>
            </a:r>
            <a:endParaRPr lang="en-US" dirty="0"/>
          </a:p>
        </p:txBody>
      </p:sp>
      <p:pic>
        <p:nvPicPr>
          <p:cNvPr id="4" name="Dive.wmv">
            <a:hlinkClick r:id="" action="ppaction://media"/>
          </p:cNvPr>
          <p:cNvPicPr>
            <a:picLocks noGrp="1" noRot="1" noChangeAspect="1"/>
          </p:cNvPicPr>
          <p:nvPr>
            <p:ph idx="1"/>
            <a:videoFile r:link="rId1"/>
          </p:nvPr>
        </p:nvPicPr>
        <p:blipFill>
          <a:blip r:embed="rId3" cstate="print"/>
          <a:stretch>
            <a:fillRect/>
          </a:stretch>
        </p:blipFill>
        <p:spPr>
          <a:xfrm>
            <a:off x="762000" y="1928813"/>
            <a:ext cx="6858000" cy="386715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Very controversial play…</a:t>
            </a:r>
            <a:endParaRPr lang="en-US" dirty="0"/>
          </a:p>
        </p:txBody>
      </p:sp>
      <p:pic>
        <p:nvPicPr>
          <p:cNvPr id="4" name="Syracuse goal.wmv">
            <a:hlinkClick r:id="" action="ppaction://media"/>
          </p:cNvPr>
          <p:cNvPicPr>
            <a:picLocks noGrp="1" noRot="1" noChangeAspect="1"/>
          </p:cNvPicPr>
          <p:nvPr>
            <p:ph idx="1"/>
            <a:videoFile r:link="rId1"/>
          </p:nvPr>
        </p:nvPicPr>
        <p:blipFill>
          <a:blip r:embed="rId3" cstate="print"/>
          <a:stretch>
            <a:fillRect/>
          </a:stretch>
        </p:blipFill>
        <p:spPr>
          <a:xfrm>
            <a:off x="1076325" y="1576388"/>
            <a:ext cx="6229350" cy="45720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will be covered…</a:t>
            </a:r>
            <a:endParaRPr lang="en-US" dirty="0"/>
          </a:p>
        </p:txBody>
      </p:sp>
      <p:sp>
        <p:nvSpPr>
          <p:cNvPr id="3" name="Content Placeholder 2"/>
          <p:cNvSpPr>
            <a:spLocks noGrp="1"/>
          </p:cNvSpPr>
          <p:nvPr>
            <p:ph idx="1"/>
          </p:nvPr>
        </p:nvSpPr>
        <p:spPr>
          <a:xfrm>
            <a:off x="0" y="1600200"/>
            <a:ext cx="4572000" cy="4678363"/>
          </a:xfrm>
        </p:spPr>
        <p:txBody>
          <a:bodyPr/>
          <a:lstStyle/>
          <a:p>
            <a:pPr marL="550926" indent="-514350">
              <a:buFont typeface="+mj-lt"/>
              <a:buAutoNum type="arabicPeriod"/>
            </a:pPr>
            <a:r>
              <a:rPr lang="en-US" dirty="0" smtClean="0"/>
              <a:t>Goal/Crease violations</a:t>
            </a:r>
          </a:p>
          <a:p>
            <a:pPr marL="550926" indent="-514350">
              <a:buFont typeface="+mj-lt"/>
              <a:buAutoNum type="arabicPeriod"/>
            </a:pPr>
            <a:r>
              <a:rPr lang="en-US" dirty="0" smtClean="0"/>
              <a:t>Goalie privileges</a:t>
            </a:r>
          </a:p>
          <a:p>
            <a:pPr marL="550926" indent="-514350">
              <a:buFont typeface="+mj-lt"/>
              <a:buAutoNum type="arabicPeriod"/>
            </a:pPr>
            <a:r>
              <a:rPr lang="en-US" dirty="0" smtClean="0"/>
              <a:t>Officials Position</a:t>
            </a:r>
          </a:p>
          <a:p>
            <a:pPr marL="550926" indent="-514350">
              <a:buFont typeface="+mj-lt"/>
              <a:buAutoNum type="arabicPeriod"/>
            </a:pPr>
            <a:r>
              <a:rPr lang="en-US" dirty="0" smtClean="0"/>
              <a:t>What to look out for </a:t>
            </a:r>
          </a:p>
          <a:p>
            <a:pPr marL="550926" indent="-514350">
              <a:buFont typeface="+mj-lt"/>
              <a:buAutoNum type="arabicPeriod"/>
            </a:pPr>
            <a:r>
              <a:rPr lang="en-US" dirty="0" smtClean="0"/>
              <a:t>End line and side line mechanics </a:t>
            </a:r>
          </a:p>
          <a:p>
            <a:pPr marL="550926" indent="-514350">
              <a:buFont typeface="+mj-lt"/>
              <a:buAutoNum type="arabicPeriod"/>
            </a:pPr>
            <a:endParaRPr lang="en-US" dirty="0"/>
          </a:p>
        </p:txBody>
      </p:sp>
      <p:pic>
        <p:nvPicPr>
          <p:cNvPr id="1026" name="Picture 2" descr="http://blog.syracuse.com/today/2009/05/large_2009-05-13-Cortland-Lacrosse.JPG"/>
          <p:cNvPicPr>
            <a:picLocks noChangeAspect="1" noChangeArrowheads="1"/>
          </p:cNvPicPr>
          <p:nvPr/>
        </p:nvPicPr>
        <p:blipFill>
          <a:blip r:embed="rId2" cstate="print"/>
          <a:srcRect/>
          <a:stretch>
            <a:fillRect/>
          </a:stretch>
        </p:blipFill>
        <p:spPr bwMode="auto">
          <a:xfrm>
            <a:off x="4829175" y="1447800"/>
            <a:ext cx="4314825" cy="507682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868362"/>
          </a:xfrm>
        </p:spPr>
        <p:txBody>
          <a:bodyPr/>
          <a:lstStyle/>
          <a:p>
            <a:r>
              <a:rPr lang="en-US" dirty="0" smtClean="0"/>
              <a:t>Goal/Crease Violations</a:t>
            </a:r>
            <a:endParaRPr lang="en-US" dirty="0"/>
          </a:p>
        </p:txBody>
      </p:sp>
      <p:sp>
        <p:nvSpPr>
          <p:cNvPr id="3" name="Content Placeholder 2"/>
          <p:cNvSpPr>
            <a:spLocks noGrp="1"/>
          </p:cNvSpPr>
          <p:nvPr>
            <p:ph idx="1"/>
          </p:nvPr>
        </p:nvSpPr>
        <p:spPr>
          <a:xfrm>
            <a:off x="457200" y="990600"/>
            <a:ext cx="8382000" cy="5867400"/>
          </a:xfrm>
        </p:spPr>
        <p:txBody>
          <a:bodyPr>
            <a:normAutofit fontScale="92500" lnSpcReduction="20000"/>
          </a:bodyPr>
          <a:lstStyle/>
          <a:p>
            <a:r>
              <a:rPr lang="en-US" dirty="0" smtClean="0"/>
              <a:t>Rule 6, Section 2:  When the defensive team has possession of the ball, infringements of the rules involving the crease shall be penalized as follows:</a:t>
            </a:r>
          </a:p>
          <a:p>
            <a:pPr lvl="1"/>
            <a:r>
              <a:rPr lang="en-US" dirty="0" smtClean="0"/>
              <a:t>Any crease violation or interference with the goaltender of a technical nature while the ball is in possession of the defensive team outside the crease shall result in a slow-whistle, flag down. </a:t>
            </a:r>
          </a:p>
          <a:p>
            <a:pPr lvl="1"/>
            <a:r>
              <a:rPr lang="en-US" dirty="0" smtClean="0"/>
              <a:t>Any crease violation or interference with the goalkeeper while he and the ball are in the crease, whether or not he has possession, shall be a play on.  If the goalkeeper has possession and fails to run the ball out of the crease or successfully complete an outlet pass, the ball is awarded to his team in its offensive side of the field at the center X.  If the ball is loose in the crease and the goalkeeper gains possession, the play on is over.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privileges </a:t>
            </a:r>
            <a:endParaRPr lang="en-US" dirty="0"/>
          </a:p>
        </p:txBody>
      </p:sp>
      <p:sp>
        <p:nvSpPr>
          <p:cNvPr id="3" name="Content Placeholder 2"/>
          <p:cNvSpPr>
            <a:spLocks noGrp="1"/>
          </p:cNvSpPr>
          <p:nvPr>
            <p:ph idx="1"/>
          </p:nvPr>
        </p:nvSpPr>
        <p:spPr>
          <a:xfrm>
            <a:off x="304800" y="1371600"/>
            <a:ext cx="8305800" cy="5105400"/>
          </a:xfrm>
        </p:spPr>
        <p:txBody>
          <a:bodyPr/>
          <a:lstStyle/>
          <a:p>
            <a:r>
              <a:rPr lang="en-US" dirty="0" smtClean="0"/>
              <a:t>Only the designated goalie has these privileges.  Example:</a:t>
            </a:r>
          </a:p>
          <a:p>
            <a:pPr lvl="1"/>
            <a:r>
              <a:rPr lang="en-US" dirty="0" smtClean="0"/>
              <a:t>If a defensive player places the ball in the crease and briefly covers it and an attack man checks the long pole causing the ball to become loose = Legal Play. </a:t>
            </a:r>
          </a:p>
          <a:p>
            <a:pPr lvl="1"/>
            <a:r>
              <a:rPr lang="en-US" dirty="0" smtClean="0"/>
              <a:t>If the goalie covers a loose ball in the crease and a attack man checks the goalie’s </a:t>
            </a:r>
            <a:r>
              <a:rPr lang="en-US" dirty="0" smtClean="0"/>
              <a:t>crosse</a:t>
            </a:r>
            <a:r>
              <a:rPr lang="en-US" dirty="0" smtClean="0"/>
              <a:t> = play on technical foul </a:t>
            </a:r>
          </a:p>
          <a:p>
            <a:r>
              <a:rPr lang="en-US" dirty="0" smtClean="0"/>
              <a:t>There is only one designated goalie on the field at any one time.  </a:t>
            </a:r>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4, Section 19</a:t>
            </a:r>
            <a:endParaRPr lang="en-US" dirty="0"/>
          </a:p>
        </p:txBody>
      </p:sp>
      <p:sp>
        <p:nvSpPr>
          <p:cNvPr id="3" name="Content Placeholder 2"/>
          <p:cNvSpPr>
            <a:spLocks noGrp="1"/>
          </p:cNvSpPr>
          <p:nvPr>
            <p:ph idx="1"/>
          </p:nvPr>
        </p:nvSpPr>
        <p:spPr>
          <a:xfrm>
            <a:off x="457200" y="1371600"/>
            <a:ext cx="8305800" cy="4754563"/>
          </a:xfrm>
        </p:spPr>
        <p:txBody>
          <a:bodyPr>
            <a:normAutofit lnSpcReduction="10000"/>
          </a:bodyPr>
          <a:lstStyle/>
          <a:p>
            <a:r>
              <a:rPr lang="en-US" dirty="0" smtClean="0"/>
              <a:t>A goalkeeper may stop or block the ball in any manner with the </a:t>
            </a:r>
            <a:r>
              <a:rPr lang="en-US" dirty="0" smtClean="0"/>
              <a:t>crosse</a:t>
            </a:r>
            <a:r>
              <a:rPr lang="en-US" dirty="0" smtClean="0"/>
              <a:t> or body.  He may bat it away but cannot catch the ball.  </a:t>
            </a:r>
          </a:p>
          <a:p>
            <a:r>
              <a:rPr lang="en-US" dirty="0" smtClean="0"/>
              <a:t>No player may make contact with the goalie while he is in the crease.  An offensive player may reach in the crease to get a loose ball but cannot make contact with the keeper.</a:t>
            </a:r>
          </a:p>
          <a:p>
            <a:r>
              <a:rPr lang="en-US" dirty="0" smtClean="0"/>
              <a:t>The </a:t>
            </a:r>
            <a:r>
              <a:rPr lang="en-US" dirty="0" smtClean="0"/>
              <a:t>crosse</a:t>
            </a:r>
            <a:r>
              <a:rPr lang="en-US" dirty="0" smtClean="0"/>
              <a:t> of the goaltender may be checked if it is outside of the crease cylinder as long as the ball it not in the crease.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Official’s position</a:t>
            </a:r>
            <a:endParaRPr lang="en-US" dirty="0"/>
          </a:p>
        </p:txBody>
      </p:sp>
      <p:sp>
        <p:nvSpPr>
          <p:cNvPr id="3" name="Content Placeholder 2"/>
          <p:cNvSpPr>
            <a:spLocks noGrp="1"/>
          </p:cNvSpPr>
          <p:nvPr>
            <p:ph idx="1"/>
          </p:nvPr>
        </p:nvSpPr>
        <p:spPr/>
        <p:txBody>
          <a:bodyPr/>
          <a:lstStyle/>
          <a:p>
            <a:endParaRPr lang="en-US" dirty="0"/>
          </a:p>
        </p:txBody>
      </p:sp>
      <p:pic>
        <p:nvPicPr>
          <p:cNvPr id="16386" name="Picture 2" descr="http://www.simplylacrosse.com/image-files/fieldlayout.jpg"/>
          <p:cNvPicPr>
            <a:picLocks noChangeAspect="1" noChangeArrowheads="1"/>
          </p:cNvPicPr>
          <p:nvPr/>
        </p:nvPicPr>
        <p:blipFill>
          <a:blip r:embed="rId2" cstate="print"/>
          <a:srcRect/>
          <a:stretch>
            <a:fillRect/>
          </a:stretch>
        </p:blipFill>
        <p:spPr bwMode="auto">
          <a:xfrm>
            <a:off x="0" y="1219200"/>
            <a:ext cx="9144000" cy="5638800"/>
          </a:xfrm>
          <a:prstGeom prst="rect">
            <a:avLst/>
          </a:prstGeom>
          <a:noFill/>
        </p:spPr>
      </p:pic>
      <p:sp>
        <p:nvSpPr>
          <p:cNvPr id="5" name="Multiply 4"/>
          <p:cNvSpPr/>
          <p:nvPr/>
        </p:nvSpPr>
        <p:spPr>
          <a:xfrm>
            <a:off x="1524000" y="2743200"/>
            <a:ext cx="533400" cy="6096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 name="Multiply 5"/>
          <p:cNvSpPr/>
          <p:nvPr/>
        </p:nvSpPr>
        <p:spPr>
          <a:xfrm>
            <a:off x="2209800" y="4267200"/>
            <a:ext cx="533400" cy="6096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Multiply 6"/>
          <p:cNvSpPr/>
          <p:nvPr/>
        </p:nvSpPr>
        <p:spPr>
          <a:xfrm>
            <a:off x="3124200" y="2743200"/>
            <a:ext cx="533400" cy="6096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6.66667E-6 -4.44444E-6 L -0.09166 -4.44444E-6 " pathEditMode="relative" ptsTypes="AA">
                                      <p:cBhvr>
                                        <p:cTn id="6" dur="2000" fill="hold"/>
                                        <p:tgtEl>
                                          <p:spTgt spid="5"/>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0" nodeType="clickEffect">
                                  <p:stCondLst>
                                    <p:cond delay="0"/>
                                  </p:stCondLst>
                                  <p:childTnLst>
                                    <p:animMotion origin="layout" path="M 6.66667E-6 -6.66667E-6 L -0.04999 -0.01112 " pathEditMode="relative" ptsTypes="AA">
                                      <p:cBhvr>
                                        <p:cTn id="10" dur="2000" fill="hold"/>
                                        <p:tgtEl>
                                          <p:spTgt spid="6"/>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1" nodeType="clickEffect">
                                  <p:stCondLst>
                                    <p:cond delay="0"/>
                                  </p:stCondLst>
                                  <p:childTnLst>
                                    <p:animMotion origin="layout" path="M 0 0 L 0 0.11111 " pathEditMode="relative" ptsTypes="AA">
                                      <p:cBhvr>
                                        <p:cTn id="14" dur="2000" fill="hold"/>
                                        <p:tgtEl>
                                          <p:spTgt spid="6"/>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0" presetClass="path" presetSubtype="0" accel="50000" decel="50000" fill="hold" grpId="1" nodeType="clickEffect">
                                  <p:stCondLst>
                                    <p:cond delay="0"/>
                                  </p:stCondLst>
                                  <p:childTnLst>
                                    <p:animMotion origin="layout" path="M 0 0 L 0.03333 0.1 " pathEditMode="relative" ptsTypes="AA">
                                      <p:cBhvr>
                                        <p:cTn id="18" dur="2000" fill="hold"/>
                                        <p:tgtEl>
                                          <p:spTgt spid="5"/>
                                        </p:tgtEl>
                                        <p:attrNameLst>
                                          <p:attrName>ppt_x</p:attrName>
                                          <p:attrName>ppt_y</p:attrName>
                                        </p:attrNameLst>
                                      </p:cBhvr>
                                    </p:animMotion>
                                  </p:childTnLst>
                                </p:cTn>
                              </p:par>
                            </p:childTnLst>
                          </p:cTn>
                        </p:par>
                      </p:childTnLst>
                    </p:cTn>
                  </p:par>
                  <p:par>
                    <p:cTn id="19" fill="hold">
                      <p:stCondLst>
                        <p:cond delay="indefinite"/>
                      </p:stCondLst>
                      <p:childTnLst>
                        <p:par>
                          <p:cTn id="20" fill="hold">
                            <p:stCondLst>
                              <p:cond delay="0"/>
                            </p:stCondLst>
                            <p:childTnLst>
                              <p:par>
                                <p:cTn id="21" presetID="0" presetClass="path" presetSubtype="0" accel="50000" decel="50000" fill="hold" grpId="0" nodeType="clickEffect">
                                  <p:stCondLst>
                                    <p:cond delay="0"/>
                                  </p:stCondLst>
                                  <p:childTnLst>
                                    <p:animMotion origin="layout" path="M 3.33333E-6 -4.44444E-6 L -0.05833 -0.1 " pathEditMode="relative" ptsTypes="AA">
                                      <p:cBhvr>
                                        <p:cTn id="22" dur="2000" fill="hold"/>
                                        <p:tgtEl>
                                          <p:spTgt spid="7"/>
                                        </p:tgtEl>
                                        <p:attrNameLst>
                                          <p:attrName>ppt_x</p:attrName>
                                          <p:attrName>ppt_y</p:attrName>
                                        </p:attrNameLst>
                                      </p:cBhvr>
                                    </p:animMotion>
                                  </p:childTnLst>
                                </p:cTn>
                              </p:par>
                            </p:childTnLst>
                          </p:cTn>
                        </p:par>
                      </p:childTnLst>
                    </p:cTn>
                  </p:par>
                  <p:par>
                    <p:cTn id="23" fill="hold">
                      <p:stCondLst>
                        <p:cond delay="indefinite"/>
                      </p:stCondLst>
                      <p:childTnLst>
                        <p:par>
                          <p:cTn id="24" fill="hold">
                            <p:stCondLst>
                              <p:cond delay="0"/>
                            </p:stCondLst>
                            <p:childTnLst>
                              <p:par>
                                <p:cTn id="25" presetID="0" presetClass="path" presetSubtype="0" accel="50000" decel="50000" fill="hold" grpId="2" nodeType="clickEffect">
                                  <p:stCondLst>
                                    <p:cond delay="0"/>
                                  </p:stCondLst>
                                  <p:childTnLst>
                                    <p:animMotion origin="layout" path="M 0 0 L -0.01667 0.06667 " pathEditMode="relative" ptsTypes="AA">
                                      <p:cBhvr>
                                        <p:cTn id="26" dur="2000" fill="hold"/>
                                        <p:tgtEl>
                                          <p:spTgt spid="5"/>
                                        </p:tgtEl>
                                        <p:attrNameLst>
                                          <p:attrName>ppt_x</p:attrName>
                                          <p:attrName>ppt_y</p:attrName>
                                        </p:attrNameLst>
                                      </p:cBhvr>
                                    </p:animMotion>
                                  </p:childTnLst>
                                </p:cTn>
                              </p:par>
                            </p:childTnLst>
                          </p:cTn>
                        </p:par>
                      </p:childTnLst>
                    </p:cTn>
                  </p:par>
                  <p:par>
                    <p:cTn id="27" fill="hold">
                      <p:stCondLst>
                        <p:cond delay="indefinite"/>
                      </p:stCondLst>
                      <p:childTnLst>
                        <p:par>
                          <p:cTn id="28" fill="hold">
                            <p:stCondLst>
                              <p:cond delay="0"/>
                            </p:stCondLst>
                            <p:childTnLst>
                              <p:par>
                                <p:cTn id="29" presetID="0" presetClass="path" presetSubtype="0" accel="50000" decel="50000" fill="hold" grpId="2" nodeType="clickEffect">
                                  <p:stCondLst>
                                    <p:cond delay="0"/>
                                  </p:stCondLst>
                                  <p:childTnLst>
                                    <p:animMotion origin="layout" path="M 0 0 L 0.04167 -0.03334 " pathEditMode="relative" ptsTypes="AA">
                                      <p:cBhvr>
                                        <p:cTn id="30" dur="2000" fill="hold"/>
                                        <p:tgtEl>
                                          <p:spTgt spid="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5" grpId="2" animBg="1"/>
      <p:bldP spid="6" grpId="0" animBg="1"/>
      <p:bldP spid="6" grpId="1" animBg="1"/>
      <p:bldP spid="6" grpId="2"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a two man game…</a:t>
            </a:r>
            <a:endParaRPr lang="en-US" dirty="0"/>
          </a:p>
        </p:txBody>
      </p:sp>
      <p:sp>
        <p:nvSpPr>
          <p:cNvPr id="3" name="Content Placeholder 2"/>
          <p:cNvSpPr>
            <a:spLocks noGrp="1"/>
          </p:cNvSpPr>
          <p:nvPr>
            <p:ph idx="1"/>
          </p:nvPr>
        </p:nvSpPr>
        <p:spPr/>
        <p:txBody>
          <a:bodyPr/>
          <a:lstStyle/>
          <a:p>
            <a:endParaRPr lang="en-US" dirty="0"/>
          </a:p>
        </p:txBody>
      </p:sp>
      <p:pic>
        <p:nvPicPr>
          <p:cNvPr id="4" name="Picture 2" descr="http://www.simplylacrosse.com/image-files/fieldlayout.jpg"/>
          <p:cNvPicPr>
            <a:picLocks noChangeAspect="1" noChangeArrowheads="1"/>
          </p:cNvPicPr>
          <p:nvPr/>
        </p:nvPicPr>
        <p:blipFill>
          <a:blip r:embed="rId2" cstate="print"/>
          <a:srcRect/>
          <a:stretch>
            <a:fillRect/>
          </a:stretch>
        </p:blipFill>
        <p:spPr bwMode="auto">
          <a:xfrm>
            <a:off x="0" y="1219200"/>
            <a:ext cx="9144000" cy="5638800"/>
          </a:xfrm>
          <a:prstGeom prst="rect">
            <a:avLst/>
          </a:prstGeom>
          <a:noFill/>
        </p:spPr>
      </p:pic>
      <p:sp>
        <p:nvSpPr>
          <p:cNvPr id="5" name="Multiply 4"/>
          <p:cNvSpPr/>
          <p:nvPr/>
        </p:nvSpPr>
        <p:spPr>
          <a:xfrm>
            <a:off x="5181600" y="2819400"/>
            <a:ext cx="609600" cy="6096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Multiply 5"/>
          <p:cNvSpPr/>
          <p:nvPr/>
        </p:nvSpPr>
        <p:spPr>
          <a:xfrm>
            <a:off x="6553200" y="4343400"/>
            <a:ext cx="609600" cy="609600"/>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3333E-6 2.22222E-6 L 0.10833 2.22222E-6 " pathEditMode="relative" ptsTypes="AA">
                                      <p:cBhvr>
                                        <p:cTn id="6" dur="2000" fill="hold"/>
                                        <p:tgtEl>
                                          <p:spTgt spid="6"/>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0" nodeType="clickEffect">
                                  <p:stCondLst>
                                    <p:cond delay="0"/>
                                  </p:stCondLst>
                                  <p:childTnLst>
                                    <p:animMotion origin="layout" path="M -3.33333E-6 4.44444E-6 L 0.05834 0.04444 " pathEditMode="relative" ptsTypes="AA">
                                      <p:cBhvr>
                                        <p:cTn id="10" dur="2000" fill="hold"/>
                                        <p:tgtEl>
                                          <p:spTgt spid="5"/>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0" presetClass="path" presetSubtype="0" accel="50000" decel="50000" fill="hold" grpId="1" nodeType="clickEffect">
                                  <p:stCondLst>
                                    <p:cond delay="0"/>
                                  </p:stCondLst>
                                  <p:childTnLst>
                                    <p:animMotion origin="layout" path="M 0 0 L 0.05 -0.06667 " pathEditMode="relative" ptsTypes="AA">
                                      <p:cBhvr>
                                        <p:cTn id="14" dur="2000" fill="hold"/>
                                        <p:tgtEl>
                                          <p:spTgt spid="5"/>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0" presetClass="path" presetSubtype="0" accel="50000" decel="50000" fill="hold" grpId="1" nodeType="clickEffect">
                                  <p:stCondLst>
                                    <p:cond delay="0"/>
                                  </p:stCondLst>
                                  <p:childTnLst>
                                    <p:animMotion origin="layout" path="M 0 0 L -0.04166 -0.03333 " pathEditMode="relative" ptsTypes="AA">
                                      <p:cBhvr>
                                        <p:cTn id="18" dur="2000" fill="hold"/>
                                        <p:tgtEl>
                                          <p:spTgt spid="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look for…</a:t>
            </a:r>
            <a:endParaRPr lang="en-US" dirty="0"/>
          </a:p>
        </p:txBody>
      </p:sp>
      <p:sp>
        <p:nvSpPr>
          <p:cNvPr id="3" name="Content Placeholder 2"/>
          <p:cNvSpPr>
            <a:spLocks noGrp="1"/>
          </p:cNvSpPr>
          <p:nvPr>
            <p:ph idx="1"/>
          </p:nvPr>
        </p:nvSpPr>
        <p:spPr>
          <a:xfrm>
            <a:off x="152400" y="1371600"/>
            <a:ext cx="8610600" cy="5257800"/>
          </a:xfrm>
        </p:spPr>
        <p:txBody>
          <a:bodyPr/>
          <a:lstStyle/>
          <a:p>
            <a:r>
              <a:rPr lang="en-US" dirty="0" smtClean="0"/>
              <a:t>Goal official must keep his focus on the crease and goal area as well as the end line.</a:t>
            </a:r>
          </a:p>
          <a:p>
            <a:r>
              <a:rPr lang="en-US" dirty="0" smtClean="0"/>
              <a:t>Watch for interference in front of the cage.  It can get choppy in front of the goal…</a:t>
            </a:r>
          </a:p>
          <a:p>
            <a:r>
              <a:rPr lang="en-US" dirty="0" smtClean="0"/>
              <a:t>When going to the goal:</a:t>
            </a:r>
          </a:p>
          <a:p>
            <a:pPr lvl="1"/>
            <a:r>
              <a:rPr lang="en-US" dirty="0" smtClean="0"/>
              <a:t>If the offensive player dives and is not pushed, no goal.</a:t>
            </a:r>
          </a:p>
          <a:p>
            <a:pPr lvl="1"/>
            <a:r>
              <a:rPr lang="en-US" dirty="0" smtClean="0"/>
              <a:t>If the offensive player is pushed, flag down. </a:t>
            </a:r>
          </a:p>
          <a:p>
            <a:pPr lvl="1"/>
            <a:r>
              <a:rPr lang="en-US" dirty="0" smtClean="0"/>
              <a:t>If the offensive player steps in the crease and then is pushed, goalie’s ball.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4, Section 20</a:t>
            </a:r>
            <a:endParaRPr lang="en-US" dirty="0"/>
          </a:p>
        </p:txBody>
      </p:sp>
      <p:sp>
        <p:nvSpPr>
          <p:cNvPr id="3" name="Content Placeholder 2"/>
          <p:cNvSpPr>
            <a:spLocks noGrp="1"/>
          </p:cNvSpPr>
          <p:nvPr>
            <p:ph idx="1"/>
          </p:nvPr>
        </p:nvSpPr>
        <p:spPr>
          <a:xfrm>
            <a:off x="457200" y="1600200"/>
            <a:ext cx="8382000" cy="4876800"/>
          </a:xfrm>
        </p:spPr>
        <p:txBody>
          <a:bodyPr>
            <a:normAutofit fontScale="92500" lnSpcReduction="10000"/>
          </a:bodyPr>
          <a:lstStyle/>
          <a:p>
            <a:r>
              <a:rPr lang="en-US" dirty="0" smtClean="0"/>
              <a:t>If an offensive player deliberately leaves his feet, scores and lands in the crease, the goal is disallowed.</a:t>
            </a:r>
          </a:p>
          <a:p>
            <a:r>
              <a:rPr lang="en-US" dirty="0" smtClean="0"/>
              <a:t>If the offensive player is going towards the goal, shoots and scores after which he steps in the crease – legal goal.  </a:t>
            </a:r>
          </a:p>
          <a:p>
            <a:r>
              <a:rPr lang="en-US" dirty="0" smtClean="0"/>
              <a:t>If the offensive player goes towards the goal and the goalie comes out but still has a foot in the crease.  The offensive player makes contact with the goalie, shoots, and scores = technical foul, no goal, award the ball to the defense latterly outside the box.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0</TotalTime>
  <Words>575</Words>
  <Application>Microsoft Office PowerPoint</Application>
  <PresentationFormat>On-screen Show (4:3)</PresentationFormat>
  <Paragraphs>36</Paragraphs>
  <Slides>11</Slides>
  <Notes>0</Notes>
  <HiddenSlides>0</HiddenSlides>
  <MMClips>2</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Technic</vt:lpstr>
      <vt:lpstr>Crease and end line play</vt:lpstr>
      <vt:lpstr>What will be covered…</vt:lpstr>
      <vt:lpstr>Goal/Crease Violations</vt:lpstr>
      <vt:lpstr>Goal privileges </vt:lpstr>
      <vt:lpstr>Rule 4, Section 19</vt:lpstr>
      <vt:lpstr>Official’s position</vt:lpstr>
      <vt:lpstr>In a two man game…</vt:lpstr>
      <vt:lpstr>What to look for…</vt:lpstr>
      <vt:lpstr>Rule 4, Section 20</vt:lpstr>
      <vt:lpstr>You make the call…a dive?</vt:lpstr>
      <vt:lpstr>Very controversial play…</vt:lpstr>
    </vt:vector>
  </TitlesOfParts>
  <Company>PVSD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Crease and end line play</dc:title>
  <dc:creator>jacostello</dc:creator>
  <cp:lastModifiedBy>Windows User</cp:lastModifiedBy>
  <cp:revision>20</cp:revision>
  <dcterms:created xsi:type="dcterms:W3CDTF">2012-02-26T01:50:35Z</dcterms:created>
  <dcterms:modified xsi:type="dcterms:W3CDTF">2012-02-26T16:28:55Z</dcterms:modified>
</cp:coreProperties>
</file>