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6CCE92-9D5C-48F6-89DA-C5214EB7A4BE}" type="datetimeFigureOut">
              <a:rPr lang="en-US" smtClean="0"/>
              <a:t>3/22/2017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138ADA-218C-4138-A5F1-FC9BF7E3DD37}" type="slidenum">
              <a:rPr lang="en-US" smtClean="0"/>
              <a:t>‹#›</a:t>
            </a:fld>
            <a:endParaRPr lang="en-US"/>
          </a:p>
        </p:txBody>
      </p:sp>
    </p:spTree>
    <p:extLst>
      <p:ext uri="{BB962C8B-B14F-4D97-AF65-F5344CB8AC3E}">
        <p14:creationId xmlns:p14="http://schemas.microsoft.com/office/powerpoint/2010/main" val="1566386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US" sz="1200" b="0" i="0" kern="1200" dirty="0" smtClean="0">
                <a:solidFill>
                  <a:schemeClr val="tx1"/>
                </a:solidFill>
                <a:effectLst/>
                <a:latin typeface="+mn-lt"/>
                <a:ea typeface="+mn-ea"/>
                <a:cs typeface="+mn-cs"/>
              </a:rPr>
              <a:t>During the last two minutes of regulation play, stalling rules are in effect for the team that is ahead by four goals or less.  When the score differential is five goals or more, neither team is forced to keep the ball in the goal area unless warned to “keep it in.”</a:t>
            </a:r>
          </a:p>
          <a:p>
            <a:pPr marL="0" lvl="0" indent="0">
              <a:buNone/>
            </a:pPr>
            <a:endParaRPr lang="en-US" sz="1200" b="0" i="0" kern="1200" dirty="0" smtClean="0">
              <a:solidFill>
                <a:schemeClr val="tx1"/>
              </a:solidFill>
              <a:effectLst/>
              <a:latin typeface="+mn-lt"/>
              <a:ea typeface="+mn-ea"/>
              <a:cs typeface="+mn-cs"/>
            </a:endParaRPr>
          </a:p>
          <a:p>
            <a:pPr marL="0" lvl="0" indent="0">
              <a:buNone/>
            </a:pPr>
            <a:r>
              <a:rPr lang="en-US" sz="1200" b="0" i="0" kern="1200" dirty="0" smtClean="0">
                <a:solidFill>
                  <a:schemeClr val="tx1"/>
                </a:solidFill>
                <a:effectLst/>
                <a:latin typeface="+mn-lt"/>
                <a:ea typeface="+mn-ea"/>
                <a:cs typeface="+mn-cs"/>
              </a:rPr>
              <a:t>The current “automatic stall warning” in the last two minutes creates a dangerous situation where a team that is essentially “out of the game” is given more opportunity to “punish” the team that is ahead since that team is forced to “keep it in.”</a:t>
            </a:r>
            <a:endParaRPr lang="en-US" dirty="0" smtClean="0"/>
          </a:p>
          <a:p>
            <a:endParaRPr lang="en-US" dirty="0"/>
          </a:p>
        </p:txBody>
      </p:sp>
      <p:sp>
        <p:nvSpPr>
          <p:cNvPr id="4" name="Slide Number Placeholder 3"/>
          <p:cNvSpPr>
            <a:spLocks noGrp="1"/>
          </p:cNvSpPr>
          <p:nvPr>
            <p:ph type="sldNum" sz="quarter" idx="10"/>
          </p:nvPr>
        </p:nvSpPr>
        <p:spPr/>
        <p:txBody>
          <a:bodyPr/>
          <a:lstStyle/>
          <a:p>
            <a:fld id="{E2A66874-14C1-449F-9EB3-24ABC5F1C80C}" type="slidenum">
              <a:rPr lang="en-US" smtClean="0"/>
              <a:t>8</a:t>
            </a:fld>
            <a:endParaRPr lang="en-US"/>
          </a:p>
        </p:txBody>
      </p:sp>
    </p:spTree>
    <p:extLst>
      <p:ext uri="{BB962C8B-B14F-4D97-AF65-F5344CB8AC3E}">
        <p14:creationId xmlns:p14="http://schemas.microsoft.com/office/powerpoint/2010/main" val="3127577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18B18C-707F-4621-B891-6A9403FE9261}"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1564470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8B18C-707F-4621-B891-6A9403FE9261}"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3056146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8B18C-707F-4621-B891-6A9403FE9261}"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3005752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8B18C-707F-4621-B891-6A9403FE9261}"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3290782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18B18C-707F-4621-B891-6A9403FE9261}" type="datetimeFigureOut">
              <a:rPr lang="en-US" smtClean="0"/>
              <a:t>3/22/2017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2496075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18B18C-707F-4621-B891-6A9403FE9261}" type="datetimeFigureOut">
              <a:rPr lang="en-US" smtClean="0"/>
              <a:t>3/22/2017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1173749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18B18C-707F-4621-B891-6A9403FE9261}" type="datetimeFigureOut">
              <a:rPr lang="en-US" smtClean="0"/>
              <a:t>3/22/2017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226555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18B18C-707F-4621-B891-6A9403FE9261}" type="datetimeFigureOut">
              <a:rPr lang="en-US" smtClean="0"/>
              <a:t>3/22/2017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80196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8B18C-707F-4621-B891-6A9403FE9261}" type="datetimeFigureOut">
              <a:rPr lang="en-US" smtClean="0"/>
              <a:t>3/22/2017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1082175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18B18C-707F-4621-B891-6A9403FE9261}" type="datetimeFigureOut">
              <a:rPr lang="en-US" smtClean="0"/>
              <a:t>3/22/2017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196675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18B18C-707F-4621-B891-6A9403FE9261}" type="datetimeFigureOut">
              <a:rPr lang="en-US" smtClean="0"/>
              <a:t>3/22/2017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BAB2-3901-4F0C-807B-85F930CC7CAA}" type="slidenum">
              <a:rPr lang="en-US" smtClean="0"/>
              <a:t>‹#›</a:t>
            </a:fld>
            <a:endParaRPr lang="en-US"/>
          </a:p>
        </p:txBody>
      </p:sp>
    </p:spTree>
    <p:extLst>
      <p:ext uri="{BB962C8B-B14F-4D97-AF65-F5344CB8AC3E}">
        <p14:creationId xmlns:p14="http://schemas.microsoft.com/office/powerpoint/2010/main" val="394542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8B18C-707F-4621-B891-6A9403FE9261}" type="datetimeFigureOut">
              <a:rPr lang="en-US" smtClean="0"/>
              <a:t>3/22/2017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12BAB2-3901-4F0C-807B-85F930CC7CAA}" type="slidenum">
              <a:rPr lang="en-US" smtClean="0"/>
              <a:t>‹#›</a:t>
            </a:fld>
            <a:endParaRPr lang="en-US"/>
          </a:p>
        </p:txBody>
      </p:sp>
    </p:spTree>
    <p:extLst>
      <p:ext uri="{BB962C8B-B14F-4D97-AF65-F5344CB8AC3E}">
        <p14:creationId xmlns:p14="http://schemas.microsoft.com/office/powerpoint/2010/main" val="2531831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3070" y="1048870"/>
            <a:ext cx="11228294" cy="5015753"/>
          </a:xfrm>
        </p:spPr>
        <p:txBody>
          <a:bodyPr>
            <a:normAutofit lnSpcReduction="10000"/>
          </a:bodyPr>
          <a:lstStyle/>
          <a:p>
            <a:r>
              <a:rPr lang="en-US" dirty="0" smtClean="0"/>
              <a:t>1-9-1 Situation A &amp; B (Page 18)</a:t>
            </a:r>
          </a:p>
          <a:p>
            <a:pPr lvl="1">
              <a:buFont typeface="Wingdings" panose="05000000000000000000" pitchFamily="2" charset="2"/>
              <a:buChar char="§"/>
            </a:pPr>
            <a:endParaRPr lang="en-US" sz="2800" dirty="0" smtClean="0"/>
          </a:p>
          <a:p>
            <a:pPr lvl="1">
              <a:buFont typeface="Wingdings" panose="05000000000000000000" pitchFamily="2" charset="2"/>
              <a:buChar char="§"/>
            </a:pPr>
            <a:r>
              <a:rPr lang="en-US" sz="2800" dirty="0" smtClean="0"/>
              <a:t>SECTION </a:t>
            </a:r>
            <a:r>
              <a:rPr lang="en-US" sz="2800" dirty="0"/>
              <a:t>9:  PLAYER </a:t>
            </a:r>
            <a:r>
              <a:rPr lang="en-US" sz="2800" dirty="0" smtClean="0"/>
              <a:t>EQUIPMENT</a:t>
            </a:r>
          </a:p>
          <a:p>
            <a:pPr lvl="1">
              <a:buFont typeface="Wingdings" panose="05000000000000000000" pitchFamily="2" charset="2"/>
              <a:buChar char="§"/>
            </a:pPr>
            <a:endParaRPr lang="en-US" sz="2800" dirty="0" smtClean="0"/>
          </a:p>
          <a:p>
            <a:pPr lvl="1">
              <a:buFont typeface="Wingdings" panose="05000000000000000000" pitchFamily="2" charset="2"/>
              <a:buChar char="§"/>
            </a:pPr>
            <a:r>
              <a:rPr lang="en-US" sz="2800" dirty="0" smtClean="0"/>
              <a:t>A</a:t>
            </a:r>
            <a:r>
              <a:rPr lang="en-US" sz="2800" dirty="0"/>
              <a:t>: B1 is not wearing shoulder pads, arm pads, </a:t>
            </a:r>
            <a:r>
              <a:rPr lang="en-US" sz="2800" strike="sngStrike" dirty="0"/>
              <a:t>mouthpiece</a:t>
            </a:r>
            <a:r>
              <a:rPr lang="en-US" sz="2800" dirty="0"/>
              <a:t> or other mandatory protective </a:t>
            </a:r>
            <a:r>
              <a:rPr lang="en-US" sz="2800" dirty="0" smtClean="0"/>
              <a:t>equipment.  RULING: One minute, non-releasable personal foul, even if multiple violations are found.</a:t>
            </a:r>
          </a:p>
          <a:p>
            <a:pPr lvl="1">
              <a:buFont typeface="Wingdings" panose="05000000000000000000" pitchFamily="2" charset="2"/>
              <a:buChar char="§"/>
            </a:pPr>
            <a:endParaRPr lang="en-US" sz="2800" dirty="0" smtClean="0"/>
          </a:p>
          <a:p>
            <a:pPr lvl="1">
              <a:buFont typeface="Wingdings" panose="05000000000000000000" pitchFamily="2" charset="2"/>
              <a:buChar char="§"/>
            </a:pPr>
            <a:r>
              <a:rPr lang="en-US" sz="2800" dirty="0" smtClean="0"/>
              <a:t>B</a:t>
            </a:r>
            <a:r>
              <a:rPr lang="en-US" sz="2800" dirty="0"/>
              <a:t>: A1, while driving to the goal, has no mouthpiece, the mouthpiece is hanging from his face mask or it is in his mouth but not worn properly.  RULING: Stop play, </a:t>
            </a:r>
            <a:r>
              <a:rPr lang="en-US" sz="2800" strike="sngStrike" dirty="0"/>
              <a:t>one-minute non-releasable penalty</a:t>
            </a:r>
            <a:r>
              <a:rPr lang="en-US" sz="2800" dirty="0"/>
              <a:t> </a:t>
            </a:r>
            <a:r>
              <a:rPr lang="en-US" sz="2800" u="sng" dirty="0"/>
              <a:t>technical violation, award ball to Team B </a:t>
            </a:r>
            <a:r>
              <a:rPr lang="en-US" sz="2800" dirty="0"/>
              <a:t>unless the official knows the mouthpiece came out as a result of play.</a:t>
            </a:r>
          </a:p>
          <a:p>
            <a:pPr lvl="1"/>
            <a:endParaRPr lang="en-US" dirty="0"/>
          </a:p>
          <a:p>
            <a:pPr lvl="1"/>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a:xfrm>
            <a:off x="570774" y="0"/>
            <a:ext cx="10812887" cy="1325563"/>
          </a:xfrm>
        </p:spPr>
        <p:txBody>
          <a:bodyPr>
            <a:normAutofit/>
          </a:bodyPr>
          <a:lstStyle/>
          <a:p>
            <a:pPr algn="ctr"/>
            <a:r>
              <a:rPr lang="en-US" b="1" u="sng" dirty="0" smtClean="0">
                <a:solidFill>
                  <a:srgbClr val="FF0000"/>
                </a:solidFill>
              </a:rPr>
              <a:t>2017 – Rules Book Corrections</a:t>
            </a:r>
            <a:endParaRPr lang="en-US" b="1" u="sng" dirty="0">
              <a:solidFill>
                <a:srgbClr val="FF0000"/>
              </a:solidFill>
            </a:endParaRPr>
          </a:p>
        </p:txBody>
      </p:sp>
    </p:spTree>
    <p:extLst>
      <p:ext uri="{BB962C8B-B14F-4D97-AF65-F5344CB8AC3E}">
        <p14:creationId xmlns:p14="http://schemas.microsoft.com/office/powerpoint/2010/main" val="2496337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760" y="1547446"/>
            <a:ext cx="11521440" cy="4698609"/>
          </a:xfrm>
        </p:spPr>
        <p:txBody>
          <a:bodyPr/>
          <a:lstStyle/>
          <a:p>
            <a:r>
              <a:rPr lang="en-US" dirty="0" smtClean="0"/>
              <a:t>7-3 Situation D – page 79</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SECTION </a:t>
            </a:r>
            <a:r>
              <a:rPr lang="en-US" dirty="0"/>
              <a:t>3:  RESUMING PLAY AFTER A PENALTY</a:t>
            </a:r>
          </a:p>
          <a:p>
            <a:pPr marL="457200" lvl="1" indent="0">
              <a:buNone/>
            </a:pPr>
            <a:endParaRPr lang="en-US" dirty="0"/>
          </a:p>
          <a:p>
            <a:pPr lvl="1">
              <a:buFont typeface="Wingdings" panose="05000000000000000000" pitchFamily="2" charset="2"/>
              <a:buChar char="§"/>
            </a:pPr>
            <a:r>
              <a:rPr lang="en-US" sz="2800" dirty="0"/>
              <a:t>After a faceoff and before possession has been declared or the ball crosses the defensive-area line, B4, who was behind the defensive-area line at the beginning of the faceoff, comes across the defensive-area line to play the loose ball. RULING: Technical foul against B. Ball awarded to Team </a:t>
            </a:r>
            <a:r>
              <a:rPr lang="en-US" sz="2800" strike="sngStrike" dirty="0"/>
              <a:t>B</a:t>
            </a:r>
            <a:r>
              <a:rPr lang="en-US" sz="2800" dirty="0"/>
              <a:t> </a:t>
            </a:r>
            <a:r>
              <a:rPr lang="en-US" sz="2800" u="sng" dirty="0"/>
              <a:t>A</a:t>
            </a:r>
            <a:r>
              <a:rPr lang="en-US" sz="2800" dirty="0"/>
              <a:t> at the spot where the ball was when play was suspended.</a:t>
            </a:r>
          </a:p>
          <a:p>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p:txBody>
          <a:bodyPr>
            <a:normAutofit/>
          </a:bodyPr>
          <a:lstStyle/>
          <a:p>
            <a:r>
              <a:rPr lang="en-US" b="1" dirty="0">
                <a:solidFill>
                  <a:srgbClr val="FF0000"/>
                </a:solidFill>
              </a:rPr>
              <a:t>2017 – Rules Book Corrections</a:t>
            </a:r>
            <a:endParaRPr lang="en-US" dirty="0"/>
          </a:p>
        </p:txBody>
      </p:sp>
    </p:spTree>
    <p:extLst>
      <p:ext uri="{BB962C8B-B14F-4D97-AF65-F5344CB8AC3E}">
        <p14:creationId xmlns:p14="http://schemas.microsoft.com/office/powerpoint/2010/main" val="1440413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7963" y="1825625"/>
            <a:ext cx="11408899" cy="4351338"/>
          </a:xfrm>
        </p:spPr>
        <p:txBody>
          <a:bodyPr/>
          <a:lstStyle/>
          <a:p>
            <a:r>
              <a:rPr lang="en-US" dirty="0" smtClean="0"/>
              <a:t>7-11-2 Situation A (Page 86)</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SECTION </a:t>
            </a:r>
            <a:r>
              <a:rPr lang="en-US" dirty="0"/>
              <a:t>11:  ENFORCEMENT OF PLAY-ON TECHNIQUE</a:t>
            </a:r>
          </a:p>
          <a:p>
            <a:pPr lvl="1">
              <a:buFont typeface="Wingdings" panose="05000000000000000000" pitchFamily="2" charset="2"/>
              <a:buChar char="§"/>
            </a:pPr>
            <a:endParaRPr lang="en-US" dirty="0"/>
          </a:p>
          <a:p>
            <a:pPr lvl="1">
              <a:buFont typeface="Wingdings" panose="05000000000000000000" pitchFamily="2" charset="2"/>
              <a:buChar char="§"/>
            </a:pPr>
            <a:r>
              <a:rPr lang="en-US" sz="2800" dirty="0"/>
              <a:t>While ball is loose in the crease, A1 interferes with goalkeeper B1. RULING: Play-on situation. If B1 fails to gain possession of the ball, ball is ­awarded to Team B, </a:t>
            </a:r>
            <a:r>
              <a:rPr lang="en-US" sz="2800" strike="sngStrike" dirty="0"/>
              <a:t>outside the goal area</a:t>
            </a:r>
            <a:r>
              <a:rPr lang="en-US" sz="2800" dirty="0"/>
              <a:t> </a:t>
            </a:r>
            <a:r>
              <a:rPr lang="en-US" sz="2800" u="sng" dirty="0"/>
              <a:t>at the spot where the ball was at the time of the violation</a:t>
            </a:r>
            <a:r>
              <a:rPr lang="en-US" sz="2800" dirty="0"/>
              <a:t>.</a:t>
            </a:r>
          </a:p>
          <a:p>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p:txBody>
          <a:bodyPr>
            <a:normAutofit/>
          </a:bodyPr>
          <a:lstStyle/>
          <a:p>
            <a:r>
              <a:rPr lang="en-US" b="1" dirty="0">
                <a:solidFill>
                  <a:srgbClr val="FF0000"/>
                </a:solidFill>
              </a:rPr>
              <a:t>2017 – Rules Book </a:t>
            </a:r>
            <a:r>
              <a:rPr lang="en-US" b="1" dirty="0" smtClean="0">
                <a:solidFill>
                  <a:srgbClr val="FF0000"/>
                </a:solidFill>
              </a:rPr>
              <a:t>Corrections – LAST ONE!!!!</a:t>
            </a:r>
            <a:endParaRPr lang="en-US" dirty="0"/>
          </a:p>
        </p:txBody>
      </p:sp>
    </p:spTree>
    <p:extLst>
      <p:ext uri="{BB962C8B-B14F-4D97-AF65-F5344CB8AC3E}">
        <p14:creationId xmlns:p14="http://schemas.microsoft.com/office/powerpoint/2010/main" val="3992144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3-3 (Page 29)</a:t>
            </a:r>
          </a:p>
          <a:p>
            <a:pPr lvl="1">
              <a:buFont typeface="Wingdings" panose="05000000000000000000" pitchFamily="2" charset="2"/>
              <a:buChar char="§"/>
            </a:pPr>
            <a:endParaRPr lang="en-US" sz="2800" dirty="0" smtClean="0"/>
          </a:p>
          <a:p>
            <a:pPr lvl="1">
              <a:buFont typeface="Wingdings" panose="05000000000000000000" pitchFamily="2" charset="2"/>
              <a:buChar char="§"/>
            </a:pPr>
            <a:r>
              <a:rPr lang="en-US" sz="2800" dirty="0" smtClean="0"/>
              <a:t>SECTION </a:t>
            </a:r>
            <a:r>
              <a:rPr lang="en-US" sz="2800" dirty="0"/>
              <a:t>3: FINAL TWO MINUTES OF REGULATION PLAY</a:t>
            </a:r>
          </a:p>
          <a:p>
            <a:pPr lvl="1">
              <a:buFont typeface="Wingdings" panose="05000000000000000000" pitchFamily="2" charset="2"/>
              <a:buChar char="§"/>
            </a:pPr>
            <a:endParaRPr lang="en-US" sz="2800" dirty="0"/>
          </a:p>
          <a:p>
            <a:pPr lvl="1">
              <a:buFont typeface="Wingdings" panose="05000000000000000000" pitchFamily="2" charset="2"/>
              <a:buChar char="§"/>
            </a:pPr>
            <a:r>
              <a:rPr lang="en-US" sz="2800" dirty="0"/>
              <a:t>During the final two minutes of regulation play, stalling rules will be in effect.  </a:t>
            </a:r>
            <a:r>
              <a:rPr lang="en-US" sz="2800" strike="sngStrike" dirty="0"/>
              <a:t>The</a:t>
            </a:r>
            <a:r>
              <a:rPr lang="en-US" sz="2800" dirty="0"/>
              <a:t> </a:t>
            </a:r>
            <a:r>
              <a:rPr lang="en-US" sz="2800" u="sng" dirty="0"/>
              <a:t>A</a:t>
            </a:r>
            <a:r>
              <a:rPr lang="en-US" sz="2800" dirty="0"/>
              <a:t> team that is ahead by </a:t>
            </a:r>
            <a:r>
              <a:rPr lang="en-US" sz="2800" u="sng" dirty="0"/>
              <a:t>four goals or less </a:t>
            </a:r>
            <a:r>
              <a:rPr lang="en-US" sz="2800" dirty="0"/>
              <a:t>will be warned to “keep it in” once the ball has been brought into its respective goal area.</a:t>
            </a:r>
          </a:p>
          <a:p>
            <a:pPr lvl="1"/>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p:txBody>
          <a:bodyPr>
            <a:normAutofit/>
          </a:bodyPr>
          <a:lstStyle/>
          <a:p>
            <a:r>
              <a:rPr lang="en-US" b="1" dirty="0">
                <a:solidFill>
                  <a:srgbClr val="FF0000"/>
                </a:solidFill>
              </a:rPr>
              <a:t>2017 – Rules Book Corrections</a:t>
            </a:r>
          </a:p>
        </p:txBody>
      </p:sp>
    </p:spTree>
    <p:extLst>
      <p:ext uri="{BB962C8B-B14F-4D97-AF65-F5344CB8AC3E}">
        <p14:creationId xmlns:p14="http://schemas.microsoft.com/office/powerpoint/2010/main" val="1354994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4-7-2 NOTE (Page 38)</a:t>
            </a:r>
          </a:p>
          <a:p>
            <a:pPr lvl="1">
              <a:buFont typeface="Wingdings" panose="05000000000000000000" pitchFamily="2" charset="2"/>
              <a:buChar char="§"/>
            </a:pPr>
            <a:endParaRPr lang="en-US" sz="2800" dirty="0" smtClean="0"/>
          </a:p>
          <a:p>
            <a:pPr lvl="1">
              <a:buFont typeface="Wingdings" panose="05000000000000000000" pitchFamily="2" charset="2"/>
              <a:buChar char="§"/>
            </a:pPr>
            <a:r>
              <a:rPr lang="en-US" sz="2800" dirty="0" smtClean="0"/>
              <a:t>SECTION </a:t>
            </a:r>
            <a:r>
              <a:rPr lang="en-US" sz="2800" dirty="0"/>
              <a:t>7:  BALL CAUGHT IN CROSSE OR EQUIPMENT</a:t>
            </a:r>
          </a:p>
          <a:p>
            <a:pPr lvl="1">
              <a:buFont typeface="Wingdings" panose="05000000000000000000" pitchFamily="2" charset="2"/>
              <a:buChar char="§"/>
            </a:pPr>
            <a:endParaRPr lang="en-US" sz="2800" dirty="0"/>
          </a:p>
          <a:p>
            <a:pPr lvl="1">
              <a:buFont typeface="Wingdings" panose="05000000000000000000" pitchFamily="2" charset="2"/>
              <a:buChar char="§"/>
            </a:pPr>
            <a:r>
              <a:rPr lang="en-US" sz="2800" dirty="0"/>
              <a:t>NOTE: Neither situation applies to a designated goalkeeper if he is within his goal crease area at the time the ball becomes stuck.  In this case, a defensive player shall be awarded the ball </a:t>
            </a:r>
            <a:r>
              <a:rPr lang="en-US" sz="2800" strike="sngStrike" dirty="0"/>
              <a:t>laterally outside the goal area</a:t>
            </a:r>
            <a:r>
              <a:rPr lang="en-US" sz="2800" dirty="0"/>
              <a:t> </a:t>
            </a:r>
            <a:r>
              <a:rPr lang="en-US" sz="2800" u="sng" dirty="0"/>
              <a:t>in the crease</a:t>
            </a:r>
            <a:r>
              <a:rPr lang="en-US" sz="2800" dirty="0"/>
              <a:t>.</a:t>
            </a:r>
          </a:p>
          <a:p>
            <a:pPr lvl="1"/>
            <a:endParaRPr lang="en-US" sz="2800"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p:txBody>
          <a:bodyPr>
            <a:normAutofit/>
          </a:bodyPr>
          <a:lstStyle/>
          <a:p>
            <a:r>
              <a:rPr lang="en-US" b="1" dirty="0">
                <a:solidFill>
                  <a:srgbClr val="FF0000"/>
                </a:solidFill>
              </a:rPr>
              <a:t>2017 – Rules Book Corrections</a:t>
            </a:r>
            <a:endParaRPr lang="en-US" dirty="0"/>
          </a:p>
        </p:txBody>
      </p:sp>
    </p:spTree>
    <p:extLst>
      <p:ext uri="{BB962C8B-B14F-4D97-AF65-F5344CB8AC3E}">
        <p14:creationId xmlns:p14="http://schemas.microsoft.com/office/powerpoint/2010/main" val="1206651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4-18-2 Situation G (Page 46)</a:t>
            </a:r>
          </a:p>
          <a:p>
            <a:pPr lvl="1">
              <a:buFont typeface="Wingdings" panose="05000000000000000000" pitchFamily="2" charset="2"/>
              <a:buChar char="§"/>
            </a:pPr>
            <a:endParaRPr lang="en-US" sz="2800" dirty="0" smtClean="0"/>
          </a:p>
          <a:p>
            <a:pPr lvl="1">
              <a:buFont typeface="Wingdings" panose="05000000000000000000" pitchFamily="2" charset="2"/>
              <a:buChar char="§"/>
            </a:pPr>
            <a:r>
              <a:rPr lang="en-US" sz="2800" dirty="0" smtClean="0"/>
              <a:t>SECTION </a:t>
            </a:r>
            <a:r>
              <a:rPr lang="en-US" sz="2800" dirty="0"/>
              <a:t>18:  GOAL CREASE PRIVILEDGES</a:t>
            </a:r>
          </a:p>
          <a:p>
            <a:pPr lvl="1">
              <a:buFont typeface="Wingdings" panose="05000000000000000000" pitchFamily="2" charset="2"/>
              <a:buChar char="§"/>
            </a:pPr>
            <a:endParaRPr lang="en-US" sz="2800" dirty="0"/>
          </a:p>
          <a:p>
            <a:pPr lvl="1">
              <a:buFont typeface="Wingdings" panose="05000000000000000000" pitchFamily="2" charset="2"/>
              <a:buChar char="§"/>
            </a:pPr>
            <a:r>
              <a:rPr lang="en-US" sz="2800" dirty="0"/>
              <a:t>B1 (not the goalkeeper) </a:t>
            </a:r>
            <a:r>
              <a:rPr lang="en-US" sz="2800" strike="sngStrike" dirty="0"/>
              <a:t>makes a save</a:t>
            </a:r>
            <a:r>
              <a:rPr lang="en-US" sz="2800" dirty="0"/>
              <a:t> </a:t>
            </a:r>
            <a:r>
              <a:rPr lang="en-US" sz="2800" u="sng" dirty="0"/>
              <a:t>picks up a loose ball or catches a pass while</a:t>
            </a:r>
            <a:r>
              <a:rPr lang="en-US" sz="2800" dirty="0"/>
              <a:t> in the crease.  As he is coming out of the crease, A1 checks B1's </a:t>
            </a:r>
            <a:r>
              <a:rPr lang="en-US" sz="2800" dirty="0" err="1"/>
              <a:t>crosse</a:t>
            </a:r>
            <a:r>
              <a:rPr lang="en-US" sz="2800" dirty="0"/>
              <a:t>, causing the ball to enter goal.  RULING: Legal goal.  Interference may be called only when the designated goalkeeper is involved.</a:t>
            </a:r>
          </a:p>
          <a:p>
            <a:pPr lvl="1"/>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p:txBody>
          <a:bodyPr>
            <a:normAutofit/>
          </a:bodyPr>
          <a:lstStyle/>
          <a:p>
            <a:r>
              <a:rPr lang="en-US" b="1" dirty="0">
                <a:solidFill>
                  <a:srgbClr val="FF0000"/>
                </a:solidFill>
              </a:rPr>
              <a:t>2017 – Rules Book Corrections</a:t>
            </a:r>
            <a:endParaRPr lang="en-US" dirty="0"/>
          </a:p>
        </p:txBody>
      </p:sp>
    </p:spTree>
    <p:extLst>
      <p:ext uri="{BB962C8B-B14F-4D97-AF65-F5344CB8AC3E}">
        <p14:creationId xmlns:p14="http://schemas.microsoft.com/office/powerpoint/2010/main" val="2064057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2217" y="1154981"/>
            <a:ext cx="11833772" cy="5567553"/>
          </a:xfrm>
        </p:spPr>
        <p:txBody>
          <a:bodyPr>
            <a:normAutofit fontScale="85000" lnSpcReduction="20000"/>
          </a:bodyPr>
          <a:lstStyle/>
          <a:p>
            <a:r>
              <a:rPr lang="en-US" sz="4600" dirty="0" smtClean="0"/>
              <a:t>4-18-4 Situation A (New) – addition to page 46</a:t>
            </a:r>
          </a:p>
          <a:p>
            <a:endParaRPr lang="en-US" dirty="0" smtClean="0"/>
          </a:p>
          <a:p>
            <a:r>
              <a:rPr lang="en-US" dirty="0"/>
              <a:t>A:  A1 takes a shot while B1 Goalkeeper is away from the crease area.  While the shot is in flight, B2 non-goalkeeper-defender steps in the crease to block the shot.  RULING:  Play-on until the shot comes to its normal conclusion. </a:t>
            </a:r>
          </a:p>
          <a:p>
            <a:endParaRPr lang="en-US" dirty="0"/>
          </a:p>
          <a:p>
            <a:r>
              <a:rPr lang="en-US" dirty="0"/>
              <a:t>If it is B2’s first violation of this type, (a) if the ball did not enter the goal, </a:t>
            </a:r>
            <a:r>
              <a:rPr lang="en-US" dirty="0" smtClean="0"/>
              <a:t>stop </a:t>
            </a:r>
            <a:r>
              <a:rPr lang="en-US" dirty="0"/>
              <a:t>play and award ball to Team </a:t>
            </a:r>
            <a:r>
              <a:rPr lang="en-US" dirty="0" smtClean="0"/>
              <a:t>A laterally outside goal area.</a:t>
            </a:r>
            <a:r>
              <a:rPr lang="en-US" dirty="0"/>
              <a:t>  </a:t>
            </a:r>
            <a:r>
              <a:rPr lang="en-US" dirty="0" smtClean="0"/>
              <a:t>B2 does not serve penalty time.</a:t>
            </a:r>
            <a:r>
              <a:rPr lang="en-US" dirty="0"/>
              <a:t>  (b) If the ball entered the goal as a result of the shot, B2’s violation is wiped out by the goal.  </a:t>
            </a:r>
            <a:r>
              <a:rPr lang="en-US" dirty="0" smtClean="0"/>
              <a:t>Play is resumed with a faceoff.  In </a:t>
            </a:r>
            <a:r>
              <a:rPr lang="en-US" dirty="0"/>
              <a:t>either case, </a:t>
            </a:r>
            <a:r>
              <a:rPr lang="en-US" dirty="0" smtClean="0"/>
              <a:t>B2’s violation </a:t>
            </a:r>
            <a:r>
              <a:rPr lang="en-US" dirty="0"/>
              <a:t>would </a:t>
            </a:r>
            <a:r>
              <a:rPr lang="en-US" dirty="0" smtClean="0"/>
              <a:t>count as his first violation of this rule.</a:t>
            </a:r>
            <a:endParaRPr lang="en-US" dirty="0"/>
          </a:p>
          <a:p>
            <a:endParaRPr lang="en-US" dirty="0"/>
          </a:p>
          <a:p>
            <a:r>
              <a:rPr lang="en-US" dirty="0"/>
              <a:t>If it is B2’s second or any subsequent violation of this type, (a) if the ball did not enter the goal, stop play. B2 will serve a 1-minute releasable unsportsmanlike conduct foul.  Award the ball to Team A laterally outside of the </a:t>
            </a:r>
            <a:r>
              <a:rPr lang="en-US" dirty="0" smtClean="0"/>
              <a:t>goal </a:t>
            </a:r>
            <a:r>
              <a:rPr lang="en-US" dirty="0"/>
              <a:t>a</a:t>
            </a:r>
            <a:r>
              <a:rPr lang="en-US" dirty="0" smtClean="0"/>
              <a:t>rea</a:t>
            </a:r>
            <a:r>
              <a:rPr lang="en-US" dirty="0"/>
              <a:t>.  (b) If the ball entered the goal as a result of the shot, B2 will serve a 1-minute releasable unsportsmanlike conduct foul.  Resume play with a faceoff.</a:t>
            </a:r>
          </a:p>
          <a:p>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a:xfrm>
            <a:off x="838200" y="0"/>
            <a:ext cx="10515600" cy="1325563"/>
          </a:xfrm>
        </p:spPr>
        <p:txBody>
          <a:bodyPr>
            <a:normAutofit/>
          </a:bodyPr>
          <a:lstStyle/>
          <a:p>
            <a:r>
              <a:rPr lang="en-US" b="1" dirty="0">
                <a:solidFill>
                  <a:srgbClr val="FF0000"/>
                </a:solidFill>
              </a:rPr>
              <a:t>2017 – Rules Book Corrections</a:t>
            </a:r>
            <a:endParaRPr lang="en-US" dirty="0"/>
          </a:p>
        </p:txBody>
      </p:sp>
    </p:spTree>
    <p:extLst>
      <p:ext uri="{BB962C8B-B14F-4D97-AF65-F5344CB8AC3E}">
        <p14:creationId xmlns:p14="http://schemas.microsoft.com/office/powerpoint/2010/main" val="586366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4-31-C (Page 55)</a:t>
            </a:r>
          </a:p>
          <a:p>
            <a:pPr lvl="1">
              <a:buFont typeface="Wingdings" panose="05000000000000000000" pitchFamily="2" charset="2"/>
              <a:buChar char="§"/>
            </a:pPr>
            <a:endParaRPr lang="en-US" sz="2800" dirty="0" smtClean="0"/>
          </a:p>
          <a:p>
            <a:pPr lvl="1">
              <a:buFont typeface="Wingdings" panose="05000000000000000000" pitchFamily="2" charset="2"/>
              <a:buChar char="§"/>
            </a:pPr>
            <a:r>
              <a:rPr lang="en-US" sz="2800" dirty="0" smtClean="0"/>
              <a:t>SECTION </a:t>
            </a:r>
            <a:r>
              <a:rPr lang="en-US" sz="2800" dirty="0"/>
              <a:t>31:  GET IT </a:t>
            </a:r>
            <a:r>
              <a:rPr lang="en-US" sz="2800" dirty="0" smtClean="0"/>
              <a:t>IN/KEEP </a:t>
            </a:r>
            <a:r>
              <a:rPr lang="en-US" sz="2800" dirty="0"/>
              <a:t>IT IN</a:t>
            </a:r>
          </a:p>
          <a:p>
            <a:pPr marL="457200" lvl="1" indent="0">
              <a:buNone/>
            </a:pPr>
            <a:endParaRPr lang="en-US" sz="2800" dirty="0"/>
          </a:p>
          <a:p>
            <a:pPr lvl="1">
              <a:buFont typeface="Wingdings" panose="05000000000000000000" pitchFamily="2" charset="2"/>
              <a:buChar char="§"/>
            </a:pPr>
            <a:r>
              <a:rPr lang="en-US" sz="2800" dirty="0"/>
              <a:t>C.  “Get It In/Keep It In” situations are:</a:t>
            </a:r>
          </a:p>
          <a:p>
            <a:pPr marL="457200" lvl="1" indent="0">
              <a:buNone/>
            </a:pPr>
            <a:endParaRPr lang="en-US" sz="2800" dirty="0"/>
          </a:p>
          <a:p>
            <a:pPr lvl="2">
              <a:buFont typeface="Wingdings" panose="05000000000000000000" pitchFamily="2" charset="2"/>
              <a:buChar char="§"/>
            </a:pPr>
            <a:r>
              <a:rPr lang="en-US" sz="2800" dirty="0"/>
              <a:t>1. Under two minutes remaining in the game when </a:t>
            </a:r>
            <a:r>
              <a:rPr lang="en-US" sz="2800" strike="sngStrike" dirty="0"/>
              <a:t>the game is not tied</a:t>
            </a:r>
            <a:r>
              <a:rPr lang="en-US" sz="2800" dirty="0"/>
              <a:t> </a:t>
            </a:r>
            <a:r>
              <a:rPr lang="en-US" sz="2800" u="sng" dirty="0"/>
              <a:t>a team is ahead by four goals or less</a:t>
            </a:r>
            <a:r>
              <a:rPr lang="en-US" sz="2800" dirty="0"/>
              <a:t>.</a:t>
            </a:r>
          </a:p>
          <a:p>
            <a:pPr lvl="1"/>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p:txBody>
          <a:bodyPr>
            <a:normAutofit/>
          </a:bodyPr>
          <a:lstStyle/>
          <a:p>
            <a:r>
              <a:rPr lang="en-US" b="1" dirty="0">
                <a:solidFill>
                  <a:srgbClr val="FF0000"/>
                </a:solidFill>
              </a:rPr>
              <a:t>2017 – Rules Book Corrections</a:t>
            </a:r>
            <a:endParaRPr lang="en-US" dirty="0"/>
          </a:p>
        </p:txBody>
      </p:sp>
    </p:spTree>
    <p:extLst>
      <p:ext uri="{BB962C8B-B14F-4D97-AF65-F5344CB8AC3E}">
        <p14:creationId xmlns:p14="http://schemas.microsoft.com/office/powerpoint/2010/main" val="4005204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9245" y="1854558"/>
            <a:ext cx="11281893" cy="5003441"/>
          </a:xfrm>
        </p:spPr>
        <p:txBody>
          <a:bodyPr>
            <a:normAutofit/>
          </a:bodyPr>
          <a:lstStyle/>
          <a:p>
            <a:r>
              <a:rPr lang="en-US" dirty="0" smtClean="0"/>
              <a:t>6-5-2 Situation O (Page 70)</a:t>
            </a:r>
          </a:p>
          <a:p>
            <a:pPr lvl="1">
              <a:buFont typeface="Wingdings" panose="05000000000000000000" pitchFamily="2" charset="2"/>
              <a:buChar char="§"/>
            </a:pPr>
            <a:endParaRPr lang="en-US" sz="2800" dirty="0" smtClean="0"/>
          </a:p>
          <a:p>
            <a:pPr lvl="1">
              <a:buFont typeface="Wingdings" panose="05000000000000000000" pitchFamily="2" charset="2"/>
              <a:buChar char="§"/>
            </a:pPr>
            <a:r>
              <a:rPr lang="en-US" sz="2800" dirty="0" smtClean="0"/>
              <a:t>SECTION </a:t>
            </a:r>
            <a:r>
              <a:rPr lang="en-US" sz="2800" dirty="0"/>
              <a:t>5:  ILLEGAL PROCEDURE</a:t>
            </a:r>
          </a:p>
          <a:p>
            <a:pPr marL="457200" lvl="1" indent="0">
              <a:buNone/>
            </a:pPr>
            <a:endParaRPr lang="en-US" sz="2800" dirty="0"/>
          </a:p>
          <a:p>
            <a:pPr lvl="1">
              <a:buFont typeface="Wingdings" panose="05000000000000000000" pitchFamily="2" charset="2"/>
              <a:buChar char="§"/>
            </a:pPr>
            <a:r>
              <a:rPr lang="en-US" sz="2800" dirty="0"/>
              <a:t>During the faceoff, but before possession is gained, A1 pushes B1 who is attempting to secure the ground </a:t>
            </a:r>
            <a:r>
              <a:rPr lang="en-US" sz="2800" dirty="0" smtClean="0"/>
              <a:t>ball </a:t>
            </a:r>
            <a:r>
              <a:rPr lang="en-US" sz="2800" dirty="0"/>
              <a:t>in B’s defensive side of the field.  Official awards the ball to B at the spot of the infraction.  </a:t>
            </a:r>
            <a:r>
              <a:rPr lang="en-US" sz="2800" b="1" dirty="0"/>
              <a:t>RULING: </a:t>
            </a:r>
            <a:r>
              <a:rPr lang="en-US" sz="2800" strike="sngStrike" dirty="0"/>
              <a:t>Ball</a:t>
            </a:r>
            <a:r>
              <a:rPr lang="en-US" sz="2800" b="1" strike="sngStrike" dirty="0"/>
              <a:t> </a:t>
            </a:r>
            <a:r>
              <a:rPr lang="en-US" sz="2800" strike="sngStrike" dirty="0"/>
              <a:t>should have been awarded to Team B in its offensive side of the field at center.</a:t>
            </a:r>
            <a:r>
              <a:rPr lang="en-US" sz="2800" dirty="0"/>
              <a:t>  </a:t>
            </a:r>
            <a:r>
              <a:rPr lang="en-US" sz="2800" u="sng" dirty="0" smtClean="0"/>
              <a:t>This ruling is correct. The </a:t>
            </a:r>
            <a:r>
              <a:rPr lang="en-US" sz="2800" u="sng" dirty="0"/>
              <a:t>ball is moved to the offended team’s offensive side of the field only on a pre-whistle violation.</a:t>
            </a:r>
            <a:endParaRPr lang="en-US" sz="2800" dirty="0"/>
          </a:p>
          <a:p>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p:txBody>
          <a:bodyPr>
            <a:normAutofit/>
          </a:bodyPr>
          <a:lstStyle/>
          <a:p>
            <a:r>
              <a:rPr lang="en-US" b="1" dirty="0">
                <a:solidFill>
                  <a:srgbClr val="FF0000"/>
                </a:solidFill>
              </a:rPr>
              <a:t>2017 – Rules Book Corrections</a:t>
            </a:r>
            <a:endParaRPr lang="en-US" dirty="0"/>
          </a:p>
        </p:txBody>
      </p:sp>
    </p:spTree>
    <p:extLst>
      <p:ext uri="{BB962C8B-B14F-4D97-AF65-F5344CB8AC3E}">
        <p14:creationId xmlns:p14="http://schemas.microsoft.com/office/powerpoint/2010/main" val="4017188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6-10-3 (Page 73)</a:t>
            </a:r>
          </a:p>
          <a:p>
            <a:endParaRPr lang="en-US" dirty="0" smtClean="0"/>
          </a:p>
          <a:p>
            <a:r>
              <a:rPr lang="en-US" dirty="0" smtClean="0"/>
              <a:t>ART</a:t>
            </a:r>
            <a:r>
              <a:rPr lang="en-US" dirty="0"/>
              <a:t>. 3 . . . During the last two minutes of regulation play, stalling rules are in effect for the team that is ahead by four goals or less. When </a:t>
            </a:r>
            <a:r>
              <a:rPr lang="en-US" b="1" u="sng" dirty="0"/>
              <a:t>the score is tied, or</a:t>
            </a:r>
            <a:r>
              <a:rPr lang="en-US" u="sng" dirty="0"/>
              <a:t> </a:t>
            </a:r>
            <a:r>
              <a:rPr lang="en-US" dirty="0"/>
              <a:t>the score differential is five goals or more, </a:t>
            </a:r>
            <a:r>
              <a:rPr lang="en-US" dirty="0" smtClean="0"/>
              <a:t>neither team is forced to keep the ball in the goal area, </a:t>
            </a:r>
            <a:r>
              <a:rPr lang="en-US" strike="sngStrike" dirty="0" smtClean="0"/>
              <a:t>unless warned to “keep it in”</a:t>
            </a:r>
            <a:endParaRPr lang="en-US" strike="sngStrike" dirty="0"/>
          </a:p>
          <a:p>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p:txBody>
          <a:bodyPr>
            <a:normAutofit/>
          </a:bodyPr>
          <a:lstStyle/>
          <a:p>
            <a:r>
              <a:rPr lang="en-US" b="1" dirty="0">
                <a:solidFill>
                  <a:srgbClr val="FF0000"/>
                </a:solidFill>
              </a:rPr>
              <a:t>2017 – Rules Book Corrections</a:t>
            </a:r>
            <a:endParaRPr lang="en-US" dirty="0"/>
          </a:p>
        </p:txBody>
      </p:sp>
    </p:spTree>
    <p:extLst>
      <p:ext uri="{BB962C8B-B14F-4D97-AF65-F5344CB8AC3E}">
        <p14:creationId xmlns:p14="http://schemas.microsoft.com/office/powerpoint/2010/main" val="101526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2369" y="1519310"/>
            <a:ext cx="11422966" cy="5203225"/>
          </a:xfrm>
        </p:spPr>
        <p:txBody>
          <a:bodyPr/>
          <a:lstStyle/>
          <a:p>
            <a:r>
              <a:rPr lang="en-US" dirty="0" smtClean="0"/>
              <a:t>7-3 (Page 78)</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SECTION </a:t>
            </a:r>
            <a:r>
              <a:rPr lang="en-US" dirty="0"/>
              <a:t>3:  RESUMING PLAY AFTER A PENALTY</a:t>
            </a:r>
          </a:p>
          <a:p>
            <a:pPr marL="457200" lvl="1" indent="0">
              <a:buNone/>
            </a:pPr>
            <a:endParaRPr lang="en-US" dirty="0"/>
          </a:p>
          <a:p>
            <a:pPr lvl="1">
              <a:buFont typeface="Wingdings" panose="05000000000000000000" pitchFamily="2" charset="2"/>
              <a:buChar char="§"/>
            </a:pPr>
            <a:r>
              <a:rPr lang="en-US" sz="2800" dirty="0"/>
              <a:t>When a penalty occurs and the ball is in the offended team’s offensive half of the field, the ball shall be put in play the team awarded the ball, at the spot where the ball was when play was suspended.  If the ball was in the goal area when play was suspended, it shall be restarted </a:t>
            </a:r>
            <a:r>
              <a:rPr lang="en-US" sz="2800" strike="sngStrike" dirty="0"/>
              <a:t>nearest to the spot of the ball at the time of the whistle</a:t>
            </a:r>
            <a:r>
              <a:rPr lang="en-US" sz="2800" dirty="0"/>
              <a:t> </a:t>
            </a:r>
            <a:r>
              <a:rPr lang="en-US" sz="2800" u="sng" dirty="0"/>
              <a:t>20 yards laterally outside the goal area</a:t>
            </a:r>
            <a:r>
              <a:rPr lang="en-US" sz="2800" dirty="0"/>
              <a:t>.  If the ball has crossed the end line prior to the penalty occurring, the ball shall be restarted at that spot.</a:t>
            </a:r>
          </a:p>
          <a:p>
            <a:endParaRPr lang="en-US" dirty="0"/>
          </a:p>
        </p:txBody>
      </p:sp>
      <p:sp>
        <p:nvSpPr>
          <p:cNvPr id="3" name="Footer Placeholder 2"/>
          <p:cNvSpPr>
            <a:spLocks noGrp="1"/>
          </p:cNvSpPr>
          <p:nvPr>
            <p:ph type="ftr" sz="quarter" idx="4294967295"/>
          </p:nvPr>
        </p:nvSpPr>
        <p:spPr>
          <a:xfrm>
            <a:off x="4165600" y="6356352"/>
            <a:ext cx="3860800" cy="36618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smtClean="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3"/>
          <p:cNvSpPr>
            <a:spLocks noGrp="1"/>
          </p:cNvSpPr>
          <p:nvPr>
            <p:ph type="title"/>
          </p:nvPr>
        </p:nvSpPr>
        <p:spPr/>
        <p:txBody>
          <a:bodyPr>
            <a:normAutofit/>
          </a:bodyPr>
          <a:lstStyle/>
          <a:p>
            <a:r>
              <a:rPr lang="en-US" b="1" dirty="0">
                <a:solidFill>
                  <a:srgbClr val="FF0000"/>
                </a:solidFill>
              </a:rPr>
              <a:t>2017 – Rules Book Corrections</a:t>
            </a:r>
            <a:endParaRPr lang="en-US" dirty="0"/>
          </a:p>
        </p:txBody>
      </p:sp>
    </p:spTree>
    <p:extLst>
      <p:ext uri="{BB962C8B-B14F-4D97-AF65-F5344CB8AC3E}">
        <p14:creationId xmlns:p14="http://schemas.microsoft.com/office/powerpoint/2010/main" val="614472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840</Words>
  <Application>Microsoft Office PowerPoint</Application>
  <PresentationFormat>Widescreen</PresentationFormat>
  <Paragraphs>85</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2017 – Rules Book Corrections</vt:lpstr>
      <vt:lpstr>2017 – Rules Book Corrections</vt:lpstr>
      <vt:lpstr>2017 – Rules Book Corrections</vt:lpstr>
      <vt:lpstr>2017 – Rules Book Corrections</vt:lpstr>
      <vt:lpstr>2017 – Rules Book Corrections</vt:lpstr>
      <vt:lpstr>2017 – Rules Book Corrections</vt:lpstr>
      <vt:lpstr>2017 – Rules Book Corrections</vt:lpstr>
      <vt:lpstr>2017 – Rules Book Corrections</vt:lpstr>
      <vt:lpstr>2017 – Rules Book Corrections</vt:lpstr>
      <vt:lpstr>2017 – Rules Book Corrections</vt:lpstr>
      <vt:lpstr>2017 – Rules Book Corrections – LAST ONE!!!!</vt:lpstr>
    </vt:vector>
  </TitlesOfParts>
  <Company>Owen J Roberts School Distirct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 Rules Book Corrections</dc:title>
  <dc:creator>Dede, Scott</dc:creator>
  <cp:lastModifiedBy>Dede, Scott</cp:lastModifiedBy>
  <cp:revision>1</cp:revision>
  <dcterms:created xsi:type="dcterms:W3CDTF">2017-03-22T14:03:35Z</dcterms:created>
  <dcterms:modified xsi:type="dcterms:W3CDTF">2017-03-22T14:03:48Z</dcterms:modified>
</cp:coreProperties>
</file>