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73" r:id="rId3"/>
    <p:sldId id="261" r:id="rId4"/>
    <p:sldId id="257" r:id="rId5"/>
    <p:sldId id="258" r:id="rId6"/>
    <p:sldId id="263" r:id="rId7"/>
    <p:sldId id="267" r:id="rId8"/>
    <p:sldId id="262" r:id="rId9"/>
    <p:sldId id="271" r:id="rId10"/>
    <p:sldId id="268" r:id="rId11"/>
    <p:sldId id="264" r:id="rId12"/>
    <p:sldId id="265" r:id="rId13"/>
    <p:sldId id="266" r:id="rId14"/>
    <p:sldId id="272" r:id="rId15"/>
    <p:sldId id="260" r:id="rId16"/>
    <p:sldId id="259"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176" autoAdjust="0"/>
    <p:restoredTop sz="94660"/>
  </p:normalViewPr>
  <p:slideViewPr>
    <p:cSldViewPr snapToGrid="0">
      <p:cViewPr varScale="1">
        <p:scale>
          <a:sx n="70" d="100"/>
          <a:sy n="70" d="100"/>
        </p:scale>
        <p:origin x="7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C51D71-4261-4EFF-8816-D3963387C656}" type="datetimeFigureOut">
              <a:rPr lang="en-US" smtClean="0"/>
              <a:t>2/26/2017</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1183946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51D71-4261-4EFF-8816-D3963387C656}" type="datetimeFigureOut">
              <a:rPr lang="en-US" smtClean="0"/>
              <a:t>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547838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51D71-4261-4EFF-8816-D3963387C65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3028238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51D71-4261-4EFF-8816-D3963387C65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1998106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51D71-4261-4EFF-8816-D3963387C65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1413881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51D71-4261-4EFF-8816-D3963387C65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4129433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51D71-4261-4EFF-8816-D3963387C65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2892743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C51D71-4261-4EFF-8816-D3963387C65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255665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C51D71-4261-4EFF-8816-D3963387C65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171421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C51D71-4261-4EFF-8816-D3963387C65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233648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51D71-4261-4EFF-8816-D3963387C65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2923282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C51D71-4261-4EFF-8816-D3963387C656}" type="datetimeFigureOut">
              <a:rPr lang="en-US" smtClean="0"/>
              <a:t>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3974497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C51D71-4261-4EFF-8816-D3963387C656}" type="datetimeFigureOut">
              <a:rPr lang="en-US" smtClean="0"/>
              <a:t>2/26/2017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283206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3C51D71-4261-4EFF-8816-D3963387C656}" type="datetimeFigureOut">
              <a:rPr lang="en-US" smtClean="0"/>
              <a:t>2/26/2017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2252679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51D71-4261-4EFF-8816-D3963387C656}" type="datetimeFigureOut">
              <a:rPr lang="en-US" smtClean="0"/>
              <a:t>2/26/2017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2863029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51D71-4261-4EFF-8816-D3963387C656}" type="datetimeFigureOut">
              <a:rPr lang="en-US" smtClean="0"/>
              <a:t>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3336191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51D71-4261-4EFF-8816-D3963387C656}" type="datetimeFigureOut">
              <a:rPr lang="en-US" smtClean="0"/>
              <a:t>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B3C78-67A9-432A-97C6-A9AF542E66BA}" type="slidenum">
              <a:rPr lang="en-US" smtClean="0"/>
              <a:t>‹#›</a:t>
            </a:fld>
            <a:endParaRPr lang="en-US"/>
          </a:p>
        </p:txBody>
      </p:sp>
    </p:spTree>
    <p:extLst>
      <p:ext uri="{BB962C8B-B14F-4D97-AF65-F5344CB8AC3E}">
        <p14:creationId xmlns:p14="http://schemas.microsoft.com/office/powerpoint/2010/main" val="1068534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3C51D71-4261-4EFF-8816-D3963387C656}" type="datetimeFigureOut">
              <a:rPr lang="en-US" smtClean="0"/>
              <a:t>2/26/2017</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FBB3C78-67A9-432A-97C6-A9AF542E66BA}" type="slidenum">
              <a:rPr lang="en-US" smtClean="0"/>
              <a:t>‹#›</a:t>
            </a:fld>
            <a:endParaRPr lang="en-US"/>
          </a:p>
        </p:txBody>
      </p:sp>
    </p:spTree>
    <p:extLst>
      <p:ext uri="{BB962C8B-B14F-4D97-AF65-F5344CB8AC3E}">
        <p14:creationId xmlns:p14="http://schemas.microsoft.com/office/powerpoint/2010/main" val="304938854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mobile.dudasite.com/site/kloa" TargetMode="External"/><Relationship Id="rId2" Type="http://schemas.openxmlformats.org/officeDocument/2006/relationships/hyperlink" Target="http://www.klo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and Misunderstood Rules </a:t>
            </a:r>
            <a:endParaRPr lang="en-US" dirty="0"/>
          </a:p>
        </p:txBody>
      </p:sp>
      <p:sp>
        <p:nvSpPr>
          <p:cNvPr id="3" name="Subtitle 2"/>
          <p:cNvSpPr>
            <a:spLocks noGrp="1"/>
          </p:cNvSpPr>
          <p:nvPr>
            <p:ph type="subTitle" idx="1"/>
          </p:nvPr>
        </p:nvSpPr>
        <p:spPr/>
        <p:txBody>
          <a:bodyPr>
            <a:noAutofit/>
          </a:bodyPr>
          <a:lstStyle/>
          <a:p>
            <a:r>
              <a:rPr lang="en-US" sz="2400" dirty="0" smtClean="0">
                <a:solidFill>
                  <a:srgbClr val="C00000"/>
                </a:solidFill>
              </a:rPr>
              <a:t>Scott Dede</a:t>
            </a:r>
          </a:p>
          <a:p>
            <a:endParaRPr lang="en-US" sz="2400" dirty="0">
              <a:solidFill>
                <a:srgbClr val="C00000"/>
              </a:solidFill>
            </a:endParaRPr>
          </a:p>
          <a:p>
            <a:r>
              <a:rPr lang="en-US" sz="2400" dirty="0" smtClean="0">
                <a:solidFill>
                  <a:srgbClr val="C00000"/>
                </a:solidFill>
              </a:rPr>
              <a:t>KLOA Official’s Clinic</a:t>
            </a:r>
          </a:p>
          <a:p>
            <a:r>
              <a:rPr lang="en-US" sz="2400" dirty="0" smtClean="0">
                <a:solidFill>
                  <a:srgbClr val="C00000"/>
                </a:solidFill>
              </a:rPr>
              <a:t>February 26</a:t>
            </a:r>
            <a:r>
              <a:rPr lang="en-US" sz="2400" baseline="30000" dirty="0" smtClean="0">
                <a:solidFill>
                  <a:srgbClr val="C00000"/>
                </a:solidFill>
              </a:rPr>
              <a:t>th</a:t>
            </a:r>
            <a:r>
              <a:rPr lang="en-US" sz="2400" dirty="0" smtClean="0">
                <a:solidFill>
                  <a:srgbClr val="C00000"/>
                </a:solidFill>
              </a:rPr>
              <a:t>, 2017</a:t>
            </a:r>
            <a:endParaRPr lang="en-US" sz="2400" dirty="0">
              <a:solidFill>
                <a:srgbClr val="C00000"/>
              </a:solidFill>
            </a:endParaRPr>
          </a:p>
        </p:txBody>
      </p:sp>
    </p:spTree>
    <p:extLst>
      <p:ext uri="{BB962C8B-B14F-4D97-AF65-F5344CB8AC3E}">
        <p14:creationId xmlns:p14="http://schemas.microsoft.com/office/powerpoint/2010/main" val="1853831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37230"/>
          </a:xfrm>
        </p:spPr>
        <p:txBody>
          <a:bodyPr/>
          <a:lstStyle/>
          <a:p>
            <a:pPr algn="ctr"/>
            <a:r>
              <a:rPr lang="en-US" b="1" u="sng" dirty="0" smtClean="0"/>
              <a:t>Scenario:</a:t>
            </a:r>
            <a:endParaRPr lang="en-US" dirty="0"/>
          </a:p>
        </p:txBody>
      </p:sp>
      <p:sp>
        <p:nvSpPr>
          <p:cNvPr id="3" name="Content Placeholder 2"/>
          <p:cNvSpPr>
            <a:spLocks noGrp="1"/>
          </p:cNvSpPr>
          <p:nvPr>
            <p:ph idx="1"/>
          </p:nvPr>
        </p:nvSpPr>
        <p:spPr>
          <a:xfrm>
            <a:off x="1571223" y="245660"/>
            <a:ext cx="10442586" cy="6769289"/>
          </a:xfrm>
        </p:spPr>
        <p:txBody>
          <a:bodyPr/>
          <a:lstStyle/>
          <a:p>
            <a:pPr marL="0" indent="0">
              <a:buNone/>
            </a:pPr>
            <a:r>
              <a:rPr lang="en-US" sz="2800" b="1" i="1" dirty="0" smtClean="0"/>
              <a:t>Player B1 pushes A1 and a play on is called.  While the ball is still live, A1 slashes B1.</a:t>
            </a:r>
          </a:p>
          <a:p>
            <a:r>
              <a:rPr lang="en-US" dirty="0" smtClean="0"/>
              <a:t>Now what?</a:t>
            </a:r>
          </a:p>
          <a:p>
            <a:pPr lvl="1"/>
            <a:r>
              <a:rPr lang="en-US" dirty="0" smtClean="0"/>
              <a:t>Immediate whistle when the slash occurs</a:t>
            </a:r>
          </a:p>
          <a:p>
            <a:r>
              <a:rPr lang="en-US" dirty="0" smtClean="0"/>
              <a:t>Who serves penalty time?</a:t>
            </a:r>
          </a:p>
          <a:p>
            <a:endParaRPr lang="en-US" dirty="0"/>
          </a:p>
          <a:p>
            <a:r>
              <a:rPr lang="en-US" dirty="0" smtClean="0"/>
              <a:t>This is a simultaneous foul situation, so both players serve time.  B1 serves 30 seconds and A1 serves 1 minute.  The first 30 seconds are non-releasable for both players.  </a:t>
            </a:r>
          </a:p>
          <a:p>
            <a:r>
              <a:rPr lang="en-US" dirty="0" smtClean="0"/>
              <a:t>Team B gets possession because they have less penalty time</a:t>
            </a:r>
            <a:endParaRPr lang="en-US" dirty="0"/>
          </a:p>
        </p:txBody>
      </p:sp>
    </p:spTree>
    <p:extLst>
      <p:ext uri="{BB962C8B-B14F-4D97-AF65-F5344CB8AC3E}">
        <p14:creationId xmlns:p14="http://schemas.microsoft.com/office/powerpoint/2010/main" val="2409451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 calcmode="lin" valueType="num">
                                      <p:cBhvr additive="base">
                                        <p:cTn id="2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677"/>
            <a:ext cx="10515600" cy="998807"/>
          </a:xfrm>
        </p:spPr>
        <p:txBody>
          <a:bodyPr/>
          <a:lstStyle/>
          <a:p>
            <a:pPr algn="ctr"/>
            <a:r>
              <a:rPr lang="en-US" b="1" u="sng" dirty="0" smtClean="0"/>
              <a:t>Scenario:</a:t>
            </a:r>
            <a:endParaRPr lang="en-US" b="1" u="sng" dirty="0"/>
          </a:p>
        </p:txBody>
      </p:sp>
      <p:sp>
        <p:nvSpPr>
          <p:cNvPr id="3" name="Content Placeholder 2"/>
          <p:cNvSpPr>
            <a:spLocks noGrp="1"/>
          </p:cNvSpPr>
          <p:nvPr>
            <p:ph idx="1"/>
          </p:nvPr>
        </p:nvSpPr>
        <p:spPr>
          <a:xfrm>
            <a:off x="1790163" y="1030310"/>
            <a:ext cx="10040766" cy="5628067"/>
          </a:xfrm>
        </p:spPr>
        <p:txBody>
          <a:bodyPr>
            <a:normAutofit/>
          </a:bodyPr>
          <a:lstStyle/>
          <a:p>
            <a:pPr marL="0" indent="0">
              <a:buNone/>
            </a:pPr>
            <a:r>
              <a:rPr lang="en-US" sz="2800" b="1" i="1" dirty="0" smtClean="0"/>
              <a:t>Player A1 raises his arm above his head while Player B1 is defending him.  </a:t>
            </a:r>
            <a:r>
              <a:rPr lang="en-US" sz="2800" b="1" dirty="0" smtClean="0"/>
              <a:t>Is he “warding off”?</a:t>
            </a:r>
          </a:p>
          <a:p>
            <a:r>
              <a:rPr lang="en-US" dirty="0" smtClean="0"/>
              <a:t>Not necessarily – Know why he is doing this.</a:t>
            </a:r>
            <a:endParaRPr lang="en-US" dirty="0"/>
          </a:p>
          <a:p>
            <a:endParaRPr lang="en-US" dirty="0"/>
          </a:p>
          <a:p>
            <a:r>
              <a:rPr lang="en-US" dirty="0" smtClean="0"/>
              <a:t>Where is the defender’s stick and what is the offensive player doing with his action?</a:t>
            </a:r>
          </a:p>
          <a:p>
            <a:pPr lvl="1"/>
            <a:r>
              <a:rPr lang="en-US" dirty="0" smtClean="0"/>
              <a:t>Stick under the arm – NOT a ward (could be a hold on offensive player)</a:t>
            </a:r>
          </a:p>
          <a:p>
            <a:pPr lvl="1"/>
            <a:r>
              <a:rPr lang="en-US" dirty="0" smtClean="0"/>
              <a:t>Stick over arm and pushed away to gain an advantage – This </a:t>
            </a:r>
            <a:r>
              <a:rPr lang="en-US" i="1" dirty="0" smtClean="0"/>
              <a:t>IS</a:t>
            </a:r>
            <a:r>
              <a:rPr lang="en-US" dirty="0" smtClean="0"/>
              <a:t> a ward.</a:t>
            </a:r>
            <a:endParaRPr lang="en-US" dirty="0"/>
          </a:p>
        </p:txBody>
      </p:sp>
    </p:spTree>
    <p:extLst>
      <p:ext uri="{BB962C8B-B14F-4D97-AF65-F5344CB8AC3E}">
        <p14:creationId xmlns:p14="http://schemas.microsoft.com/office/powerpoint/2010/main" val="149943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475"/>
            <a:ext cx="10515600" cy="984738"/>
          </a:xfrm>
        </p:spPr>
        <p:txBody>
          <a:bodyPr/>
          <a:lstStyle/>
          <a:p>
            <a:pPr algn="ctr"/>
            <a:r>
              <a:rPr lang="en-US" b="1" u="sng" dirty="0" smtClean="0"/>
              <a:t>Scenario:</a:t>
            </a:r>
            <a:endParaRPr lang="en-US" b="1" u="sng" dirty="0"/>
          </a:p>
        </p:txBody>
      </p:sp>
      <p:sp>
        <p:nvSpPr>
          <p:cNvPr id="3" name="Content Placeholder 2"/>
          <p:cNvSpPr>
            <a:spLocks noGrp="1"/>
          </p:cNvSpPr>
          <p:nvPr>
            <p:ph idx="1"/>
          </p:nvPr>
        </p:nvSpPr>
        <p:spPr>
          <a:xfrm>
            <a:off x="1712890" y="1083213"/>
            <a:ext cx="10310788" cy="5562285"/>
          </a:xfrm>
        </p:spPr>
        <p:txBody>
          <a:bodyPr>
            <a:normAutofit/>
          </a:bodyPr>
          <a:lstStyle/>
          <a:p>
            <a:pPr marL="0" indent="0">
              <a:buNone/>
            </a:pPr>
            <a:r>
              <a:rPr lang="en-US" sz="2800" b="1" i="1" dirty="0" smtClean="0"/>
              <a:t>True or False?  When a shot is taken, the player closest to the nearest end line is entitled to possession of the ball.</a:t>
            </a:r>
          </a:p>
          <a:p>
            <a:endParaRPr lang="en-US" dirty="0"/>
          </a:p>
          <a:p>
            <a:r>
              <a:rPr lang="en-US" dirty="0" smtClean="0"/>
              <a:t>FALSE – the player whose body is closest to the ball when and where it went out of bounds is entitled to possession.</a:t>
            </a:r>
          </a:p>
          <a:p>
            <a:endParaRPr lang="en-US" dirty="0"/>
          </a:p>
          <a:p>
            <a:pPr marL="0" indent="0">
              <a:buNone/>
            </a:pPr>
            <a:r>
              <a:rPr lang="en-US" b="1" i="1" dirty="0" smtClean="0"/>
              <a:t>Bonus: </a:t>
            </a:r>
          </a:p>
          <a:p>
            <a:r>
              <a:rPr lang="en-US" dirty="0" smtClean="0"/>
              <a:t>True/False: The stick is considered part of the body for the purpose of this rule?</a:t>
            </a:r>
          </a:p>
          <a:p>
            <a:r>
              <a:rPr lang="en-US" sz="2800" dirty="0" smtClean="0"/>
              <a:t>FALSE</a:t>
            </a:r>
          </a:p>
          <a:p>
            <a:endParaRPr lang="en-US" dirty="0"/>
          </a:p>
        </p:txBody>
      </p:sp>
    </p:spTree>
    <p:extLst>
      <p:ext uri="{BB962C8B-B14F-4D97-AF65-F5344CB8AC3E}">
        <p14:creationId xmlns:p14="http://schemas.microsoft.com/office/powerpoint/2010/main" val="2157513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0"/>
            <a:ext cx="10018713" cy="1752599"/>
          </a:xfrm>
        </p:spPr>
        <p:txBody>
          <a:bodyPr/>
          <a:lstStyle/>
          <a:p>
            <a:pPr algn="ctr"/>
            <a:r>
              <a:rPr lang="en-US" b="1" u="sng" dirty="0" smtClean="0"/>
              <a:t>Scenario:</a:t>
            </a:r>
            <a:endParaRPr lang="en-US" b="1" u="sng" dirty="0"/>
          </a:p>
        </p:txBody>
      </p:sp>
      <p:sp>
        <p:nvSpPr>
          <p:cNvPr id="3" name="Content Placeholder 2"/>
          <p:cNvSpPr>
            <a:spLocks noGrp="1"/>
          </p:cNvSpPr>
          <p:nvPr>
            <p:ph idx="1"/>
          </p:nvPr>
        </p:nvSpPr>
        <p:spPr>
          <a:xfrm>
            <a:off x="1484309" y="1392840"/>
            <a:ext cx="10018713" cy="4687910"/>
          </a:xfrm>
        </p:spPr>
        <p:txBody>
          <a:bodyPr/>
          <a:lstStyle/>
          <a:p>
            <a:r>
              <a:rPr lang="en-US" sz="2800" i="1" dirty="0" smtClean="0"/>
              <a:t>True or False </a:t>
            </a:r>
            <a:r>
              <a:rPr lang="en-US" sz="2800" dirty="0" smtClean="0"/>
              <a:t>– </a:t>
            </a:r>
            <a:r>
              <a:rPr lang="en-US" sz="2800" b="1" i="1" dirty="0" smtClean="0"/>
              <a:t>A team is permitted to play without a goalie as long as they do not violate the rules for </a:t>
            </a:r>
            <a:r>
              <a:rPr lang="en-US" sz="2800" b="1" i="1" dirty="0" err="1" smtClean="0"/>
              <a:t>offsides</a:t>
            </a:r>
            <a:r>
              <a:rPr lang="en-US" sz="2800" b="1" i="1" dirty="0" smtClean="0"/>
              <a:t> and have no more than 10 players in the game at any given time?</a:t>
            </a:r>
          </a:p>
          <a:p>
            <a:endParaRPr lang="en-US" dirty="0"/>
          </a:p>
          <a:p>
            <a:r>
              <a:rPr lang="en-US" dirty="0" smtClean="0"/>
              <a:t>FALSE – A team must have a properly equipped goalkeeper on the field at all times.</a:t>
            </a:r>
          </a:p>
          <a:p>
            <a:r>
              <a:rPr lang="en-US" dirty="0" smtClean="0"/>
              <a:t>If no goalkeeper is available, that team forfeits the game.</a:t>
            </a:r>
            <a:endParaRPr lang="en-US" dirty="0"/>
          </a:p>
        </p:txBody>
      </p:sp>
    </p:spTree>
    <p:extLst>
      <p:ext uri="{BB962C8B-B14F-4D97-AF65-F5344CB8AC3E}">
        <p14:creationId xmlns:p14="http://schemas.microsoft.com/office/powerpoint/2010/main" val="242092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Scenario:</a:t>
            </a:r>
            <a:endParaRPr lang="en-US" b="1" u="sng" dirty="0"/>
          </a:p>
        </p:txBody>
      </p:sp>
      <p:sp>
        <p:nvSpPr>
          <p:cNvPr id="3" name="Content Placeholder 2"/>
          <p:cNvSpPr>
            <a:spLocks noGrp="1"/>
          </p:cNvSpPr>
          <p:nvPr>
            <p:ph idx="1"/>
          </p:nvPr>
        </p:nvSpPr>
        <p:spPr>
          <a:xfrm>
            <a:off x="1484310" y="1996225"/>
            <a:ext cx="10018713" cy="3794975"/>
          </a:xfrm>
        </p:spPr>
        <p:txBody>
          <a:bodyPr/>
          <a:lstStyle/>
          <a:p>
            <a:pPr marL="0" indent="0">
              <a:buNone/>
            </a:pPr>
            <a:r>
              <a:rPr lang="en-US" sz="2800" b="1" dirty="0" smtClean="0"/>
              <a:t>Player A1 comes to the faceoff X without 6” of contrasting color on the shaft of his stick.  If the 20 second timer hasn’t gone off yet, can A2 replace A1 and take the faceoff as long as he does have 6” of contrasting color on his shaft?</a:t>
            </a:r>
          </a:p>
          <a:p>
            <a:pPr marL="0" indent="0">
              <a:buNone/>
            </a:pPr>
            <a:endParaRPr lang="en-US" dirty="0"/>
          </a:p>
          <a:p>
            <a:pPr marL="0" indent="0">
              <a:buNone/>
            </a:pPr>
            <a:r>
              <a:rPr lang="en-US" dirty="0" smtClean="0"/>
              <a:t>NO – Technical foul on A1.  A1 is permitted to stay in the game and Team B is awarded possession</a:t>
            </a:r>
          </a:p>
        </p:txBody>
      </p:sp>
    </p:spTree>
    <p:extLst>
      <p:ext uri="{BB962C8B-B14F-4D97-AF65-F5344CB8AC3E}">
        <p14:creationId xmlns:p14="http://schemas.microsoft.com/office/powerpoint/2010/main" val="258885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062"/>
            <a:ext cx="10515600" cy="901522"/>
          </a:xfrm>
        </p:spPr>
        <p:txBody>
          <a:bodyPr/>
          <a:lstStyle/>
          <a:p>
            <a:pPr algn="ctr"/>
            <a:r>
              <a:rPr lang="en-US" b="1" u="sng" dirty="0" smtClean="0"/>
              <a:t>Scenario:</a:t>
            </a:r>
            <a:endParaRPr lang="en-US" dirty="0"/>
          </a:p>
        </p:txBody>
      </p:sp>
      <p:sp>
        <p:nvSpPr>
          <p:cNvPr id="3" name="Content Placeholder 2"/>
          <p:cNvSpPr>
            <a:spLocks noGrp="1"/>
          </p:cNvSpPr>
          <p:nvPr>
            <p:ph idx="1"/>
          </p:nvPr>
        </p:nvSpPr>
        <p:spPr>
          <a:xfrm>
            <a:off x="1867437" y="1107584"/>
            <a:ext cx="9733160" cy="5409126"/>
          </a:xfrm>
        </p:spPr>
        <p:txBody>
          <a:bodyPr/>
          <a:lstStyle/>
          <a:p>
            <a:pPr marL="0" indent="0">
              <a:buNone/>
            </a:pPr>
            <a:r>
              <a:rPr lang="en-US" sz="2800" b="1" i="1" dirty="0" smtClean="0"/>
              <a:t>With Team A in possession, flag down for a technical foul on B1.  Team A scores a goal and then A1 commits a personal foul.  </a:t>
            </a:r>
          </a:p>
          <a:p>
            <a:pPr lvl="1"/>
            <a:r>
              <a:rPr lang="en-US" sz="2400" b="1" dirty="0" smtClean="0"/>
              <a:t>What is the ruling?  </a:t>
            </a:r>
          </a:p>
          <a:p>
            <a:pPr lvl="1"/>
            <a:r>
              <a:rPr lang="en-US" sz="2400" b="1" dirty="0" smtClean="0"/>
              <a:t>Anyone in the box serving time?</a:t>
            </a:r>
          </a:p>
          <a:p>
            <a:endParaRPr lang="en-US" dirty="0" smtClean="0"/>
          </a:p>
          <a:p>
            <a:r>
              <a:rPr lang="en-US" dirty="0" smtClean="0"/>
              <a:t>ANSWER: Goal is good and wipes out the foul on B1.  A1 serves one minute and award the ball to team B on offensive half of the field at the center.</a:t>
            </a:r>
          </a:p>
          <a:p>
            <a:endParaRPr lang="en-US" dirty="0" smtClean="0"/>
          </a:p>
          <a:p>
            <a:r>
              <a:rPr lang="en-US" dirty="0" smtClean="0"/>
              <a:t>Rule 7, Section 6, Article 4, SITUATION A</a:t>
            </a:r>
          </a:p>
          <a:p>
            <a:endParaRPr lang="en-US" dirty="0"/>
          </a:p>
        </p:txBody>
      </p:sp>
    </p:spTree>
    <p:extLst>
      <p:ext uri="{BB962C8B-B14F-4D97-AF65-F5344CB8AC3E}">
        <p14:creationId xmlns:p14="http://schemas.microsoft.com/office/powerpoint/2010/main" val="150229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2832"/>
            <a:ext cx="10515600" cy="927279"/>
          </a:xfrm>
        </p:spPr>
        <p:txBody>
          <a:bodyPr/>
          <a:lstStyle/>
          <a:p>
            <a:pPr algn="ctr"/>
            <a:r>
              <a:rPr lang="en-US" b="1" u="sng" dirty="0" smtClean="0"/>
              <a:t>Scenario:</a:t>
            </a:r>
            <a:endParaRPr lang="en-US" b="1" u="sng" dirty="0"/>
          </a:p>
        </p:txBody>
      </p:sp>
      <p:sp>
        <p:nvSpPr>
          <p:cNvPr id="3" name="Content Placeholder 2"/>
          <p:cNvSpPr>
            <a:spLocks noGrp="1"/>
          </p:cNvSpPr>
          <p:nvPr>
            <p:ph idx="1"/>
          </p:nvPr>
        </p:nvSpPr>
        <p:spPr>
          <a:xfrm>
            <a:off x="1751527" y="927280"/>
            <a:ext cx="9602273" cy="5666704"/>
          </a:xfrm>
        </p:spPr>
        <p:txBody>
          <a:bodyPr>
            <a:normAutofit/>
          </a:bodyPr>
          <a:lstStyle/>
          <a:p>
            <a:pPr marL="0" indent="0">
              <a:buNone/>
            </a:pPr>
            <a:r>
              <a:rPr lang="en-US" b="1" i="1" dirty="0" smtClean="0"/>
              <a:t>Team B is man-down and playing defense.  B1 and B2 begin to argue about what defense they are supposed to be playing and end up in a fist fight with each other.  What should the official do?</a:t>
            </a:r>
          </a:p>
          <a:p>
            <a:endParaRPr lang="en-US" dirty="0" smtClean="0"/>
          </a:p>
          <a:p>
            <a:r>
              <a:rPr lang="en-US" dirty="0" smtClean="0"/>
              <a:t>ANSWER: Immediate whistle.  Both players are ejected for fighting and a three minute non-releasable foul must be served by Team B for each player.</a:t>
            </a:r>
          </a:p>
          <a:p>
            <a:endParaRPr lang="en-US" dirty="0" smtClean="0"/>
          </a:p>
          <a:p>
            <a:r>
              <a:rPr lang="en-US" dirty="0" smtClean="0"/>
              <a:t>Rule 5, Section 12, Article 1a </a:t>
            </a:r>
          </a:p>
          <a:p>
            <a:r>
              <a:rPr lang="en-US" dirty="0" smtClean="0"/>
              <a:t>Rule 7, Section 4, Article 3: The "In-home" serves the first penalty and the second player listed in the book serves the second penalty.</a:t>
            </a:r>
          </a:p>
          <a:p>
            <a:endParaRPr lang="en-US" dirty="0"/>
          </a:p>
        </p:txBody>
      </p:sp>
    </p:spTree>
    <p:extLst>
      <p:ext uri="{BB962C8B-B14F-4D97-AF65-F5344CB8AC3E}">
        <p14:creationId xmlns:p14="http://schemas.microsoft.com/office/powerpoint/2010/main" val="1349113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Have a GREAT season.</a:t>
            </a:r>
            <a:endParaRPr lang="en-US" dirty="0"/>
          </a:p>
        </p:txBody>
      </p:sp>
      <p:sp>
        <p:nvSpPr>
          <p:cNvPr id="3" name="Content Placeholder 2"/>
          <p:cNvSpPr>
            <a:spLocks noGrp="1"/>
          </p:cNvSpPr>
          <p:nvPr>
            <p:ph idx="1"/>
          </p:nvPr>
        </p:nvSpPr>
        <p:spPr>
          <a:xfrm>
            <a:off x="2833352" y="1996225"/>
            <a:ext cx="8669671" cy="4238320"/>
          </a:xfrm>
        </p:spPr>
        <p:txBody>
          <a:bodyPr/>
          <a:lstStyle/>
          <a:p>
            <a:r>
              <a:rPr lang="en-US" dirty="0" smtClean="0"/>
              <a:t>Use our website to help you become a better official</a:t>
            </a:r>
          </a:p>
          <a:p>
            <a:pPr lvl="1"/>
            <a:r>
              <a:rPr lang="en-US" smtClean="0">
                <a:hlinkClick r:id="rId2"/>
              </a:rPr>
              <a:t>www.kloa.org</a:t>
            </a:r>
            <a:endParaRPr lang="en-US" dirty="0" smtClean="0"/>
          </a:p>
          <a:p>
            <a:pPr lvl="1"/>
            <a:r>
              <a:rPr lang="en-US" dirty="0" smtClean="0"/>
              <a:t>Mobile friendly – </a:t>
            </a:r>
            <a:r>
              <a:rPr lang="en-US" dirty="0" smtClean="0">
                <a:hlinkClick r:id="rId3"/>
              </a:rPr>
              <a:t>http://mobile.dudasite.com/site/kloa</a:t>
            </a:r>
            <a:endParaRPr lang="en-US" dirty="0" smtClean="0"/>
          </a:p>
          <a:p>
            <a:r>
              <a:rPr lang="en-US" dirty="0" smtClean="0"/>
              <a:t>Ask questions of other officials</a:t>
            </a:r>
          </a:p>
          <a:p>
            <a:r>
              <a:rPr lang="en-US" dirty="0" smtClean="0"/>
              <a:t>Discuss situations</a:t>
            </a:r>
          </a:p>
          <a:p>
            <a:r>
              <a:rPr lang="en-US" dirty="0" smtClean="0"/>
              <a:t>Email – Keystoneofficials@gmail.com</a:t>
            </a:r>
            <a:endParaRPr lang="en-US" dirty="0"/>
          </a:p>
        </p:txBody>
      </p:sp>
    </p:spTree>
    <p:extLst>
      <p:ext uri="{BB962C8B-B14F-4D97-AF65-F5344CB8AC3E}">
        <p14:creationId xmlns:p14="http://schemas.microsoft.com/office/powerpoint/2010/main" val="552224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
            <a:ext cx="10018713" cy="1120462"/>
          </a:xfrm>
        </p:spPr>
        <p:txBody>
          <a:bodyPr>
            <a:normAutofit/>
          </a:bodyPr>
          <a:lstStyle/>
          <a:p>
            <a:pPr algn="ctr"/>
            <a:r>
              <a:rPr lang="en-US" b="1" u="sng" dirty="0" smtClean="0"/>
              <a:t>Scenario:</a:t>
            </a:r>
            <a:endParaRPr lang="en-US" b="1" u="sng" dirty="0"/>
          </a:p>
        </p:txBody>
      </p:sp>
      <p:sp>
        <p:nvSpPr>
          <p:cNvPr id="3" name="Content Placeholder 2"/>
          <p:cNvSpPr>
            <a:spLocks noGrp="1"/>
          </p:cNvSpPr>
          <p:nvPr>
            <p:ph idx="1"/>
          </p:nvPr>
        </p:nvSpPr>
        <p:spPr>
          <a:xfrm>
            <a:off x="1700011" y="1004553"/>
            <a:ext cx="9803011" cy="5383368"/>
          </a:xfrm>
        </p:spPr>
        <p:txBody>
          <a:bodyPr>
            <a:normAutofit/>
          </a:bodyPr>
          <a:lstStyle/>
          <a:p>
            <a:r>
              <a:rPr lang="en-US" sz="3300" b="1" dirty="0" smtClean="0"/>
              <a:t>Team A is winning the game by 7 goals and there are less than two minutes remaining in the game.  Upon crossing midfield with possession, what (if any) advancement requirements must Team A satisfy in order to maintain possession?</a:t>
            </a:r>
          </a:p>
          <a:p>
            <a:endParaRPr lang="en-US" dirty="0"/>
          </a:p>
          <a:p>
            <a:r>
              <a:rPr lang="en-US" dirty="0" smtClean="0"/>
              <a:t>Answer – They must advance the ball into the goal area within 10 seconds after crossing midfield.  Once that count is satisfied, they may use the entire offensive half of the field to control the ball.  </a:t>
            </a:r>
          </a:p>
          <a:p>
            <a:r>
              <a:rPr lang="en-US" dirty="0" smtClean="0"/>
              <a:t>They are NOT required to “keep it in” unless the score differential gets within 4 goals in the last two minutes of regulation play.</a:t>
            </a:r>
            <a:endParaRPr lang="en-US" dirty="0"/>
          </a:p>
        </p:txBody>
      </p:sp>
    </p:spTree>
    <p:extLst>
      <p:ext uri="{BB962C8B-B14F-4D97-AF65-F5344CB8AC3E}">
        <p14:creationId xmlns:p14="http://schemas.microsoft.com/office/powerpoint/2010/main" val="314432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056" y="1"/>
            <a:ext cx="8750104" cy="759854"/>
          </a:xfrm>
        </p:spPr>
        <p:txBody>
          <a:bodyPr/>
          <a:lstStyle/>
          <a:p>
            <a:pPr algn="ctr"/>
            <a:r>
              <a:rPr lang="en-US" b="1" u="sng" dirty="0" smtClean="0"/>
              <a:t>Scenario:</a:t>
            </a:r>
            <a:endParaRPr lang="en-US" dirty="0"/>
          </a:p>
        </p:txBody>
      </p:sp>
      <p:sp>
        <p:nvSpPr>
          <p:cNvPr id="3" name="Content Placeholder 2"/>
          <p:cNvSpPr>
            <a:spLocks noGrp="1"/>
          </p:cNvSpPr>
          <p:nvPr>
            <p:ph idx="1"/>
          </p:nvPr>
        </p:nvSpPr>
        <p:spPr>
          <a:xfrm>
            <a:off x="1893194" y="759854"/>
            <a:ext cx="9979938" cy="5950435"/>
          </a:xfrm>
        </p:spPr>
        <p:txBody>
          <a:bodyPr>
            <a:normAutofit/>
          </a:bodyPr>
          <a:lstStyle/>
          <a:p>
            <a:pPr marL="0" indent="0">
              <a:buNone/>
            </a:pPr>
            <a:r>
              <a:rPr lang="en-US" b="1" i="1" dirty="0" smtClean="0"/>
              <a:t>A1 scores a goal. Team B calls timeout. During the routine equipment check of both teams during the time out, A1’s crosse is found to be 39” long and </a:t>
            </a:r>
            <a:r>
              <a:rPr lang="en-US" b="1" i="1" dirty="0"/>
              <a:t>t</a:t>
            </a:r>
            <a:r>
              <a:rPr lang="en-US" b="1" i="1" dirty="0" smtClean="0"/>
              <a:t>he ball does not come out of B2’s crosse when it is tipped forward.</a:t>
            </a:r>
          </a:p>
          <a:p>
            <a:endParaRPr lang="en-US" sz="800" dirty="0" smtClean="0"/>
          </a:p>
          <a:p>
            <a:r>
              <a:rPr lang="en-US" dirty="0" smtClean="0"/>
              <a:t>Disallow the goal (scored by an illegal crosse)</a:t>
            </a:r>
          </a:p>
          <a:p>
            <a:r>
              <a:rPr lang="en-US" dirty="0" smtClean="0"/>
              <a:t>Simultaneous dead ball fouls</a:t>
            </a:r>
          </a:p>
          <a:p>
            <a:r>
              <a:rPr lang="en-US" dirty="0" smtClean="0"/>
              <a:t>A1 &amp; B2 each serve 3 minutes, non-releasable and both crosses are removed from the game.</a:t>
            </a:r>
          </a:p>
          <a:p>
            <a:r>
              <a:rPr lang="en-US" dirty="0" smtClean="0"/>
              <a:t>There is no pending faceoff as there was no goal. Award ball using alternating possession.</a:t>
            </a:r>
          </a:p>
          <a:p>
            <a:endParaRPr lang="en-US" sz="800" dirty="0"/>
          </a:p>
          <a:p>
            <a:pPr marL="0" indent="0">
              <a:buNone/>
            </a:pPr>
            <a:r>
              <a:rPr lang="en-US" b="1" i="1" dirty="0" smtClean="0"/>
              <a:t>Bonus:</a:t>
            </a:r>
          </a:p>
          <a:p>
            <a:endParaRPr lang="en-US" sz="800" dirty="0" smtClean="0"/>
          </a:p>
          <a:p>
            <a:r>
              <a:rPr lang="en-US" dirty="0" smtClean="0"/>
              <a:t>What if A2’s stick was illegal instead of A1’s?  Does it change anything?</a:t>
            </a:r>
          </a:p>
          <a:p>
            <a:endParaRPr lang="en-US" dirty="0"/>
          </a:p>
        </p:txBody>
      </p:sp>
    </p:spTree>
    <p:extLst>
      <p:ext uri="{BB962C8B-B14F-4D97-AF65-F5344CB8AC3E}">
        <p14:creationId xmlns:p14="http://schemas.microsoft.com/office/powerpoint/2010/main" val="379895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41696"/>
          </a:xfrm>
        </p:spPr>
        <p:txBody>
          <a:bodyPr>
            <a:normAutofit/>
          </a:bodyPr>
          <a:lstStyle/>
          <a:p>
            <a:pPr algn="ctr"/>
            <a:r>
              <a:rPr lang="en-US" b="1" u="sng" dirty="0" smtClean="0"/>
              <a:t>Scenario:</a:t>
            </a:r>
            <a:endParaRPr lang="en-US" b="1" u="sng" dirty="0"/>
          </a:p>
        </p:txBody>
      </p:sp>
      <p:sp>
        <p:nvSpPr>
          <p:cNvPr id="3" name="Content Placeholder 2"/>
          <p:cNvSpPr>
            <a:spLocks noGrp="1"/>
          </p:cNvSpPr>
          <p:nvPr>
            <p:ph idx="1"/>
          </p:nvPr>
        </p:nvSpPr>
        <p:spPr>
          <a:xfrm>
            <a:off x="1661375" y="759854"/>
            <a:ext cx="10366502" cy="6098145"/>
          </a:xfrm>
        </p:spPr>
        <p:txBody>
          <a:bodyPr>
            <a:normAutofit/>
          </a:bodyPr>
          <a:lstStyle/>
          <a:p>
            <a:pPr marL="0" indent="0">
              <a:buNone/>
            </a:pPr>
            <a:r>
              <a:rPr lang="en-US" sz="2800" b="1" i="1" dirty="0" smtClean="0"/>
              <a:t>A1 has possession in their defensive end and is slashed by B1, flag down.  A1 passes ball to goalkeeper A2 who gains possession in the crease.  B2 then interferes with A2.  What is the proper procedure?</a:t>
            </a:r>
          </a:p>
          <a:p>
            <a:endParaRPr lang="en-US" dirty="0" smtClean="0"/>
          </a:p>
          <a:p>
            <a:r>
              <a:rPr lang="en-US" dirty="0" smtClean="0"/>
              <a:t>ANSWER: If A2 maintains possession, throw a second flag and slow whistle continues.  If ball hits the ground, immediate whistle and throw second flag.  B1 serves 1 minute for the slash and B2 serves 30 seconds for goalkeeper interference.  Team A is awarded the ball on the offensive side of center.</a:t>
            </a:r>
          </a:p>
          <a:p>
            <a:pPr lvl="1"/>
            <a:r>
              <a:rPr lang="en-US" sz="2200" dirty="0" smtClean="0"/>
              <a:t>The flag down indicates possession, which is why B2 must serve time.</a:t>
            </a:r>
          </a:p>
          <a:p>
            <a:endParaRPr lang="en-US" dirty="0" smtClean="0"/>
          </a:p>
          <a:p>
            <a:r>
              <a:rPr lang="en-US" dirty="0" smtClean="0"/>
              <a:t>Rule 7, Section 3 SITUATION B</a:t>
            </a:r>
          </a:p>
          <a:p>
            <a:endParaRPr lang="en-US" dirty="0"/>
          </a:p>
        </p:txBody>
      </p:sp>
    </p:spTree>
    <p:extLst>
      <p:ext uri="{BB962C8B-B14F-4D97-AF65-F5344CB8AC3E}">
        <p14:creationId xmlns:p14="http://schemas.microsoft.com/office/powerpoint/2010/main" val="380623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1068946"/>
          </a:xfrm>
        </p:spPr>
        <p:txBody>
          <a:bodyPr/>
          <a:lstStyle/>
          <a:p>
            <a:pPr algn="ctr"/>
            <a:r>
              <a:rPr lang="en-US" b="1" u="sng" dirty="0" smtClean="0"/>
              <a:t>Scenario:</a:t>
            </a:r>
            <a:endParaRPr lang="en-US" b="1" u="sng" dirty="0"/>
          </a:p>
        </p:txBody>
      </p:sp>
      <p:sp>
        <p:nvSpPr>
          <p:cNvPr id="3" name="Content Placeholder 2"/>
          <p:cNvSpPr>
            <a:spLocks noGrp="1"/>
          </p:cNvSpPr>
          <p:nvPr>
            <p:ph idx="1"/>
          </p:nvPr>
        </p:nvSpPr>
        <p:spPr>
          <a:xfrm>
            <a:off x="1944710" y="1184858"/>
            <a:ext cx="9956558" cy="4992106"/>
          </a:xfrm>
        </p:spPr>
        <p:txBody>
          <a:bodyPr/>
          <a:lstStyle/>
          <a:p>
            <a:pPr marL="0" indent="0">
              <a:buNone/>
            </a:pPr>
            <a:r>
              <a:rPr lang="en-US" sz="2800" b="1" i="1" dirty="0" smtClean="0"/>
              <a:t>Flag down, slow whistle for a foul on Team A.  B1, while clearing the ball, throws a pass to his goalkeeper who misses it and the ball enters the goal.  What is the proper ruling?</a:t>
            </a:r>
          </a:p>
          <a:p>
            <a:endParaRPr lang="en-US" i="1" dirty="0" smtClean="0"/>
          </a:p>
          <a:p>
            <a:r>
              <a:rPr lang="en-US" dirty="0" smtClean="0"/>
              <a:t>ANSWER: No goal, enforce the penalty that was called.  The ball entering the goal ends the slow whistle.  Team B gets possession on the offensive side of the field at the center.</a:t>
            </a:r>
          </a:p>
          <a:p>
            <a:endParaRPr lang="en-US" dirty="0" smtClean="0"/>
          </a:p>
          <a:p>
            <a:r>
              <a:rPr lang="fr-FR" dirty="0" err="1" smtClean="0"/>
              <a:t>Rule</a:t>
            </a:r>
            <a:r>
              <a:rPr lang="fr-FR" dirty="0" smtClean="0"/>
              <a:t> 7, Section 9, Article 4 SITUATION</a:t>
            </a:r>
            <a:endParaRPr lang="en-US" dirty="0" smtClean="0"/>
          </a:p>
          <a:p>
            <a:endParaRPr lang="en-US" dirty="0"/>
          </a:p>
        </p:txBody>
      </p:sp>
    </p:spTree>
    <p:extLst>
      <p:ext uri="{BB962C8B-B14F-4D97-AF65-F5344CB8AC3E}">
        <p14:creationId xmlns:p14="http://schemas.microsoft.com/office/powerpoint/2010/main" val="420115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arn(inVertical)">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149" y="159063"/>
            <a:ext cx="10515600" cy="690943"/>
          </a:xfrm>
        </p:spPr>
        <p:txBody>
          <a:bodyPr>
            <a:normAutofit fontScale="90000"/>
          </a:bodyPr>
          <a:lstStyle/>
          <a:p>
            <a:pPr algn="ctr"/>
            <a:r>
              <a:rPr lang="en-US" b="1" u="sng" dirty="0" smtClean="0"/>
              <a:t>Scenario:</a:t>
            </a:r>
            <a:endParaRPr lang="en-US" b="1" u="sng" dirty="0"/>
          </a:p>
        </p:txBody>
      </p:sp>
      <p:sp>
        <p:nvSpPr>
          <p:cNvPr id="3" name="Content Placeholder 2"/>
          <p:cNvSpPr>
            <a:spLocks noGrp="1"/>
          </p:cNvSpPr>
          <p:nvPr>
            <p:ph idx="1"/>
          </p:nvPr>
        </p:nvSpPr>
        <p:spPr>
          <a:xfrm>
            <a:off x="1661375" y="1017431"/>
            <a:ext cx="10225824" cy="5840569"/>
          </a:xfrm>
        </p:spPr>
        <p:txBody>
          <a:bodyPr>
            <a:normAutofit fontScale="92500"/>
          </a:bodyPr>
          <a:lstStyle/>
          <a:p>
            <a:pPr marL="0" indent="0">
              <a:buNone/>
            </a:pPr>
            <a:r>
              <a:rPr lang="en-US" sz="3000" b="1" i="1" dirty="0" smtClean="0"/>
              <a:t>Player A1 is driving towards the goal and the official notices his mouthpiece hanging from his helmet.  The official knows it did not come out as a result of the play.</a:t>
            </a:r>
          </a:p>
          <a:p>
            <a:pPr lvl="1"/>
            <a:r>
              <a:rPr lang="en-US" sz="3000" dirty="0" smtClean="0"/>
              <a:t>Since A1 was in possession of ball - Immediate whistle and turnover </a:t>
            </a:r>
          </a:p>
          <a:p>
            <a:pPr lvl="1"/>
            <a:endParaRPr lang="en-US" sz="3000" dirty="0" smtClean="0"/>
          </a:p>
          <a:p>
            <a:pPr lvl="1"/>
            <a:r>
              <a:rPr lang="en-US" sz="3000" dirty="0" smtClean="0"/>
              <a:t>If defender is in violation of the rule - Flag Down, Slow Whistle.  Stop play unless a scoring opportunity is imminent.</a:t>
            </a:r>
          </a:p>
          <a:p>
            <a:pPr lvl="2"/>
            <a:r>
              <a:rPr lang="en-US" sz="2600" dirty="0" smtClean="0"/>
              <a:t>30 seconds to be served unless goal is scored, then waved off.  </a:t>
            </a:r>
          </a:p>
          <a:p>
            <a:pPr lvl="1"/>
            <a:r>
              <a:rPr lang="en-US" sz="3000" dirty="0" smtClean="0"/>
              <a:t>If ball is loose - Immediate whistle and award ball to non-violating team.</a:t>
            </a:r>
          </a:p>
          <a:p>
            <a:endParaRPr lang="en-US" dirty="0"/>
          </a:p>
        </p:txBody>
      </p:sp>
    </p:spTree>
    <p:extLst>
      <p:ext uri="{BB962C8B-B14F-4D97-AF65-F5344CB8AC3E}">
        <p14:creationId xmlns:p14="http://schemas.microsoft.com/office/powerpoint/2010/main" val="154748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 calcmode="lin" valueType="num">
                                      <p:cBhvr additive="base">
                                        <p:cTn id="2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872544"/>
          </a:xfrm>
        </p:spPr>
        <p:txBody>
          <a:bodyPr/>
          <a:lstStyle/>
          <a:p>
            <a:pPr algn="ctr"/>
            <a:r>
              <a:rPr lang="en-US" b="1" u="sng" dirty="0" smtClean="0"/>
              <a:t>Scenario:</a:t>
            </a:r>
            <a:endParaRPr lang="en-US" b="1" u="sng" dirty="0"/>
          </a:p>
        </p:txBody>
      </p:sp>
      <p:sp>
        <p:nvSpPr>
          <p:cNvPr id="3" name="Content Placeholder 2"/>
          <p:cNvSpPr>
            <a:spLocks noGrp="1"/>
          </p:cNvSpPr>
          <p:nvPr>
            <p:ph idx="1"/>
          </p:nvPr>
        </p:nvSpPr>
        <p:spPr>
          <a:xfrm>
            <a:off x="1596980" y="1558344"/>
            <a:ext cx="10374626" cy="4618619"/>
          </a:xfrm>
        </p:spPr>
        <p:txBody>
          <a:bodyPr/>
          <a:lstStyle/>
          <a:p>
            <a:pPr marL="0" indent="0">
              <a:buNone/>
            </a:pPr>
            <a:r>
              <a:rPr lang="en-US" sz="2800" b="1" dirty="0" smtClean="0"/>
              <a:t>During Sudden </a:t>
            </a:r>
            <a:r>
              <a:rPr lang="en-US" sz="2800" b="1" dirty="0"/>
              <a:t>Victory OT, a goal is scored by A1. Team B coach then asks for a stick check on </a:t>
            </a:r>
            <a:r>
              <a:rPr lang="en-US" sz="2800" b="1" dirty="0" smtClean="0"/>
              <a:t>A1</a:t>
            </a:r>
            <a:r>
              <a:rPr lang="en-US" sz="2800" b="1" dirty="0"/>
              <a:t>.</a:t>
            </a:r>
            <a:endParaRPr lang="en-US" sz="2800" b="1" dirty="0" smtClean="0"/>
          </a:p>
          <a:p>
            <a:pPr marL="0" indent="0">
              <a:buNone/>
            </a:pPr>
            <a:endParaRPr lang="en-US" dirty="0" smtClean="0"/>
          </a:p>
          <a:p>
            <a:pPr marL="0" indent="0">
              <a:buNone/>
            </a:pPr>
            <a:r>
              <a:rPr lang="en-US" sz="2800" dirty="0" smtClean="0"/>
              <a:t>Is this allowed?  </a:t>
            </a:r>
          </a:p>
          <a:p>
            <a:pPr marL="0" indent="0">
              <a:buNone/>
            </a:pPr>
            <a:endParaRPr lang="en-US" dirty="0" smtClean="0"/>
          </a:p>
          <a:p>
            <a:pPr marL="0" indent="0">
              <a:buNone/>
            </a:pPr>
            <a:r>
              <a:rPr lang="en-US" dirty="0" smtClean="0"/>
              <a:t>NO</a:t>
            </a:r>
            <a:r>
              <a:rPr lang="en-US" dirty="0"/>
              <a:t>, the game is over and no inspection is permitted.</a:t>
            </a:r>
          </a:p>
          <a:p>
            <a:pPr marL="0" indent="0">
              <a:buNone/>
            </a:pPr>
            <a:endParaRPr lang="en-US" dirty="0" smtClean="0"/>
          </a:p>
          <a:p>
            <a:pPr marL="0" indent="0">
              <a:buNone/>
            </a:pPr>
            <a:r>
              <a:rPr lang="en-US" dirty="0" smtClean="0"/>
              <a:t>Rule 4.29.2 SITUATION</a:t>
            </a:r>
          </a:p>
        </p:txBody>
      </p:sp>
    </p:spTree>
    <p:extLst>
      <p:ext uri="{BB962C8B-B14F-4D97-AF65-F5344CB8AC3E}">
        <p14:creationId xmlns:p14="http://schemas.microsoft.com/office/powerpoint/2010/main" val="2812631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barn(inVertical)">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7939" y="-161680"/>
            <a:ext cx="3643534" cy="991674"/>
          </a:xfrm>
        </p:spPr>
        <p:txBody>
          <a:bodyPr>
            <a:normAutofit/>
          </a:bodyPr>
          <a:lstStyle/>
          <a:p>
            <a:pPr algn="ctr"/>
            <a:r>
              <a:rPr lang="en-US" b="1" u="sng" dirty="0" smtClean="0"/>
              <a:t>Scenario:</a:t>
            </a:r>
            <a:endParaRPr lang="en-US" dirty="0"/>
          </a:p>
        </p:txBody>
      </p:sp>
      <p:sp>
        <p:nvSpPr>
          <p:cNvPr id="3" name="Content Placeholder 2"/>
          <p:cNvSpPr>
            <a:spLocks noGrp="1"/>
          </p:cNvSpPr>
          <p:nvPr>
            <p:ph idx="1"/>
          </p:nvPr>
        </p:nvSpPr>
        <p:spPr>
          <a:xfrm>
            <a:off x="1648496" y="656822"/>
            <a:ext cx="10337178" cy="6201177"/>
          </a:xfrm>
        </p:spPr>
        <p:txBody>
          <a:bodyPr>
            <a:normAutofit lnSpcReduction="10000"/>
          </a:bodyPr>
          <a:lstStyle/>
          <a:p>
            <a:pPr marL="0" indent="0">
              <a:buNone/>
            </a:pPr>
            <a:r>
              <a:rPr lang="en-US" b="1" i="1" dirty="0" smtClean="0"/>
              <a:t>Situation A:  A1 takes a shot while B1 Goalkeeper is away from the crease area.  While the shot is in flight, B2 (non-goalkeeper-defender) steps in the crease to block the shot.  RULING:  Play-on until the shot comes to its normal conclusion. </a:t>
            </a:r>
          </a:p>
          <a:p>
            <a:endParaRPr lang="en-US" sz="900" dirty="0" smtClean="0"/>
          </a:p>
          <a:p>
            <a:r>
              <a:rPr lang="en-US" dirty="0" smtClean="0"/>
              <a:t>If it is B2’s first violation of this type, </a:t>
            </a:r>
          </a:p>
          <a:p>
            <a:pPr lvl="1"/>
            <a:r>
              <a:rPr lang="en-US" dirty="0" smtClean="0"/>
              <a:t>(a) if the ball did not enter the goal, stop play and award ball to Team A laterally outside goal area.  B2 does not serve penalty time.  </a:t>
            </a:r>
          </a:p>
          <a:p>
            <a:pPr lvl="1"/>
            <a:r>
              <a:rPr lang="en-US" dirty="0" smtClean="0"/>
              <a:t>(b) If the ball entered the goal as a result of the shot, B2’s violation is wiped out by the goal.  Play is resumed with a faceoff.  In either case, B2’s violation would count as his first violation of this rule.</a:t>
            </a:r>
          </a:p>
          <a:p>
            <a:endParaRPr lang="en-US" sz="800" dirty="0" smtClean="0"/>
          </a:p>
          <a:p>
            <a:r>
              <a:rPr lang="en-US" dirty="0" smtClean="0"/>
              <a:t>If it is B2’s second or any subsequent violation by B2, </a:t>
            </a:r>
          </a:p>
          <a:p>
            <a:pPr lvl="1"/>
            <a:r>
              <a:rPr lang="en-US" dirty="0" smtClean="0"/>
              <a:t>(a) if the ball did not enter the goal, stop play. B2 will serve a 1-minute releasable unsportsmanlike conduct foul.  Award the ball to Team A laterally outside of the goal area.  </a:t>
            </a:r>
          </a:p>
          <a:p>
            <a:pPr lvl="1"/>
            <a:r>
              <a:rPr lang="en-US" dirty="0" smtClean="0"/>
              <a:t>(b) If the ball entered the goal as a result of the shot, B2 will serve a 1-minute releasable unsportsmanlike conduct foul.  Resume play with a faceoff.</a:t>
            </a:r>
          </a:p>
        </p:txBody>
      </p:sp>
    </p:spTree>
    <p:extLst>
      <p:ext uri="{BB962C8B-B14F-4D97-AF65-F5344CB8AC3E}">
        <p14:creationId xmlns:p14="http://schemas.microsoft.com/office/powerpoint/2010/main" val="398031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947" y="273676"/>
            <a:ext cx="10018713" cy="898301"/>
          </a:xfrm>
        </p:spPr>
        <p:txBody>
          <a:bodyPr/>
          <a:lstStyle/>
          <a:p>
            <a:pPr algn="ctr"/>
            <a:r>
              <a:rPr lang="en-US" b="1" u="sng" dirty="0" smtClean="0"/>
              <a:t>Scenario:</a:t>
            </a:r>
            <a:endParaRPr lang="en-US" b="1" u="sng" dirty="0"/>
          </a:p>
        </p:txBody>
      </p:sp>
      <p:sp>
        <p:nvSpPr>
          <p:cNvPr id="3" name="Content Placeholder 2"/>
          <p:cNvSpPr>
            <a:spLocks noGrp="1"/>
          </p:cNvSpPr>
          <p:nvPr>
            <p:ph idx="1"/>
          </p:nvPr>
        </p:nvSpPr>
        <p:spPr>
          <a:xfrm>
            <a:off x="1822072" y="905943"/>
            <a:ext cx="10161430" cy="5640945"/>
          </a:xfrm>
        </p:spPr>
        <p:txBody>
          <a:bodyPr/>
          <a:lstStyle/>
          <a:p>
            <a:pPr marL="0" indent="0">
              <a:buNone/>
            </a:pPr>
            <a:r>
              <a:rPr lang="en-US" b="1" dirty="0" smtClean="0"/>
              <a:t>The Head Coach is outside the coaches box while the ball is in play.  He is not maligning the officials, he is simply coaching his team.  Is this permissible?</a:t>
            </a:r>
          </a:p>
          <a:p>
            <a:pPr marL="0" indent="0">
              <a:buNone/>
            </a:pPr>
            <a:endParaRPr lang="en-US" dirty="0"/>
          </a:p>
          <a:p>
            <a:pPr marL="0" indent="0">
              <a:buNone/>
            </a:pPr>
            <a:r>
              <a:rPr lang="en-US" dirty="0" smtClean="0"/>
              <a:t>What should the official(s) do?</a:t>
            </a:r>
          </a:p>
          <a:p>
            <a:pPr marL="0" indent="0">
              <a:buNone/>
            </a:pPr>
            <a:endParaRPr lang="en-US" dirty="0"/>
          </a:p>
          <a:p>
            <a:pPr marL="0" indent="0">
              <a:buNone/>
            </a:pPr>
            <a:r>
              <a:rPr lang="en-US" dirty="0" smtClean="0"/>
              <a:t>By the Book – Conduct Foul on the coach and apply the technical foul. </a:t>
            </a:r>
          </a:p>
          <a:p>
            <a:pPr marL="0" indent="0">
              <a:buNone/>
            </a:pPr>
            <a:endParaRPr lang="en-US" dirty="0"/>
          </a:p>
          <a:p>
            <a:pPr marL="0" indent="0">
              <a:buNone/>
            </a:pPr>
            <a:r>
              <a:rPr lang="en-US" dirty="0" smtClean="0"/>
              <a:t>Reality – Be proactive to prevent this.  Be sure to mention this as a point of emphasis for 2017 in your pre-game with the coaches.</a:t>
            </a:r>
          </a:p>
          <a:p>
            <a:pPr marL="0" indent="0">
              <a:buNone/>
            </a:pPr>
            <a:endParaRPr lang="en-US" dirty="0"/>
          </a:p>
        </p:txBody>
      </p:sp>
    </p:spTree>
    <p:extLst>
      <p:ext uri="{BB962C8B-B14F-4D97-AF65-F5344CB8AC3E}">
        <p14:creationId xmlns:p14="http://schemas.microsoft.com/office/powerpoint/2010/main" val="164376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additive="base">
                                        <p:cTn id="1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2638</TotalTime>
  <Words>1292</Words>
  <Application>Microsoft Office PowerPoint</Application>
  <PresentationFormat>Widescreen</PresentationFormat>
  <Paragraphs>121</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Corbel</vt:lpstr>
      <vt:lpstr>Parallax</vt:lpstr>
      <vt:lpstr>New and Misunderstood Rules </vt:lpstr>
      <vt:lpstr>Scenario:</vt:lpstr>
      <vt:lpstr>Scenario:</vt:lpstr>
      <vt:lpstr>Scenario:</vt:lpstr>
      <vt:lpstr>Scenario:</vt:lpstr>
      <vt:lpstr>Scenario:</vt:lpstr>
      <vt:lpstr>Scenario:</vt:lpstr>
      <vt:lpstr>Scenario:</vt:lpstr>
      <vt:lpstr>Scenario:</vt:lpstr>
      <vt:lpstr>Scenario:</vt:lpstr>
      <vt:lpstr>Scenario:</vt:lpstr>
      <vt:lpstr>Scenario:</vt:lpstr>
      <vt:lpstr>Scenario:</vt:lpstr>
      <vt:lpstr>Scenario:</vt:lpstr>
      <vt:lpstr>Scenario:</vt:lpstr>
      <vt:lpstr>Scenario:</vt:lpstr>
      <vt:lpstr>Have a GREAT season.</vt:lpstr>
    </vt:vector>
  </TitlesOfParts>
  <Company>Owen J Roberts School Distirct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Dede, Scott</dc:creator>
  <cp:lastModifiedBy>Dede, Scott</cp:lastModifiedBy>
  <cp:revision>31</cp:revision>
  <dcterms:created xsi:type="dcterms:W3CDTF">2017-02-21T01:38:16Z</dcterms:created>
  <dcterms:modified xsi:type="dcterms:W3CDTF">2017-02-26T20:22:10Z</dcterms:modified>
</cp:coreProperties>
</file>