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33"/>
  </p:notesMasterIdLst>
  <p:handoutMasterIdLst>
    <p:handoutMasterId r:id="rId34"/>
  </p:handoutMasterIdLst>
  <p:sldIdLst>
    <p:sldId id="263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94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95" r:id="rId31"/>
    <p:sldId id="29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074" autoAdjust="0"/>
    <p:restoredTop sz="86331" autoAdjust="0"/>
  </p:normalViewPr>
  <p:slideViewPr>
    <p:cSldViewPr snapToGrid="0" showGuides="1">
      <p:cViewPr varScale="1">
        <p:scale>
          <a:sx n="61" d="100"/>
          <a:sy n="61" d="100"/>
        </p:scale>
        <p:origin x="78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249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6F081-8781-4431-8FD4-2CF608CD7C47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E42EF-B2A2-4428-A098-E6934E284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19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CA47C-B7FD-4BE9-B0E6-81BA758D95F2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716F0-385D-4F6E-BE54-A09D410D2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26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solidFill>
                  <a:schemeClr val="tx2"/>
                </a:solidFill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4136-D290-48F3-A182-4C46BEB5146B}" type="datetime1">
              <a:rPr lang="en-US" smtClean="0"/>
              <a:t>4/4/2017</a:t>
            </a:fld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7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D44C-38B1-4D0F-9006-D5774F331095}" type="datetime1">
              <a:rPr lang="en-US" smtClean="0"/>
              <a:t>4/4/2017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4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D518A-FD4F-4358-B95B-9DB5A17160FB}" type="datetime1">
              <a:rPr lang="en-US" smtClean="0"/>
              <a:t>4/4/2017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6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9F4F-03AD-4497-A65D-076601BD41D2}" type="datetime1">
              <a:rPr lang="en-US" smtClean="0"/>
              <a:t>4/4/2017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8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F3AC-A781-43AA-8BD5-B12F49168B94}" type="datetime1">
              <a:rPr lang="en-US" smtClean="0"/>
              <a:t>4/4/2017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6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6A41-C91B-43FF-9881-F5DA9878418F}" type="datetime1">
              <a:rPr lang="en-US" smtClean="0"/>
              <a:t>4/4/2017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0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0">
                <a:solidFill>
                  <a:schemeClr val="accent3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0">
                <a:solidFill>
                  <a:schemeClr val="accent3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AA76-41EE-4C13-950E-E611B8B8FC52}" type="datetime1">
              <a:rPr lang="en-US" smtClean="0"/>
              <a:t>4/4/2017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6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7A26-E7BC-4498-97E4-87AF12377CA9}" type="datetime1">
              <a:rPr lang="en-US" smtClean="0"/>
              <a:t>4/4/2017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1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4171-1117-4486-993C-35A7470D8847}" type="datetime1">
              <a:rPr lang="en-US" smtClean="0"/>
              <a:t>4/4/2017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4CB8-1563-4663-81DB-74EB416C19BE}" type="datetime1">
              <a:rPr lang="en-US" smtClean="0"/>
              <a:t>4/4/2017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8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0C6724CE-2468-448B-87C1-A92EDD78369B}" type="datetime1">
              <a:rPr lang="en-US" smtClean="0"/>
              <a:t>4/4/2017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>
            <a:lvl1pPr>
              <a:defRPr sz="1100"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2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dirty="0"/>
              <a:t>Add a footer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CD11720-76E7-46E6-B0AA-057287C42052}" type="datetime1">
              <a:rPr lang="en-US" smtClean="0"/>
              <a:t>4/4/2017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065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b="1" dirty="0" smtClean="0">
                <a:solidFill>
                  <a:srgbClr val="FFFF00"/>
                </a:solidFill>
              </a:rPr>
              <a:t>TECHNICAL FOULS</a:t>
            </a:r>
            <a:endParaRPr lang="en-US" sz="8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ctr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dirty="0" smtClean="0"/>
              <a:t>Keystone Lacrosse Officials Association</a:t>
            </a:r>
          </a:p>
          <a:p>
            <a:pPr marL="68580" indent="0" algn="ctr">
              <a:buNone/>
            </a:pPr>
            <a:r>
              <a:rPr lang="en-US" dirty="0" smtClean="0"/>
              <a:t>April 10, 2017</a:t>
            </a:r>
          </a:p>
          <a:p>
            <a:pPr marL="68580" indent="0" algn="ctr">
              <a:buNone/>
            </a:pPr>
            <a:r>
              <a:rPr lang="en-US" dirty="0" smtClean="0"/>
              <a:t>Conestoga High School</a:t>
            </a:r>
          </a:p>
          <a:p>
            <a:pPr marL="68580" indent="0" algn="ctr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dirty="0" smtClean="0"/>
              <a:t>T. J. Antich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0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SITUATION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Keeper makes a save and outlets the ball to his Defenseman at Goal Line Extended (GLE)</a:t>
            </a:r>
          </a:p>
          <a:p>
            <a:r>
              <a:rPr lang="en-US" dirty="0" smtClean="0"/>
              <a:t>Riding attackman initially playing the Goalie cuts through the crease in order to chase after the Defenseman and the ball.</a:t>
            </a:r>
          </a:p>
          <a:p>
            <a:endParaRPr lang="en-US" dirty="0"/>
          </a:p>
          <a:p>
            <a:r>
              <a:rPr lang="en-US" dirty="0" smtClean="0"/>
              <a:t>HAS ANY VIOLATION BEEN COMMITTED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2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SECTION 3 - HOLDING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61241"/>
            <a:ext cx="10363200" cy="5094319"/>
          </a:xfrm>
        </p:spPr>
        <p:txBody>
          <a:bodyPr/>
          <a:lstStyle/>
          <a:p>
            <a:r>
              <a:rPr lang="en-US" dirty="0" smtClean="0"/>
              <a:t>A PLAYER SHALL NOT IMPEDE THE MOVEMENT OF AN OPPONENT OR HIS CROSSE.</a:t>
            </a:r>
          </a:p>
          <a:p>
            <a:r>
              <a:rPr lang="en-US" dirty="0" smtClean="0"/>
              <a:t>Cannot step on the </a:t>
            </a:r>
            <a:r>
              <a:rPr lang="en-US" dirty="0" err="1" smtClean="0"/>
              <a:t>crosse</a:t>
            </a:r>
            <a:r>
              <a:rPr lang="en-US" dirty="0" smtClean="0"/>
              <a:t> of an opponent,</a:t>
            </a:r>
          </a:p>
          <a:p>
            <a:r>
              <a:rPr lang="en-US" dirty="0" smtClean="0"/>
              <a:t>Cannot hold an opponent with your </a:t>
            </a:r>
            <a:r>
              <a:rPr lang="en-US" dirty="0" err="1" smtClean="0"/>
              <a:t>crosse</a:t>
            </a:r>
            <a:r>
              <a:rPr lang="en-US" dirty="0" smtClean="0"/>
              <a:t>,</a:t>
            </a:r>
          </a:p>
          <a:p>
            <a:r>
              <a:rPr lang="en-US" dirty="0" smtClean="0"/>
              <a:t>Cannot hold an opponent with your free hand</a:t>
            </a:r>
          </a:p>
          <a:p>
            <a:r>
              <a:rPr lang="en-US" dirty="0" smtClean="0"/>
              <a:t>Cannot use your </a:t>
            </a:r>
            <a:r>
              <a:rPr lang="en-US" dirty="0" err="1" smtClean="0"/>
              <a:t>crosse</a:t>
            </a:r>
            <a:r>
              <a:rPr lang="en-US" dirty="0" smtClean="0"/>
              <a:t> to hold or pin an opponent’s </a:t>
            </a:r>
            <a:r>
              <a:rPr lang="en-US" dirty="0" err="1" smtClean="0"/>
              <a:t>crosse</a:t>
            </a:r>
            <a:r>
              <a:rPr lang="en-US" dirty="0" smtClean="0"/>
              <a:t> to the ground on a face-off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51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THERE ARE LEGAL HOLDS ! ! !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59174"/>
            <a:ext cx="10363200" cy="5096386"/>
          </a:xfrm>
        </p:spPr>
        <p:txBody>
          <a:bodyPr/>
          <a:lstStyle/>
          <a:p>
            <a:r>
              <a:rPr lang="en-US" dirty="0" smtClean="0"/>
              <a:t>Body-to-body from front or side within 5 yards of a loose ball (“Man-Ball”)</a:t>
            </a:r>
          </a:p>
          <a:p>
            <a:r>
              <a:rPr lang="en-US" dirty="0" smtClean="0"/>
              <a:t>Player with possession of the ball by a defender’s closed hand, shoulder, or forearm as long as both of the defenders’ hands are ON his </a:t>
            </a:r>
            <a:r>
              <a:rPr lang="en-US" dirty="0" err="1" smtClean="0"/>
              <a:t>crosse</a:t>
            </a:r>
            <a:r>
              <a:rPr lang="en-US" dirty="0" smtClean="0"/>
              <a:t>,</a:t>
            </a:r>
          </a:p>
          <a:p>
            <a:r>
              <a:rPr lang="en-US" dirty="0" smtClean="0"/>
              <a:t>Stick-on-stick hold when a player                                  has possession of the ball, and</a:t>
            </a:r>
          </a:p>
          <a:p>
            <a:r>
              <a:rPr lang="en-US" dirty="0" smtClean="0"/>
              <a:t>Stick-on-stick within 5 yards of a 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loose ball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305" y="3807367"/>
            <a:ext cx="3788049" cy="252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5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SITUATION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 and Blue players both going for a loose ball with Red player having a slight advantage,</a:t>
            </a:r>
          </a:p>
          <a:p>
            <a:r>
              <a:rPr lang="en-US" dirty="0" smtClean="0"/>
              <a:t>Red player touching the ball and trying to pick it up but Blue player impeding his ability using his stick on Red player’s stick to prevent him from doing so.</a:t>
            </a:r>
          </a:p>
          <a:p>
            <a:endParaRPr lang="en-US" dirty="0"/>
          </a:p>
          <a:p>
            <a:r>
              <a:rPr lang="en-US" dirty="0" smtClean="0"/>
              <a:t>WHAT DO YOU DO ?  Is it a Play On, a Flag Down, or an Immediate Whistle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13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IS THIS A HOLD ?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426464"/>
            <a:ext cx="5386917" cy="74711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Body on body as long as both of defenders hands on his </a:t>
            </a:r>
            <a:r>
              <a:rPr lang="en-US" dirty="0" err="1" smtClean="0">
                <a:solidFill>
                  <a:schemeClr val="tx1"/>
                </a:solidFill>
              </a:rPr>
              <a:t>crosse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12" y="2459038"/>
            <a:ext cx="4399138" cy="3959225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Both players are within 5 yards of a loose ball !?!?!?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38" y="2565343"/>
            <a:ext cx="5389562" cy="3746614"/>
          </a:xfrm>
        </p:spPr>
      </p:pic>
    </p:spTree>
    <p:extLst>
      <p:ext uri="{BB962C8B-B14F-4D97-AF65-F5344CB8AC3E}">
        <p14:creationId xmlns:p14="http://schemas.microsoft.com/office/powerpoint/2010/main" val="177219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SECTION 4 - ILLEGAL OFFENSIVE SCREEN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08538"/>
            <a:ext cx="10363200" cy="5047022"/>
          </a:xfrm>
        </p:spPr>
        <p:txBody>
          <a:bodyPr>
            <a:normAutofit/>
          </a:bodyPr>
          <a:lstStyle/>
          <a:p>
            <a:r>
              <a:rPr lang="en-US" dirty="0" smtClean="0"/>
              <a:t>Please don’t say “Moving Pick</a:t>
            </a:r>
          </a:p>
          <a:p>
            <a:r>
              <a:rPr lang="en-US" dirty="0" smtClean="0"/>
              <a:t>Player setting the screen must be STATIONARY . . . Like a “Statue”,</a:t>
            </a:r>
          </a:p>
          <a:p>
            <a:r>
              <a:rPr lang="en-US" dirty="0" smtClean="0"/>
              <a:t>Crosse must be kept within                                                the frame of his shoulders,</a:t>
            </a:r>
          </a:p>
          <a:p>
            <a:r>
              <a:rPr lang="en-US" dirty="0" smtClean="0"/>
              <a:t>Feet may be no further apart                                         than the shoulders,</a:t>
            </a:r>
          </a:p>
          <a:p>
            <a:r>
              <a:rPr lang="en-US" dirty="0" smtClean="0"/>
              <a:t>Any movement of player                                            setting the screen is a                                        VIOLATION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011" y="2664372"/>
            <a:ext cx="4780292" cy="317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1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SITUATION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 team has the ball.  Blue team playing defense.</a:t>
            </a:r>
          </a:p>
          <a:p>
            <a:r>
              <a:rPr lang="en-US" dirty="0" smtClean="0"/>
              <a:t>Red teammate sees Blue defender and jumps in place next to him to set a pick for the Ball Carrier.</a:t>
            </a:r>
          </a:p>
          <a:p>
            <a:r>
              <a:rPr lang="en-US" dirty="0" smtClean="0"/>
              <a:t>He lands and his FEET ARE SET.  Red player’s momentum bumps Blue defender as he is playing the Ball Carrier.</a:t>
            </a:r>
          </a:p>
          <a:p>
            <a:r>
              <a:rPr lang="en-US" dirty="0" smtClean="0"/>
              <a:t>AGAIN, Red player setting the Screen HAS HIS FEET SET.</a:t>
            </a:r>
          </a:p>
          <a:p>
            <a:r>
              <a:rPr lang="en-US" dirty="0" smtClean="0"/>
              <a:t>WHAT DO YOU DO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SECTION 5 – ILLEGAL PROCEDURE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action on the part of players or substitutes of a technical nature that is NOT in conformity with the rules and regulations governing the play of the game.</a:t>
            </a:r>
          </a:p>
          <a:p>
            <a:r>
              <a:rPr lang="en-US" dirty="0" smtClean="0"/>
              <a:t>There are </a:t>
            </a:r>
            <a:r>
              <a:rPr lang="en-US" sz="4000" b="1" dirty="0" smtClean="0">
                <a:solidFill>
                  <a:srgbClr val="FFFF00"/>
                </a:solidFill>
              </a:rPr>
              <a:t>24</a:t>
            </a:r>
            <a:r>
              <a:rPr lang="en-US" dirty="0" smtClean="0"/>
              <a:t> types of Illegal Procedure violations listed in the 2016 NFHS Boys Lacrosse Rule Book. </a:t>
            </a:r>
          </a:p>
          <a:p>
            <a:r>
              <a:rPr lang="en-US" dirty="0" smtClean="0"/>
              <a:t>There is ONE new Illegal Procedure violation listed in the 2017 NFHS Boys Lacrosse Rule Book.  What is it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0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SECTION 6 – CONDUCT FOUL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called on players</a:t>
            </a:r>
          </a:p>
          <a:p>
            <a:r>
              <a:rPr lang="en-US" dirty="0" smtClean="0"/>
              <a:t>Can be called on coaches</a:t>
            </a:r>
          </a:p>
          <a:p>
            <a:r>
              <a:rPr lang="en-US" dirty="0" smtClean="0"/>
              <a:t>Can be called on other team personnel on the sidelines</a:t>
            </a:r>
          </a:p>
          <a:p>
            <a:r>
              <a:rPr lang="en-US" dirty="0" smtClean="0"/>
              <a:t>Leaving bench area on his side of the field</a:t>
            </a:r>
          </a:p>
          <a:p>
            <a:r>
              <a:rPr lang="en-US" dirty="0" smtClean="0"/>
              <a:t>Object by arguing or gesturing a decision by an official</a:t>
            </a:r>
          </a:p>
          <a:p>
            <a:r>
              <a:rPr lang="en-US" dirty="0" smtClean="0"/>
              <a:t>“Commit any act” considered misconduct by an official</a:t>
            </a:r>
          </a:p>
          <a:p>
            <a:r>
              <a:rPr lang="en-US" dirty="0" smtClean="0"/>
              <a:t>What constitutes 30-second conduct foul vs. 1-min NR Unsportsmanlike Conduct Foul ? ?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55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SECTION 7 - INTERFERENCE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than five yards away from the ball</a:t>
            </a:r>
          </a:p>
          <a:p>
            <a:r>
              <a:rPr lang="en-US" dirty="0" smtClean="0"/>
              <a:t>Preventing any free movement of an opponent, EXCEPT when opponent has possession of the ball</a:t>
            </a:r>
          </a:p>
          <a:p>
            <a:r>
              <a:rPr lang="en-US" dirty="0" smtClean="0"/>
              <a:t>Watch for defenders in front of the crease “bodying up” on offensive players.  Officials should yell</a:t>
            </a:r>
            <a:r>
              <a:rPr lang="en-US" smtClean="0"/>
              <a:t>, “Let </a:t>
            </a:r>
            <a:r>
              <a:rPr lang="en-US" dirty="0" smtClean="0"/>
              <a:t>‘</a:t>
            </a:r>
            <a:r>
              <a:rPr lang="en-US" dirty="0" err="1" smtClean="0"/>
              <a:t>em</a:t>
            </a:r>
            <a:r>
              <a:rPr lang="en-US" dirty="0" smtClean="0"/>
              <a:t> move”</a:t>
            </a:r>
          </a:p>
          <a:p>
            <a:r>
              <a:rPr lang="en-US" dirty="0" smtClean="0"/>
              <a:t>Goalkeeper with long outlet pass to midfield.  Defender checking attackman’s stick as soon as GK releases ball constitutes interference.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74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SECTION 1 - DEFINITION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Fouls of a less serious nature and include all violations of the rules of the game except those specifically listed as personal or ejection fouls</a:t>
            </a:r>
          </a:p>
          <a:p>
            <a:r>
              <a:rPr lang="en-US" dirty="0" smtClean="0"/>
              <a:t>Penalty for a technical foul:</a:t>
            </a:r>
          </a:p>
          <a:p>
            <a:pPr lvl="1"/>
            <a:r>
              <a:rPr lang="en-US" dirty="0" smtClean="0"/>
              <a:t>30-second time serving penalty if the team fouled had possession, or</a:t>
            </a:r>
          </a:p>
          <a:p>
            <a:pPr lvl="1"/>
            <a:r>
              <a:rPr lang="en-US" dirty="0" smtClean="0"/>
              <a:t>Awarding the ball to the team fouled,</a:t>
            </a:r>
            <a:r>
              <a:rPr lang="en-US" baseline="0" dirty="0" smtClean="0"/>
              <a:t> if the team fouled</a:t>
            </a:r>
            <a:r>
              <a:rPr lang="en-US" dirty="0" smtClean="0"/>
              <a:t> did NOT have possession of the ball at the time the foul was committed.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92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SECTION 8 - OFFSIDE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than 6 players in offensive half of field (including players in penalty box) . . . Or . . . </a:t>
            </a:r>
          </a:p>
          <a:p>
            <a:r>
              <a:rPr lang="en-US" dirty="0" smtClean="0"/>
              <a:t>More than 7 players in defensive half of field (including players in penalty box)</a:t>
            </a:r>
          </a:p>
          <a:p>
            <a:r>
              <a:rPr lang="en-US" dirty="0" smtClean="0"/>
              <a:t>Can a team play with TOO FEW players on either side of the field ?</a:t>
            </a:r>
          </a:p>
          <a:p>
            <a:r>
              <a:rPr lang="en-US" dirty="0" smtClean="0"/>
              <a:t>Watch for illegal substitutions from the box</a:t>
            </a:r>
          </a:p>
          <a:p>
            <a:r>
              <a:rPr lang="en-US" dirty="0" smtClean="0"/>
              <a:t>Officials responsible for ensuring correct count at face-off, man up / man down, after timeout and after injury.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SECTION 9 - PUSHING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4556234" cy="4572000"/>
          </a:xfrm>
        </p:spPr>
        <p:txBody>
          <a:bodyPr>
            <a:normAutofit/>
          </a:bodyPr>
          <a:lstStyle/>
          <a:p>
            <a:pPr marL="397764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Thrusting or shoving an opponent from the rear.  Exerting pressure after contact is made but NOT a violent blow.</a:t>
            </a:r>
          </a:p>
          <a:p>
            <a:pPr marL="397764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Pushing IS PERMITTED from the front or the side with opponent either HAS the ball or is within 5 yards of a loose ball.</a:t>
            </a:r>
          </a:p>
          <a:p>
            <a:pPr marL="397764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Must be done with closed hand, forearm, or shoulder, and with BOTH HANDS on the cross</a:t>
            </a:r>
            <a:endParaRPr lang="en-US" sz="2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821" y="1552187"/>
            <a:ext cx="6125506" cy="4454913"/>
          </a:xfrm>
        </p:spPr>
      </p:pic>
    </p:spTree>
    <p:extLst>
      <p:ext uri="{BB962C8B-B14F-4D97-AF65-F5344CB8AC3E}">
        <p14:creationId xmlns:p14="http://schemas.microsoft.com/office/powerpoint/2010/main" val="346358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SECTION 10 - STALLING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Team in possession MUST attack the goal,</a:t>
            </a:r>
          </a:p>
          <a:p>
            <a:r>
              <a:rPr lang="en-US" dirty="0" smtClean="0"/>
              <a:t>“Keep It In” – Judgement by officials that team with ball is keeping the ball from play by NOT attacking the goal.</a:t>
            </a:r>
          </a:p>
          <a:p>
            <a:r>
              <a:rPr lang="en-US" dirty="0" smtClean="0"/>
              <a:t>Defensive team MUST be attempting to play ball in the goal area for stall warning to be issued</a:t>
            </a:r>
          </a:p>
          <a:p>
            <a:r>
              <a:rPr lang="en-US" dirty="0" smtClean="0"/>
              <a:t>Stall warning remains in effect until ? . . . </a:t>
            </a:r>
          </a:p>
          <a:p>
            <a:pPr lvl="1"/>
            <a:r>
              <a:rPr lang="en-US" dirty="0" smtClean="0"/>
              <a:t>(a) </a:t>
            </a:r>
          </a:p>
          <a:p>
            <a:pPr lvl="1"/>
            <a:r>
              <a:rPr lang="en-US" dirty="0" smtClean="0"/>
              <a:t>(b)</a:t>
            </a:r>
          </a:p>
          <a:p>
            <a:pPr lvl="1"/>
            <a:r>
              <a:rPr lang="en-US" dirty="0" smtClean="0"/>
              <a:t>(c)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48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SECTION 11 – WARDING OFF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340614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Use of free hand, arm, or any other part of his body to HOLD, PUSH, or CONTROL THE DIRECTION of the movement of the </a:t>
            </a:r>
            <a:r>
              <a:rPr lang="en-US" sz="2200" dirty="0" err="1" smtClean="0"/>
              <a:t>crosse</a:t>
            </a:r>
            <a:r>
              <a:rPr lang="en-US" sz="2200" dirty="0" smtClean="0"/>
              <a:t> or body of the player applying the check.  A player may PROTECT his cross with his hand or arm.</a:t>
            </a:r>
            <a:endParaRPr lang="en-US" sz="2200" dirty="0"/>
          </a:p>
        </p:txBody>
      </p:sp>
      <p:pic>
        <p:nvPicPr>
          <p:cNvPr id="1026" name="Picture 2" descr="Image result for Army Lacross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1792287"/>
            <a:ext cx="51435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73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SECTION 12 – WITHHOLDING BALL FROM PLAY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LOOSE BALL – Lying on the ball</a:t>
            </a:r>
          </a:p>
          <a:p>
            <a:r>
              <a:rPr lang="en-US" dirty="0" smtClean="0"/>
              <a:t>LOOSE BALL – Clamping ball with </a:t>
            </a:r>
            <a:r>
              <a:rPr lang="en-US" dirty="0" err="1" smtClean="0"/>
              <a:t>crosse</a:t>
            </a:r>
            <a:r>
              <a:rPr lang="en-US" dirty="0" smtClean="0"/>
              <a:t> longer than necessary to control the ball and pick it up with one continuous motion</a:t>
            </a:r>
          </a:p>
          <a:p>
            <a:r>
              <a:rPr lang="en-US" dirty="0" smtClean="0"/>
              <a:t>POSSESSED BALL – Attacking player clamping ball in his </a:t>
            </a:r>
            <a:r>
              <a:rPr lang="en-US" dirty="0" err="1" smtClean="0"/>
              <a:t>crosse</a:t>
            </a:r>
            <a:r>
              <a:rPr lang="en-US" dirty="0" smtClean="0"/>
              <a:t> to his chest</a:t>
            </a:r>
          </a:p>
          <a:p>
            <a:r>
              <a:rPr lang="en-US" dirty="0" smtClean="0"/>
              <a:t>POSSESSED BALL – Attacking player “thumbing” the ball in the </a:t>
            </a:r>
            <a:r>
              <a:rPr lang="en-US" dirty="0" err="1" smtClean="0"/>
              <a:t>crosse</a:t>
            </a:r>
            <a:r>
              <a:rPr lang="en-US" dirty="0" smtClean="0"/>
              <a:t> / touching the frame of the stop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48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FOR FIRST YEAR OFFICIALS: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6783" y="1584778"/>
            <a:ext cx="5320748" cy="4572000"/>
          </a:xfrm>
        </p:spPr>
        <p:txBody>
          <a:bodyPr/>
          <a:lstStyle/>
          <a:p>
            <a:r>
              <a:rPr lang="en-US" dirty="0" smtClean="0"/>
              <a:t>A “clamped” ball is a:</a:t>
            </a:r>
          </a:p>
          <a:p>
            <a:endParaRPr lang="en-US" dirty="0"/>
          </a:p>
          <a:p>
            <a:pPr lvl="1"/>
            <a:r>
              <a:rPr lang="en-US" dirty="0" smtClean="0"/>
              <a:t>(a) loose ball,</a:t>
            </a:r>
          </a:p>
          <a:p>
            <a:pPr lvl="1"/>
            <a:r>
              <a:rPr lang="en-US" dirty="0" smtClean="0"/>
              <a:t>(b) possessed ball,</a:t>
            </a:r>
          </a:p>
          <a:p>
            <a:pPr lvl="1"/>
            <a:r>
              <a:rPr lang="en-US" dirty="0" smtClean="0"/>
              <a:t>(c) lacrosse ball,</a:t>
            </a:r>
          </a:p>
          <a:p>
            <a:pPr lvl="1"/>
            <a:r>
              <a:rPr lang="en-US" dirty="0" smtClean="0"/>
              <a:t>(d) jump ball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10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FOR FIRST YEAR OFFICIALS: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 player in possession of the ball is “pushed” from behind by a Blue player.</a:t>
            </a:r>
          </a:p>
          <a:p>
            <a:endParaRPr lang="en-US" dirty="0"/>
          </a:p>
          <a:p>
            <a:r>
              <a:rPr lang="en-US" dirty="0" smtClean="0"/>
              <a:t>WHAT DO YOU DO ?</a:t>
            </a:r>
          </a:p>
          <a:p>
            <a:pPr lvl="1"/>
            <a:r>
              <a:rPr lang="en-US" dirty="0" smtClean="0"/>
              <a:t>(a) Immediate Whistle</a:t>
            </a:r>
          </a:p>
          <a:p>
            <a:pPr lvl="1"/>
            <a:r>
              <a:rPr lang="en-US" dirty="0" smtClean="0"/>
              <a:t>(b) Flag Down</a:t>
            </a:r>
          </a:p>
          <a:p>
            <a:pPr lvl="1"/>
            <a:r>
              <a:rPr lang="en-US" dirty="0" smtClean="0"/>
              <a:t>(c) Signal a “Play On”</a:t>
            </a:r>
          </a:p>
          <a:p>
            <a:pPr lvl="1"/>
            <a:r>
              <a:rPr lang="en-US" dirty="0" smtClean="0"/>
              <a:t>(d) See whether or not the Red player is disadvantaged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3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Thank 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You ! ! !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692" y="316233"/>
            <a:ext cx="7401412" cy="592691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86" y="2059260"/>
            <a:ext cx="3295195" cy="4183884"/>
          </a:xfrm>
        </p:spPr>
      </p:pic>
    </p:spTree>
    <p:extLst>
      <p:ext uri="{BB962C8B-B14F-4D97-AF65-F5344CB8AC3E}">
        <p14:creationId xmlns:p14="http://schemas.microsoft.com/office/powerpoint/2010/main" val="21659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LACROSSE IS A BEAUTIFUL GAME</a:t>
            </a:r>
            <a:endParaRPr lang="en-US" sz="3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6" b="2163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2014 FIL World Lacrosse Championships, Denver, CO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732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RULE 6 – NFHS BOYS LACROSSE BOOK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7974767" y="5426438"/>
            <a:ext cx="3352800" cy="58066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4322" y="1435100"/>
            <a:ext cx="5741232" cy="4572000"/>
          </a:xfrm>
        </p:spPr>
        <p:txBody>
          <a:bodyPr/>
          <a:lstStyle/>
          <a:p>
            <a:r>
              <a:rPr lang="en-US" dirty="0" smtClean="0"/>
              <a:t>How many different categories of Technical Fouls are listed in the 2017 Rule Book 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328" y="1401943"/>
            <a:ext cx="4207239" cy="386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1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RULE 6 – NFHS BOYS LACROSSE BOOK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different categories of Technical Fouls are listed in the 2017 Rule Book ?</a:t>
            </a:r>
          </a:p>
          <a:p>
            <a:pPr marL="68580" indent="0" algn="ctr">
              <a:buNone/>
            </a:pPr>
            <a:r>
              <a:rPr lang="en-US" sz="20000" b="1" dirty="0" smtClean="0">
                <a:solidFill>
                  <a:srgbClr val="FFFF00"/>
                </a:solidFill>
              </a:rPr>
              <a:t>11</a:t>
            </a:r>
            <a:endParaRPr lang="en-US" sz="20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3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HOW MANY DIFFERENT TECHNICAL FOULS CAN YOU NAME ?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1" y="1783560"/>
            <a:ext cx="6539948" cy="4572000"/>
          </a:xfrm>
        </p:spPr>
        <p:txBody>
          <a:bodyPr/>
          <a:lstStyle/>
          <a:p>
            <a:r>
              <a:rPr lang="en-US" sz="2000" dirty="0" smtClean="0"/>
              <a:t>1 – Crease Violations / Goalkeeper Interference</a:t>
            </a:r>
          </a:p>
          <a:p>
            <a:r>
              <a:rPr lang="en-US" sz="2000" dirty="0" smtClean="0"/>
              <a:t>2 – Holding</a:t>
            </a:r>
          </a:p>
          <a:p>
            <a:r>
              <a:rPr lang="en-US" sz="2000" dirty="0" smtClean="0"/>
              <a:t>3 – Illegal Offensive Screen</a:t>
            </a:r>
          </a:p>
          <a:p>
            <a:r>
              <a:rPr lang="en-US" sz="2000" dirty="0" smtClean="0"/>
              <a:t>4 – Illegal Procedure</a:t>
            </a:r>
          </a:p>
          <a:p>
            <a:r>
              <a:rPr lang="en-US" sz="2000" dirty="0" smtClean="0"/>
              <a:t>5 – Conduct Foul</a:t>
            </a:r>
          </a:p>
          <a:p>
            <a:r>
              <a:rPr lang="en-US" sz="2000" dirty="0" smtClean="0"/>
              <a:t>6 – Interference</a:t>
            </a:r>
          </a:p>
          <a:p>
            <a:r>
              <a:rPr lang="en-US" sz="2000" dirty="0" smtClean="0"/>
              <a:t>7 – Offside</a:t>
            </a:r>
          </a:p>
          <a:p>
            <a:r>
              <a:rPr lang="en-US" sz="2000" dirty="0" smtClean="0"/>
              <a:t>8 – Pushing</a:t>
            </a:r>
          </a:p>
          <a:p>
            <a:r>
              <a:rPr lang="en-US" sz="2000" dirty="0" smtClean="0"/>
              <a:t>9 – Stalling</a:t>
            </a:r>
          </a:p>
          <a:p>
            <a:r>
              <a:rPr lang="en-US" sz="2000" dirty="0" smtClean="0"/>
              <a:t>10 – Warding Off</a:t>
            </a:r>
          </a:p>
          <a:p>
            <a:r>
              <a:rPr lang="en-US" sz="2000" dirty="0" smtClean="0"/>
              <a:t>11 – Withholding Ball from Play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090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SECTION 2 – CREASE VIOLATIONS / GOALKEEPER INTERFERECE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(A) Defensive Team in Possession of the Ball OUTSIDE the Crease</a:t>
            </a:r>
          </a:p>
          <a:p>
            <a:endParaRPr lang="en-US" dirty="0"/>
          </a:p>
          <a:p>
            <a:r>
              <a:rPr lang="en-US" dirty="0" smtClean="0"/>
              <a:t>RULING: Slow Whistle, Flag Down – Allow Defensive team to continue their possession until they either score, the ball hits the ground, or THEY commit a foul.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5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SECTION 2 – CREASE VIOLATIONS / GOALKEEPER INTERFERECE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(B) Ball and Goalkeeper in the Crease,                regardless of Possession or Loose Ball</a:t>
            </a:r>
          </a:p>
          <a:p>
            <a:endParaRPr lang="en-US" dirty="0"/>
          </a:p>
          <a:p>
            <a:r>
              <a:rPr lang="en-US" dirty="0" smtClean="0"/>
              <a:t>RULING: Play On.  </a:t>
            </a:r>
          </a:p>
          <a:p>
            <a:endParaRPr lang="en-US" dirty="0" smtClean="0"/>
          </a:p>
          <a:p>
            <a:r>
              <a:rPr lang="en-US" dirty="0" smtClean="0"/>
              <a:t>If Possession: Entitled to a Free Clear                               at the Least</a:t>
            </a:r>
          </a:p>
          <a:p>
            <a:r>
              <a:rPr lang="en-US" dirty="0" smtClean="0"/>
              <a:t>If Loose: Entitled to Possession at the Least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462" y="1783560"/>
            <a:ext cx="3291840" cy="32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92794"/>
            <a:ext cx="10363200" cy="914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SITUATION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Goalkeeper makes a save in the Crease,</a:t>
            </a:r>
          </a:p>
          <a:p>
            <a:r>
              <a:rPr lang="en-US" dirty="0" smtClean="0"/>
              <a:t>Riding attackman outside the crease poke checks the Keeper’s </a:t>
            </a:r>
            <a:r>
              <a:rPr lang="en-US" dirty="0" err="1" smtClean="0"/>
              <a:t>crosse</a:t>
            </a:r>
            <a:r>
              <a:rPr lang="en-US" dirty="0" smtClean="0"/>
              <a:t>,</a:t>
            </a:r>
          </a:p>
          <a:p>
            <a:r>
              <a:rPr lang="en-US" dirty="0" smtClean="0"/>
              <a:t>Official signals “Play On”,</a:t>
            </a:r>
          </a:p>
          <a:p>
            <a:r>
              <a:rPr lang="en-US" dirty="0" smtClean="0"/>
              <a:t>Keeper attempts to make an outlet pass and ball hits the ground.</a:t>
            </a:r>
          </a:p>
          <a:p>
            <a:endParaRPr lang="en-US" dirty="0"/>
          </a:p>
          <a:p>
            <a:r>
              <a:rPr lang="en-US" dirty="0" smtClean="0"/>
              <a:t>WHAT DO YOU DO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34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SITUATION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Ball is loose in the Crease.  Keeper has ball clamped.</a:t>
            </a:r>
          </a:p>
          <a:p>
            <a:r>
              <a:rPr lang="en-US" dirty="0" smtClean="0"/>
              <a:t>Riding attackman checks Goalkeeper’s stick.</a:t>
            </a:r>
          </a:p>
          <a:p>
            <a:r>
              <a:rPr lang="en-US" dirty="0" smtClean="0"/>
              <a:t>Official signals “Play On”.</a:t>
            </a:r>
          </a:p>
          <a:p>
            <a:r>
              <a:rPr lang="en-US" dirty="0" smtClean="0"/>
              <a:t>As Keeper attempts to scoop the ball, Attackman slaps the ball INTO THE GOAL.</a:t>
            </a:r>
          </a:p>
          <a:p>
            <a:r>
              <a:rPr lang="en-US" dirty="0" smtClean="0"/>
              <a:t>No whistle was ever blown.</a:t>
            </a:r>
          </a:p>
          <a:p>
            <a:endParaRPr lang="en-US" dirty="0"/>
          </a:p>
          <a:p>
            <a:r>
              <a:rPr lang="en-US" dirty="0" smtClean="0"/>
              <a:t>WHAT DO YOU DO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94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ightfall design templat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ghtfall design slides.potx" id="{86629933-8834-4C4E-B3F9-618E4139F8B8}" vid="{B0B8406C-BC7D-4A04-AE79-53D6E7D7D91D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C28D37-012A-4F78-8189-E37D340068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FFFBF3-BB42-47F7-806D-D5417A96E6A8}">
  <ds:schemaRefs>
    <ds:schemaRef ds:uri="http://purl.org/dc/elements/1.1/"/>
    <ds:schemaRef ds:uri="http://www.w3.org/XML/1998/namespace"/>
    <ds:schemaRef ds:uri="a4f35948-e619-41b3-aa29-22878b09cfd2"/>
    <ds:schemaRef ds:uri="http://schemas.microsoft.com/office/2006/metadata/properties"/>
    <ds:schemaRef ds:uri="http://schemas.microsoft.com/office/2006/documentManagement/types"/>
    <ds:schemaRef ds:uri="http://purl.org/dc/terms/"/>
    <ds:schemaRef ds:uri="40262f94-9f35-4ac3-9a90-690165a166b7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6B1B62E-928A-4006-B97D-326E5E8B4F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Nightfall design slides</Template>
  <TotalTime>221</TotalTime>
  <Words>1478</Words>
  <Application>Microsoft Office PowerPoint</Application>
  <PresentationFormat>Widescreen</PresentationFormat>
  <Paragraphs>152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Wingdings</vt:lpstr>
      <vt:lpstr>Wingdings 2</vt:lpstr>
      <vt:lpstr>Wingdings 3</vt:lpstr>
      <vt:lpstr>Nightfall design template</vt:lpstr>
      <vt:lpstr>TECHNICAL FOULS</vt:lpstr>
      <vt:lpstr>SECTION 1 - DEFINITION</vt:lpstr>
      <vt:lpstr>RULE 6 – NFHS BOYS LACROSSE BOOK</vt:lpstr>
      <vt:lpstr>RULE 6 – NFHS BOYS LACROSSE BOOK</vt:lpstr>
      <vt:lpstr>HOW MANY DIFFERENT TECHNICAL FOULS CAN YOU NAME ?</vt:lpstr>
      <vt:lpstr>SECTION 2 – CREASE VIOLATIONS / GOALKEEPER INTERFERECE</vt:lpstr>
      <vt:lpstr>SECTION 2 – CREASE VIOLATIONS / GOALKEEPER INTERFERECE</vt:lpstr>
      <vt:lpstr>SITUATION</vt:lpstr>
      <vt:lpstr>SITUATION</vt:lpstr>
      <vt:lpstr>SITUATION</vt:lpstr>
      <vt:lpstr>SECTION 3 - HOLDING</vt:lpstr>
      <vt:lpstr>THERE ARE LEGAL HOLDS ! ! ! </vt:lpstr>
      <vt:lpstr>SITUATION</vt:lpstr>
      <vt:lpstr>IS THIS A HOLD ?</vt:lpstr>
      <vt:lpstr>SECTION 4 - ILLEGAL OFFENSIVE SCREEN</vt:lpstr>
      <vt:lpstr>SITUATION</vt:lpstr>
      <vt:lpstr>SECTION 5 – ILLEGAL PROCEDURE</vt:lpstr>
      <vt:lpstr>SECTION 6 – CONDUCT FOUL</vt:lpstr>
      <vt:lpstr>SECTION 7 - INTERFERENCE</vt:lpstr>
      <vt:lpstr>SECTION 8 - OFFSIDE</vt:lpstr>
      <vt:lpstr>SECTION 9 - PUSHING</vt:lpstr>
      <vt:lpstr>SECTION 10 - STALLING</vt:lpstr>
      <vt:lpstr>SECTION 11 – WARDING OFF</vt:lpstr>
      <vt:lpstr>SECTION 12 – WITHHOLDING BALL FROM PLAY</vt:lpstr>
      <vt:lpstr>FOR FIRST YEAR OFFICIALS:</vt:lpstr>
      <vt:lpstr>FOR FIRST YEAR OFFICIALS:</vt:lpstr>
      <vt:lpstr>Thank  You ! ! !</vt:lpstr>
      <vt:lpstr>LACROSSE IS A BEAUTIFUL GAME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FOULS</dc:title>
  <dc:creator>T. J. Antich</dc:creator>
  <cp:lastModifiedBy>Dede, Scott</cp:lastModifiedBy>
  <cp:revision>24</cp:revision>
  <dcterms:created xsi:type="dcterms:W3CDTF">2017-03-08T00:08:47Z</dcterms:created>
  <dcterms:modified xsi:type="dcterms:W3CDTF">2017-04-04T12:33:50Z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74064800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