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19"/>
  </p:notesMasterIdLst>
  <p:sldIdLst>
    <p:sldId id="256" r:id="rId2"/>
    <p:sldId id="257" r:id="rId3"/>
    <p:sldId id="258" r:id="rId4"/>
    <p:sldId id="259" r:id="rId5"/>
    <p:sldId id="260" r:id="rId6"/>
    <p:sldId id="271" r:id="rId7"/>
    <p:sldId id="272" r:id="rId8"/>
    <p:sldId id="262" r:id="rId9"/>
    <p:sldId id="274" r:id="rId10"/>
    <p:sldId id="263" r:id="rId11"/>
    <p:sldId id="264" r:id="rId12"/>
    <p:sldId id="265" r:id="rId13"/>
    <p:sldId id="266" r:id="rId14"/>
    <p:sldId id="268" r:id="rId15"/>
    <p:sldId id="269" r:id="rId16"/>
    <p:sldId id="273" r:id="rId17"/>
    <p:sldId id="270" r:id="rId18"/>
  </p:sldIdLst>
  <p:sldSz cx="12192000" cy="6858000"/>
  <p:notesSz cx="7010400" cy="9296400"/>
  <p:embeddedFontLst>
    <p:embeddedFont>
      <p:font typeface="Helvetica Neue"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12" autoAdjust="0"/>
  </p:normalViewPr>
  <p:slideViewPr>
    <p:cSldViewPr snapToGrid="0">
      <p:cViewPr varScale="1">
        <p:scale>
          <a:sx n="66" d="100"/>
          <a:sy n="66" d="100"/>
        </p:scale>
        <p:origin x="8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39" cy="464819"/>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406400" y="696912"/>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039" y="4415789"/>
            <a:ext cx="5608319" cy="4183379"/>
          </a:xfrm>
          <a:prstGeom prst="rect">
            <a:avLst/>
          </a:prstGeom>
          <a:noFill/>
          <a:ln>
            <a:noFill/>
          </a:ln>
        </p:spPr>
        <p:txBody>
          <a:bodyPr lIns="91425" tIns="91425" rIns="91425" bIns="91425" anchor="t" anchorCtr="0"/>
          <a:lstStyle>
            <a:lvl1pPr marL="171450" marR="0" lvl="0" indent="-95250" algn="l" rtl="0">
              <a:spcBef>
                <a:spcPts val="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1pPr>
            <a:lvl2pPr marL="628650" marR="0" lvl="1" indent="-95250" algn="l" rtl="0">
              <a:spcBef>
                <a:spcPts val="0"/>
              </a:spcBef>
              <a:buClr>
                <a:schemeClr val="dk1"/>
              </a:buClr>
              <a:buSzPct val="100000"/>
              <a:buFont typeface="Courier New"/>
              <a:buChar char="o"/>
              <a:defRPr sz="1200" b="0" i="0" u="none" strike="noStrike" cap="none">
                <a:solidFill>
                  <a:schemeClr val="dk1"/>
                </a:solidFill>
                <a:latin typeface="Calibri"/>
                <a:ea typeface="Calibri"/>
                <a:cs typeface="Calibri"/>
                <a:sym typeface="Calibri"/>
              </a:defRPr>
            </a:lvl2pPr>
            <a:lvl3pPr marL="1085850" marR="0" lvl="2" indent="-95250" algn="l" rtl="0">
              <a:spcBef>
                <a:spcPts val="0"/>
              </a:spcBef>
              <a:buClr>
                <a:schemeClr val="dk1"/>
              </a:buClr>
              <a:buSzPct val="100000"/>
              <a:buFont typeface="Noto Sans Symbols"/>
              <a:buChar char="▪"/>
              <a:defRPr sz="1200" b="0" i="0" u="none" strike="noStrike" cap="none">
                <a:solidFill>
                  <a:schemeClr val="dk1"/>
                </a:solidFill>
                <a:latin typeface="Calibri"/>
                <a:ea typeface="Calibri"/>
                <a:cs typeface="Calibri"/>
                <a:sym typeface="Calibri"/>
              </a:defRPr>
            </a:lvl3pPr>
            <a:lvl4pPr marL="1543050" marR="0" lvl="3" indent="-95250" algn="l" rtl="0">
              <a:spcBef>
                <a:spcPts val="0"/>
              </a:spcBef>
              <a:buClr>
                <a:schemeClr val="dk1"/>
              </a:buClr>
              <a:buSzPct val="100000"/>
              <a:buFont typeface="Arial"/>
              <a:buChar char="•"/>
              <a:defRPr sz="1200" b="0" i="0" u="none" strike="noStrike" cap="none">
                <a:solidFill>
                  <a:schemeClr val="dk1"/>
                </a:solidFill>
                <a:latin typeface="Calibri"/>
                <a:ea typeface="Calibri"/>
                <a:cs typeface="Calibri"/>
                <a:sym typeface="Calibri"/>
              </a:defRPr>
            </a:lvl4pPr>
            <a:lvl5pPr marL="2000250" marR="0" lvl="4" indent="-95250" algn="l" rtl="0">
              <a:spcBef>
                <a:spcPts val="0"/>
              </a:spcBef>
              <a:buClr>
                <a:schemeClr val="dk1"/>
              </a:buClr>
              <a:buSzPct val="100000"/>
              <a:buFont typeface="Courier New"/>
              <a:buChar char="o"/>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829967"/>
            <a:ext cx="3037839" cy="464819"/>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589317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6" name="Shape 226"/>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0" marR="0" lvl="0" indent="0" algn="l" rtl="0">
              <a:spcBef>
                <a:spcPts val="0"/>
              </a:spcBef>
              <a:buClr>
                <a:schemeClr val="dk1"/>
              </a:buClr>
              <a:buSzPct val="25000"/>
              <a:buFont typeface="Arial"/>
              <a:buNone/>
            </a:pPr>
            <a:endParaRPr sz="1200" b="0" i="0" u="none" strike="noStrike" cap="none">
              <a:solidFill>
                <a:schemeClr val="dk1"/>
              </a:solidFill>
              <a:latin typeface="Calibri"/>
              <a:ea typeface="Calibri"/>
              <a:cs typeface="Calibri"/>
              <a:sym typeface="Calibri"/>
            </a:endParaRPr>
          </a:p>
        </p:txBody>
      </p:sp>
      <p:sp>
        <p:nvSpPr>
          <p:cNvPr id="227" name="Shape 227"/>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6815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8" name="Shape 328"/>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Actions speak louder than words</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Signal violation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Give possession to opponent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Award penalty time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Caliber of play considerations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Low level </a:t>
            </a:r>
          </a:p>
          <a:p>
            <a:pPr marL="1085850" marR="0" lvl="2" indent="-171450" algn="l" rtl="0">
              <a:spcBef>
                <a:spcPts val="0"/>
              </a:spcBef>
              <a:buClr>
                <a:schemeClr val="dk1"/>
              </a:buClr>
              <a:buSzPct val="100000"/>
              <a:buFont typeface="Noto Sans Symbols"/>
              <a:buChar char="▪"/>
            </a:pPr>
            <a:r>
              <a:rPr lang="en-US" sz="1200" b="0" i="0" u="none" strike="noStrike" cap="none">
                <a:solidFill>
                  <a:schemeClr val="dk1"/>
                </a:solidFill>
                <a:latin typeface="Calibri"/>
                <a:ea typeface="Calibri"/>
                <a:cs typeface="Calibri"/>
                <a:sym typeface="Calibri"/>
              </a:rPr>
              <a:t>Do players listen to coaches?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High level </a:t>
            </a:r>
          </a:p>
          <a:p>
            <a:pPr marL="1085850" marR="0" lvl="2" indent="-171450" algn="l" rtl="0">
              <a:spcBef>
                <a:spcPts val="0"/>
              </a:spcBef>
              <a:buClr>
                <a:schemeClr val="dk1"/>
              </a:buClr>
              <a:buSzPct val="100000"/>
              <a:buFont typeface="Noto Sans Symbols"/>
              <a:buChar char="▪"/>
            </a:pPr>
            <a:r>
              <a:rPr lang="en-US" sz="1200" b="0" i="0" u="none" strike="noStrike" cap="none">
                <a:solidFill>
                  <a:schemeClr val="dk1"/>
                </a:solidFill>
                <a:latin typeface="Calibri"/>
                <a:ea typeface="Calibri"/>
                <a:cs typeface="Calibri"/>
                <a:sym typeface="Calibri"/>
              </a:rPr>
              <a:t>Do coaches want you ‘coaching’? </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Is the contact in this picture legal or illegal? </a:t>
            </a:r>
            <a:r>
              <a:rPr lang="en-US" sz="1200" b="0" i="0" u="sng" strike="noStrike" cap="none">
                <a:solidFill>
                  <a:schemeClr val="dk1"/>
                </a:solidFill>
                <a:latin typeface="Calibri"/>
                <a:ea typeface="Calibri"/>
                <a:cs typeface="Calibri"/>
                <a:sym typeface="Calibri"/>
              </a:rPr>
              <a:t>Whether you do or do not have a call with the image in this slide you must recognize that early in a game whatever you call or don’t call establishes whether or not similar contact will or will not be called later in the game.</a:t>
            </a:r>
          </a:p>
        </p:txBody>
      </p:sp>
      <p:sp>
        <p:nvSpPr>
          <p:cNvPr id="329" name="Shape 329"/>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202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9" name="Shape 33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Caliber of Play considerations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Low level</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Only penalize inept play that creates a significant advantage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High level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Let players know that you see what they are doing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Penalize intentional violations that create small, but </a:t>
            </a:r>
            <a:r>
              <a:rPr lang="en-US" sz="1200" b="1" i="0" u="none" strike="noStrike" cap="none" dirty="0">
                <a:solidFill>
                  <a:schemeClr val="dk1"/>
                </a:solidFill>
                <a:latin typeface="Calibri"/>
                <a:ea typeface="Calibri"/>
                <a:cs typeface="Calibri"/>
                <a:sym typeface="Calibri"/>
              </a:rPr>
              <a:t>crucial,</a:t>
            </a:r>
            <a:r>
              <a:rPr lang="en-US" sz="1200" b="0" i="0" u="none" strike="noStrike" cap="none" dirty="0">
                <a:solidFill>
                  <a:schemeClr val="dk1"/>
                </a:solidFill>
                <a:latin typeface="Calibri"/>
                <a:ea typeface="Calibri"/>
                <a:cs typeface="Calibri"/>
                <a:sym typeface="Calibri"/>
              </a:rPr>
              <a:t> advantages</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How should you let a player know that they should stop doing something? </a:t>
            </a:r>
            <a:r>
              <a:rPr lang="en-US" sz="1200" b="0" i="0" u="sng" strike="noStrike" cap="none" dirty="0">
                <a:solidFill>
                  <a:schemeClr val="dk1"/>
                </a:solidFill>
                <a:latin typeface="Calibri"/>
                <a:ea typeface="Calibri"/>
                <a:cs typeface="Calibri"/>
                <a:sym typeface="Calibri"/>
              </a:rPr>
              <a:t>Dead ball time is usually the most effective. A quick word with a player that you saw them do something foolish and you are watching them closely as a result.</a:t>
            </a:r>
          </a:p>
        </p:txBody>
      </p:sp>
      <p:sp>
        <p:nvSpPr>
          <p:cNvPr id="340" name="Shape 34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8057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9" name="Shape 34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Pay Attention – is play “chippy”?</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If so –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Tighten up on player control violations to prevent personal fouls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Keep “play-on” interval </a:t>
            </a:r>
            <a:r>
              <a:rPr lang="en-US" sz="1200" b="1" i="0" u="none" strike="noStrike" cap="none">
                <a:solidFill>
                  <a:schemeClr val="dk1"/>
                </a:solidFill>
                <a:latin typeface="Calibri"/>
                <a:ea typeface="Calibri"/>
                <a:cs typeface="Calibri"/>
                <a:sym typeface="Calibri"/>
              </a:rPr>
              <a:t>very </a:t>
            </a:r>
            <a:r>
              <a:rPr lang="en-US" sz="1200" b="0" i="0" u="none" strike="noStrike" cap="none">
                <a:solidFill>
                  <a:schemeClr val="dk1"/>
                </a:solidFill>
                <a:latin typeface="Calibri"/>
                <a:ea typeface="Calibri"/>
                <a:cs typeface="Calibri"/>
                <a:sym typeface="Calibri"/>
              </a:rPr>
              <a:t>short, to prevent escalation or retaliation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Opportunities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Loose ball scrums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Contact around the crease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Two players get tangled up</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Why a short play-on if play is getting chippy? </a:t>
            </a:r>
            <a:r>
              <a:rPr lang="en-US" sz="1200" b="0" i="0" u="sng" strike="noStrike" cap="none">
                <a:solidFill>
                  <a:schemeClr val="dk1"/>
                </a:solidFill>
                <a:latin typeface="Calibri"/>
                <a:ea typeface="Calibri"/>
                <a:cs typeface="Calibri"/>
                <a:sym typeface="Calibri"/>
              </a:rPr>
              <a:t>Most retaliatory fouls occur because the players feel violated and may not realize that a penalty was already called on their opponent. A shorter play-on means a faster whistle and the player can more quickly realize that play is over and they have a moment to breath and realize that they are getting the ball and not to do anything foolish during the dead ball.</a:t>
            </a:r>
          </a:p>
          <a:p>
            <a:pPr marL="171450" marR="0" lvl="0" indent="-171450" algn="l" rtl="0">
              <a:spcBef>
                <a:spcPts val="0"/>
              </a:spcBef>
              <a:buClr>
                <a:schemeClr val="dk1"/>
              </a:buClr>
              <a:buSzPct val="100000"/>
              <a:buFont typeface="Arial"/>
              <a:buNone/>
            </a:pPr>
            <a:endParaRPr sz="1200" b="0" i="0" u="sng" strike="noStrike" cap="none">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61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7" name="Shape 377"/>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Answer polite questions from coaches </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Use the conduct foul “ladder” to manage the benches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Opportunities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Coach leaves coach's area to confront you</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Head coach is impolite / unprofessional </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Assistant coach tries to influence you</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Maligning comment from bench area</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None/>
            </a:pPr>
            <a:endParaRPr sz="1200" b="0" i="0" u="none" strike="noStrike" cap="none">
              <a:solidFill>
                <a:schemeClr val="dk1"/>
              </a:solidFill>
              <a:latin typeface="Calibri"/>
              <a:ea typeface="Calibri"/>
              <a:cs typeface="Calibri"/>
              <a:sym typeface="Calibri"/>
            </a:endParaRPr>
          </a:p>
        </p:txBody>
      </p:sp>
      <p:sp>
        <p:nvSpPr>
          <p:cNvPr id="378" name="Shape 378"/>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805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Relaxed</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If you are relaxed the coaches and players around you will pick up on it and relax themselves.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Confident</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Know the rules and the mechanics. Stand tall and you’ll have half of the battle already won.</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Approachable</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No one likes an official who they can’t talk to. Be willing to answer questions and be willing to end the conversation if it goes overboard.</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Smiling</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A genuine smile can disarm an angry individual.</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Happy</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You are on a lacrosse field officiating. What could be better? Show your excitement to be there that day. The coaches and players will appreciate it.</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Professional</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Act in the manner of a consummate official in all of your on and off-field interactions and you will go far.</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Your Demeanor is Key!</a:t>
            </a:r>
          </a:p>
          <a:p>
            <a:pPr marL="628650" marR="0" lvl="1" indent="-171450" algn="l" rtl="0">
              <a:spcBef>
                <a:spcPts val="0"/>
              </a:spcBef>
              <a:buClr>
                <a:schemeClr val="dk1"/>
              </a:buClr>
              <a:buSzPct val="100000"/>
              <a:buFont typeface="Courier New"/>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How do I know when I should flag a coach or player for poor behavior or a negative comment directed at me? </a:t>
            </a:r>
            <a:r>
              <a:rPr lang="en-US" sz="1200" b="0" i="0" u="sng" strike="noStrike" cap="none">
                <a:solidFill>
                  <a:schemeClr val="dk1"/>
                </a:solidFill>
                <a:latin typeface="Calibri"/>
                <a:ea typeface="Calibri"/>
                <a:cs typeface="Calibri"/>
                <a:sym typeface="Calibri"/>
              </a:rPr>
              <a:t>Ask yourself one question – “Does throwing my flag in this situation make the game better?” If yes, throw it. If no, keep it in your pocket.</a:t>
            </a:r>
          </a:p>
          <a:p>
            <a:pPr marL="628650" marR="0" lvl="1" indent="-171450" algn="l" rtl="0">
              <a:spcBef>
                <a:spcPts val="0"/>
              </a:spcBef>
              <a:buClr>
                <a:schemeClr val="dk1"/>
              </a:buClr>
              <a:buSzPct val="100000"/>
              <a:buFont typeface="Courier New"/>
              <a:buNone/>
            </a:pPr>
            <a:endParaRPr sz="1200" b="0" i="0" u="none" strike="noStrike" cap="none">
              <a:solidFill>
                <a:schemeClr val="dk1"/>
              </a:solidFill>
              <a:latin typeface="Calibri"/>
              <a:ea typeface="Calibri"/>
              <a:cs typeface="Calibri"/>
              <a:sym typeface="Calibri"/>
            </a:endParaRPr>
          </a:p>
        </p:txBody>
      </p:sp>
      <p:sp>
        <p:nvSpPr>
          <p:cNvPr id="406" name="Shape 406"/>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398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The US Lacrosse Central Hub at uslacrosse.arbitersports.com is your one stop shop for men’s officiating memos, articles, videos, downloadable resources, and rules tests. You can also find applications to this year’s LAREDO clinics.</a:t>
            </a:r>
          </a:p>
          <a:p>
            <a:pPr marL="171450" marR="0" lvl="0" indent="-171450" algn="l" rtl="0">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Follow the Men’s Officials Education Program on Facebook at facebook.com/menslaxofficials</a:t>
            </a:r>
          </a:p>
        </p:txBody>
      </p:sp>
      <p:sp>
        <p:nvSpPr>
          <p:cNvPr id="421" name="Shape 421"/>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2861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3" name="Shape 23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Good Warnings:</a:t>
            </a:r>
          </a:p>
          <a:p>
            <a:pPr marL="628650" marR="0" lvl="1" indent="-171450" algn="l" rtl="0">
              <a:lnSpc>
                <a:spcPct val="150000"/>
              </a:lnSpc>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“Off the line gentlemen” = speaks to both teams</a:t>
            </a:r>
          </a:p>
          <a:p>
            <a:pPr marL="628650" marR="0" lvl="1" indent="-171450" algn="l" rtl="0">
              <a:lnSpc>
                <a:spcPct val="150000"/>
              </a:lnSpc>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“Easy” = vague enough to apply to any situation involving body and stick contact</a:t>
            </a:r>
          </a:p>
          <a:p>
            <a:pPr marL="171450" marR="0" lvl="0" indent="-171450" algn="l" rtl="0">
              <a:lnSpc>
                <a:spcPct val="150000"/>
              </a:lnSpc>
              <a:spcBef>
                <a:spcPts val="0"/>
              </a:spcBef>
              <a:buClr>
                <a:schemeClr val="dk1"/>
              </a:buClr>
              <a:buSzPct val="100000"/>
              <a:buFont typeface="Arial"/>
              <a:buChar char="•"/>
            </a:pPr>
            <a:r>
              <a:rPr lang="en-US" sz="1200" b="0" i="0" u="none" strike="noStrike" cap="none">
                <a:solidFill>
                  <a:schemeClr val="dk1"/>
                </a:solidFill>
                <a:latin typeface="Calibri"/>
                <a:ea typeface="Calibri"/>
                <a:cs typeface="Calibri"/>
                <a:sym typeface="Calibri"/>
              </a:rPr>
              <a:t>Warnings that coach a player for one team:</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“Blue get your right foot off the line” = telling the blue player that he is doing something illegal without penalizing him</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“Red, stop slashing” = tells the blue coach that you passed on a slash</a:t>
            </a:r>
          </a:p>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What if I am not comfortable giving verbal warnings? </a:t>
            </a:r>
            <a:r>
              <a:rPr lang="en-US" sz="1200" b="0" i="0" u="sng" strike="noStrike" cap="none">
                <a:solidFill>
                  <a:schemeClr val="dk1"/>
                </a:solidFill>
                <a:latin typeface="Calibri"/>
                <a:ea typeface="Calibri"/>
                <a:cs typeface="Calibri"/>
                <a:sym typeface="Calibri"/>
              </a:rPr>
              <a:t>Communication is one of the most valuable attributes of top officials. If you are not comfortable saying certain things, then find a way to communicate that you are comfortable with.</a:t>
            </a:r>
          </a:p>
          <a:p>
            <a:pPr marL="171450" marR="0" lvl="0" indent="-171450" algn="l" rtl="0">
              <a:spcBef>
                <a:spcPts val="0"/>
              </a:spcBef>
              <a:buClr>
                <a:schemeClr val="dk1"/>
              </a:buClr>
              <a:buSzPct val="100000"/>
              <a:buFont typeface="Arial"/>
              <a:buNone/>
            </a:pPr>
            <a:endParaRPr sz="1200" b="0" i="0" u="none" strike="noStrike" cap="none">
              <a:solidFill>
                <a:schemeClr val="dk1"/>
              </a:solidFill>
              <a:latin typeface="Calibri"/>
              <a:ea typeface="Calibri"/>
              <a:cs typeface="Calibri"/>
              <a:sym typeface="Calibri"/>
            </a:endParaRPr>
          </a:p>
        </p:txBody>
      </p:sp>
      <p:sp>
        <p:nvSpPr>
          <p:cNvPr id="234" name="Shape 23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9952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4" name="Shape 24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Early control prevents escalation and later problems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Tighten up on player control violations to prevent personal fouls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Dangerous situations: loose ball scrum, players getting tangled, goal scored, retaliation contact</a:t>
            </a: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Be consistent </a:t>
            </a:r>
            <a:r>
              <a:rPr lang="en-US" sz="1200" b="0" i="0" u="none" strike="noStrike" cap="none" dirty="0">
                <a:solidFill>
                  <a:schemeClr val="dk1"/>
                </a:solidFill>
                <a:latin typeface="Calibri"/>
                <a:ea typeface="Calibri"/>
                <a:cs typeface="Calibri"/>
                <a:sym typeface="Calibri"/>
              </a:rPr>
              <a:t>– a slash passed on in the 1</a:t>
            </a:r>
            <a:r>
              <a:rPr lang="en-US" sz="1200" b="0" i="0" u="none" strike="noStrike" cap="none" baseline="30000" dirty="0">
                <a:solidFill>
                  <a:schemeClr val="dk1"/>
                </a:solidFill>
                <a:latin typeface="Calibri"/>
                <a:ea typeface="Calibri"/>
                <a:cs typeface="Calibri"/>
                <a:sym typeface="Calibri"/>
              </a:rPr>
              <a:t>st</a:t>
            </a:r>
            <a:r>
              <a:rPr lang="en-US" sz="1200" b="0" i="0" u="none" strike="noStrike" cap="none" dirty="0">
                <a:solidFill>
                  <a:schemeClr val="dk1"/>
                </a:solidFill>
                <a:latin typeface="Calibri"/>
                <a:ea typeface="Calibri"/>
                <a:cs typeface="Calibri"/>
                <a:sym typeface="Calibri"/>
              </a:rPr>
              <a:t> quarter should not be called in the 4</a:t>
            </a:r>
            <a:r>
              <a:rPr lang="en-US" sz="1200" b="0" i="0" u="none" strike="noStrike" cap="none" baseline="30000" dirty="0">
                <a:solidFill>
                  <a:schemeClr val="dk1"/>
                </a:solidFill>
                <a:latin typeface="Calibri"/>
                <a:ea typeface="Calibri"/>
                <a:cs typeface="Calibri"/>
                <a:sym typeface="Calibri"/>
              </a:rPr>
              <a:t>th</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How do you respond when a coach asks how you will call the game? </a:t>
            </a:r>
            <a:r>
              <a:rPr lang="en-US" sz="1200" b="0" i="0" u="sng" strike="noStrike" cap="none" dirty="0">
                <a:solidFill>
                  <a:schemeClr val="dk1"/>
                </a:solidFill>
                <a:latin typeface="Calibri"/>
                <a:ea typeface="Calibri"/>
                <a:cs typeface="Calibri"/>
                <a:sym typeface="Calibri"/>
              </a:rPr>
              <a:t>Should you say you call it tight or loose? Do not say you call tight or loose because it puts an expectation in the head of the coach that will never match the reality of a game yet to be played. A better response is: “Coach we’re going to let the players play until they show us they can’t.”</a:t>
            </a:r>
          </a:p>
        </p:txBody>
      </p:sp>
      <p:sp>
        <p:nvSpPr>
          <p:cNvPr id="245" name="Shape 24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562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9" name="Shape 259"/>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Threshold for calls varies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Consider level of play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Youth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High school</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College</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Men’s club</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Why is US Lacrosse and the NFHS getting rid of hitting in boys’ lacrosse? </a:t>
            </a:r>
            <a:r>
              <a:rPr lang="en-US" sz="1200" b="0" i="0" u="sng" strike="noStrike" cap="none" dirty="0">
                <a:solidFill>
                  <a:schemeClr val="dk1"/>
                </a:solidFill>
                <a:latin typeface="Calibri"/>
                <a:ea typeface="Calibri"/>
                <a:cs typeface="Calibri"/>
                <a:sym typeface="Calibri"/>
              </a:rPr>
              <a:t>Lacrosse is a finesse sport with contact, not a collision sport. New definitions for illegal hits were added over the past several years due to new science showing how devastating blindside hits and checks to the head or neck are. As officials you are there for the safety of the players first and your threshold for violent contact must match the appropriate age guidelines for the players.</a:t>
            </a:r>
          </a:p>
        </p:txBody>
      </p:sp>
      <p:sp>
        <p:nvSpPr>
          <p:cNvPr id="260" name="Shape 260"/>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078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Good officials use technical fouls to manage the game</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Flow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Players</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Coaches</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Caliber of play considerations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Low level – you can’t call them all</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High level – every possession counts</a:t>
            </a: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When is it appropriate to downgrade a personal foul to a technical like when officials call a hold instead of a trip? </a:t>
            </a:r>
            <a:r>
              <a:rPr lang="en-US" sz="1200" b="0" i="0" u="sng" strike="noStrike" cap="none" dirty="0">
                <a:solidFill>
                  <a:schemeClr val="dk1"/>
                </a:solidFill>
                <a:latin typeface="Calibri"/>
                <a:ea typeface="Calibri"/>
                <a:cs typeface="Calibri"/>
                <a:sym typeface="Calibri"/>
              </a:rPr>
              <a:t>This is only done when the official knows a foul occurred and is 50/50 on safety and fairness. In these situations it may be appropriate to call a technical foul. If done so the crew must communicate this to stay consistent later in the game. This leads us to the next slide.</a:t>
            </a:r>
          </a:p>
        </p:txBody>
      </p:sp>
      <p:sp>
        <p:nvSpPr>
          <p:cNvPr id="272" name="Shape 27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917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Pay attention!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Do the participants understand your call?</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Illegal procedure – why? </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Caliber of play considerations </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Low level – explain the call to the player who committed the violation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High level – explain the call to the coach who the call was against (or even both coaches if confusion reigns) </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Are you obligated to explain a call to a coach or player? </a:t>
            </a:r>
            <a:r>
              <a:rPr lang="en-US" sz="1200" b="0" i="0" u="sng" strike="noStrike" cap="none" dirty="0">
                <a:solidFill>
                  <a:schemeClr val="dk1"/>
                </a:solidFill>
                <a:latin typeface="Calibri"/>
                <a:ea typeface="Calibri"/>
                <a:cs typeface="Calibri"/>
                <a:sym typeface="Calibri"/>
              </a:rPr>
              <a:t>No, however making use of the dead ball time after penalties or between quarters to explain why a penalty was called may help prevent a future penalty.</a:t>
            </a:r>
          </a:p>
        </p:txBody>
      </p:sp>
      <p:sp>
        <p:nvSpPr>
          <p:cNvPr id="362" name="Shape 362"/>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746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Dead ball time is only as long as the officials allow</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Ways to keep the game moving:</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Non-reporting official sets the ball and informs players of the situation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All officials jog to the next face off after ball exchange</a:t>
            </a:r>
          </a:p>
          <a:p>
            <a:pPr marL="171450" marR="0" lvl="0" indent="-171450" algn="l" rtl="0">
              <a:spcBef>
                <a:spcPts val="0"/>
              </a:spcBef>
              <a:buClr>
                <a:schemeClr val="dk1"/>
              </a:buClr>
              <a:buSzPct val="100000"/>
              <a:buFont typeface="Arial"/>
              <a:buChar char="•"/>
            </a:pPr>
            <a:r>
              <a:rPr lang="en-US" sz="1200" b="0" i="0" u="none" strike="noStrike" cap="none" dirty="0">
                <a:solidFill>
                  <a:schemeClr val="dk1"/>
                </a:solidFill>
                <a:latin typeface="Calibri"/>
                <a:ea typeface="Calibri"/>
                <a:cs typeface="Calibri"/>
                <a:sym typeface="Calibri"/>
              </a:rPr>
              <a:t>Communicate the three important facts:</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What is the call?</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Who gets the ball?</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Where is the restart?</a:t>
            </a:r>
          </a:p>
          <a:p>
            <a:pPr marL="171450" marR="0" lvl="0" indent="-171450" algn="l" rtl="0">
              <a:spcBef>
                <a:spcPts val="0"/>
              </a:spcBef>
              <a:buClr>
                <a:schemeClr val="dk1"/>
              </a:buClr>
              <a:buSzPct val="1000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200" b="1" i="0" u="none" strike="noStrike" cap="none" dirty="0">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dirty="0">
                <a:solidFill>
                  <a:schemeClr val="dk1"/>
                </a:solidFill>
                <a:latin typeface="Calibri"/>
                <a:ea typeface="Calibri"/>
                <a:cs typeface="Calibri"/>
                <a:sym typeface="Calibri"/>
              </a:rPr>
              <a:t>What are all of the situations where you would use your timer? Timeouts, after reporting a penalty, after an injury, after an equipment adjustment, between quarters (regulation and OT), before a faceoff.</a:t>
            </a:r>
          </a:p>
        </p:txBody>
      </p:sp>
      <p:sp>
        <p:nvSpPr>
          <p:cNvPr id="295" name="Shape 295"/>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032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6726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3" name="Shape 313"/>
          <p:cNvSpPr txBox="1">
            <a:spLocks noGrp="1"/>
          </p:cNvSpPr>
          <p:nvPr>
            <p:ph type="body" idx="1"/>
          </p:nvPr>
        </p:nvSpPr>
        <p:spPr>
          <a:xfrm>
            <a:off x="701039" y="4415789"/>
            <a:ext cx="5608319" cy="4183379"/>
          </a:xfrm>
          <a:prstGeom prst="rect">
            <a:avLst/>
          </a:prstGeom>
          <a:noFill/>
          <a:ln>
            <a:noFill/>
          </a:ln>
        </p:spPr>
        <p:txBody>
          <a:bodyPr lIns="93175" tIns="46575" rIns="93175" bIns="46575" anchor="t" anchorCtr="0">
            <a:noAutofit/>
          </a:bodyPr>
          <a:lstStyle/>
          <a:p>
            <a:pPr marL="171450" marR="0" lvl="0" indent="-171450" algn="l" rtl="0">
              <a:spcBef>
                <a:spcPts val="0"/>
              </a:spcBef>
              <a:buClr>
                <a:schemeClr val="dk1"/>
              </a:buClr>
              <a:buSzPct val="100000"/>
              <a:buFont typeface="Arial"/>
              <a:buChar char="•"/>
            </a:pPr>
            <a:r>
              <a:rPr lang="en-US" sz="1200" b="1" i="0" u="none" strike="noStrike" cap="none">
                <a:solidFill>
                  <a:schemeClr val="dk1"/>
                </a:solidFill>
                <a:latin typeface="Calibri"/>
                <a:ea typeface="Calibri"/>
                <a:cs typeface="Calibri"/>
                <a:sym typeface="Calibri"/>
              </a:rPr>
              <a:t>Class Question</a:t>
            </a:r>
          </a:p>
          <a:p>
            <a:pPr marL="628650" marR="0" lvl="1" indent="-171450" algn="l" rtl="0">
              <a:spcBef>
                <a:spcPts val="0"/>
              </a:spcBef>
              <a:buClr>
                <a:schemeClr val="dk1"/>
              </a:buClr>
              <a:buSzPct val="100000"/>
              <a:buFont typeface="Courier New"/>
              <a:buChar char="o"/>
            </a:pPr>
            <a:r>
              <a:rPr lang="en-US" sz="1200" b="0" i="0" u="none" strike="noStrike" cap="none">
                <a:solidFill>
                  <a:schemeClr val="dk1"/>
                </a:solidFill>
                <a:latin typeface="Calibri"/>
                <a:ea typeface="Calibri"/>
                <a:cs typeface="Calibri"/>
                <a:sym typeface="Calibri"/>
              </a:rPr>
              <a:t>Each of these topics will be covered in the next few slides. Before going to them ask the class what they think each of these phrases means.</a:t>
            </a:r>
          </a:p>
          <a:p>
            <a:pPr marL="628650" marR="0" lvl="1" indent="-171450" algn="l" rtl="0">
              <a:spcBef>
                <a:spcPts val="0"/>
              </a:spcBef>
              <a:buClr>
                <a:schemeClr val="dk1"/>
              </a:buClr>
              <a:buSzPct val="100000"/>
              <a:buFont typeface="Courier New"/>
              <a:buNone/>
            </a:pPr>
            <a:endParaRPr sz="1200" b="0" i="0" u="none" strike="noStrike" cap="none">
              <a:solidFill>
                <a:schemeClr val="dk1"/>
              </a:solidFill>
              <a:latin typeface="Calibri"/>
              <a:ea typeface="Calibri"/>
              <a:cs typeface="Calibri"/>
              <a:sym typeface="Calibri"/>
            </a:endParaRPr>
          </a:p>
          <a:p>
            <a:pPr marL="628650" marR="0" lvl="1" indent="-171450" algn="l" rtl="0">
              <a:spcBef>
                <a:spcPts val="0"/>
              </a:spcBef>
              <a:buClr>
                <a:schemeClr val="dk1"/>
              </a:buClr>
              <a:buSzPct val="100000"/>
              <a:buFont typeface="Courier New"/>
              <a:buNone/>
            </a:pPr>
            <a:endParaRPr sz="1200" b="0" i="0" u="none" strike="noStrike" cap="none">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970937" y="8829967"/>
            <a:ext cx="3037839" cy="464819"/>
          </a:xfrm>
          <a:prstGeom prst="rect">
            <a:avLst/>
          </a:prstGeom>
          <a:noFill/>
          <a:ln>
            <a:noFill/>
          </a:ln>
        </p:spPr>
        <p:txBody>
          <a:bodyPr lIns="93175" tIns="46575" rIns="93175" bIns="46575"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4319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399" y="3225801"/>
            <a:ext cx="10363200" cy="1470024"/>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4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1828799" y="4851400"/>
            <a:ext cx="8534399" cy="1117599"/>
          </a:xfrm>
          <a:prstGeom prst="rect">
            <a:avLst/>
          </a:prstGeom>
          <a:noFill/>
          <a:ln>
            <a:noFill/>
          </a:ln>
        </p:spPr>
        <p:txBody>
          <a:bodyPr lIns="91425" tIns="91425" rIns="91425" bIns="91425" anchor="ctr" anchorCtr="0"/>
          <a:lstStyle>
            <a:lvl1pPr marL="0" marR="0" lvl="0" indent="0" algn="ctr" rtl="0">
              <a:spcBef>
                <a:spcPts val="640"/>
              </a:spcBef>
              <a:buClr>
                <a:schemeClr val="lt1"/>
              </a:buClr>
              <a:buFont typeface="Noto Sans Symbols"/>
              <a:buNone/>
              <a:defRPr sz="3200" b="0" i="0" u="none" strike="noStrike" cap="none">
                <a:solidFill>
                  <a:schemeClr val="lt1"/>
                </a:solidFill>
                <a:latin typeface="Helvetica Neue"/>
                <a:ea typeface="Helvetica Neue"/>
                <a:cs typeface="Helvetica Neue"/>
                <a:sym typeface="Helvetica Neue"/>
              </a:defRPr>
            </a:lvl1pPr>
            <a:lvl2pPr marL="457200" marR="0" lvl="1" indent="0" algn="ctr" rtl="0">
              <a:spcBef>
                <a:spcPts val="560"/>
              </a:spcBef>
              <a:buClr>
                <a:schemeClr val="lt1"/>
              </a:buClr>
              <a:buFont typeface="Arial"/>
              <a:buNone/>
              <a:defRPr sz="2800" b="0" i="0" u="none" strike="noStrike" cap="none">
                <a:solidFill>
                  <a:schemeClr val="lt1"/>
                </a:solidFill>
                <a:latin typeface="Helvetica Neue"/>
                <a:ea typeface="Helvetica Neue"/>
                <a:cs typeface="Helvetica Neue"/>
                <a:sym typeface="Helvetica Neue"/>
              </a:defRPr>
            </a:lvl2pPr>
            <a:lvl3pPr marL="914400" marR="0" lvl="2" indent="0" algn="ctr" rtl="0">
              <a:spcBef>
                <a:spcPts val="480"/>
              </a:spcBef>
              <a:buClr>
                <a:schemeClr val="lt1"/>
              </a:buClr>
              <a:buFont typeface="Arial"/>
              <a:buNone/>
              <a:defRPr sz="2400" b="0" i="0" u="none" strike="noStrike" cap="none">
                <a:solidFill>
                  <a:schemeClr val="lt1"/>
                </a:solidFill>
                <a:latin typeface="Helvetica Neue"/>
                <a:ea typeface="Helvetica Neue"/>
                <a:cs typeface="Helvetica Neue"/>
                <a:sym typeface="Helvetica Neue"/>
              </a:defRPr>
            </a:lvl3pPr>
            <a:lvl4pPr marL="1371600" marR="0" lvl="3" indent="0" algn="ctr" rtl="0">
              <a:spcBef>
                <a:spcPts val="400"/>
              </a:spcBef>
              <a:buClr>
                <a:schemeClr val="lt1"/>
              </a:buClr>
              <a:buFont typeface="Arial"/>
              <a:buNone/>
              <a:defRPr sz="2000" b="0" i="0" u="none" strike="noStrike" cap="none">
                <a:solidFill>
                  <a:schemeClr val="lt1"/>
                </a:solidFill>
                <a:latin typeface="Helvetica Neue"/>
                <a:ea typeface="Helvetica Neue"/>
                <a:cs typeface="Helvetica Neue"/>
                <a:sym typeface="Helvetica Neue"/>
              </a:defRPr>
            </a:lvl4pPr>
            <a:lvl5pPr marL="1828800" marR="0" lvl="4" indent="0" algn="ctr" rtl="0">
              <a:spcBef>
                <a:spcPts val="400"/>
              </a:spcBef>
              <a:buClr>
                <a:schemeClr val="lt1"/>
              </a:buClr>
              <a:buFont typeface="Arial"/>
              <a:buNone/>
              <a:defRPr sz="2000" b="0" i="0" u="none" strike="noStrike" cap="none">
                <a:solidFill>
                  <a:schemeClr val="lt1"/>
                </a:solidFill>
                <a:latin typeface="Helvetica Neue"/>
                <a:ea typeface="Helvetica Neue"/>
                <a:cs typeface="Helvetica Neue"/>
                <a:sym typeface="Helvetica Neue"/>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pic>
        <p:nvPicPr>
          <p:cNvPr id="17" name="Shape 17"/>
          <p:cNvPicPr preferRelativeResize="0"/>
          <p:nvPr/>
        </p:nvPicPr>
        <p:blipFill rotWithShape="1">
          <a:blip r:embed="rId2">
            <a:alphaModFix/>
          </a:blip>
          <a:srcRect/>
          <a:stretch/>
        </p:blipFill>
        <p:spPr>
          <a:xfrm>
            <a:off x="3206489" y="279401"/>
            <a:ext cx="5681483" cy="2840740"/>
          </a:xfrm>
          <a:prstGeom prst="rect">
            <a:avLst/>
          </a:prstGeom>
          <a:noFill/>
          <a:ln>
            <a:noFill/>
          </a:ln>
        </p:spPr>
      </p:pic>
      <p:sp>
        <p:nvSpPr>
          <p:cNvPr id="18" name="Shape 18"/>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
        <p:nvSpPr>
          <p:cNvPr id="19" name="Shape 19"/>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rease Zoome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8" name="Shape 118"/>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grpSp>
        <p:nvGrpSpPr>
          <p:cNvPr id="119" name="Shape 119"/>
          <p:cNvGrpSpPr/>
          <p:nvPr/>
        </p:nvGrpSpPr>
        <p:grpSpPr>
          <a:xfrm>
            <a:off x="1" y="584201"/>
            <a:ext cx="12192000" cy="5334097"/>
            <a:chOff x="0" y="438149"/>
            <a:chExt cx="9144001" cy="4000573"/>
          </a:xfrm>
        </p:grpSpPr>
        <p:cxnSp>
          <p:nvCxnSpPr>
            <p:cNvPr id="120" name="Shape 120"/>
            <p:cNvCxnSpPr/>
            <p:nvPr/>
          </p:nvCxnSpPr>
          <p:spPr>
            <a:xfrm rot="10800000">
              <a:off x="190810" y="438149"/>
              <a:ext cx="0" cy="3990029"/>
            </a:xfrm>
            <a:prstGeom prst="straightConnector1">
              <a:avLst/>
            </a:prstGeom>
            <a:noFill/>
            <a:ln w="38100" cap="flat" cmpd="sng">
              <a:solidFill>
                <a:schemeClr val="lt1"/>
              </a:solidFill>
              <a:prstDash val="solid"/>
              <a:miter/>
              <a:headEnd type="none" w="med" len="med"/>
              <a:tailEnd type="none" w="med" len="med"/>
            </a:ln>
          </p:spPr>
        </p:cxnSp>
        <p:cxnSp>
          <p:nvCxnSpPr>
            <p:cNvPr id="121" name="Shape 121"/>
            <p:cNvCxnSpPr/>
            <p:nvPr/>
          </p:nvCxnSpPr>
          <p:spPr>
            <a:xfrm>
              <a:off x="0" y="720239"/>
              <a:ext cx="9144000" cy="0"/>
            </a:xfrm>
            <a:prstGeom prst="straightConnector1">
              <a:avLst/>
            </a:prstGeom>
            <a:noFill/>
            <a:ln w="38100" cap="flat" cmpd="sng">
              <a:solidFill>
                <a:schemeClr val="lt1"/>
              </a:solidFill>
              <a:prstDash val="solid"/>
              <a:miter/>
              <a:headEnd type="none" w="med" len="med"/>
              <a:tailEnd type="none" w="med" len="med"/>
            </a:ln>
          </p:spPr>
        </p:cxnSp>
        <p:cxnSp>
          <p:nvCxnSpPr>
            <p:cNvPr id="122" name="Shape 122"/>
            <p:cNvCxnSpPr/>
            <p:nvPr/>
          </p:nvCxnSpPr>
          <p:spPr>
            <a:xfrm rot="10800000" flipH="1">
              <a:off x="1" y="4417637"/>
              <a:ext cx="9144000" cy="21086"/>
            </a:xfrm>
            <a:prstGeom prst="straightConnector1">
              <a:avLst/>
            </a:prstGeom>
            <a:noFill/>
            <a:ln w="38100" cap="flat" cmpd="sng">
              <a:solidFill>
                <a:schemeClr val="lt1"/>
              </a:solidFill>
              <a:prstDash val="solid"/>
              <a:miter/>
              <a:headEnd type="none" w="med" len="med"/>
              <a:tailEnd type="none" w="med" len="med"/>
            </a:ln>
          </p:spPr>
        </p:cxnSp>
        <p:sp>
          <p:nvSpPr>
            <p:cNvPr id="123" name="Shape 123"/>
            <p:cNvSpPr/>
            <p:nvPr/>
          </p:nvSpPr>
          <p:spPr>
            <a:xfrm>
              <a:off x="3926960" y="2431696"/>
              <a:ext cx="1252291" cy="1206853"/>
            </a:xfrm>
            <a:prstGeom prst="ellipse">
              <a:avLst/>
            </a:prstGeom>
            <a:noFill/>
            <a:ln w="57150"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124" name="Shape 124"/>
            <p:cNvCxnSpPr/>
            <p:nvPr/>
          </p:nvCxnSpPr>
          <p:spPr>
            <a:xfrm rot="10800000">
              <a:off x="8915400" y="438149"/>
              <a:ext cx="0" cy="3990030"/>
            </a:xfrm>
            <a:prstGeom prst="straightConnector1">
              <a:avLst/>
            </a:prstGeom>
            <a:noFill/>
            <a:ln w="38100" cap="flat" cmpd="sng">
              <a:solidFill>
                <a:schemeClr val="lt1"/>
              </a:solidFill>
              <a:prstDash val="solid"/>
              <a:miter/>
              <a:headEnd type="none" w="med" len="med"/>
              <a:tailEnd type="none" w="med" len="med"/>
            </a:ln>
          </p:spPr>
        </p:cxnSp>
        <p:cxnSp>
          <p:nvCxnSpPr>
            <p:cNvPr id="125" name="Shape 125"/>
            <p:cNvCxnSpPr/>
            <p:nvPr/>
          </p:nvCxnSpPr>
          <p:spPr>
            <a:xfrm>
              <a:off x="4372728" y="3035123"/>
              <a:ext cx="398543" cy="0"/>
            </a:xfrm>
            <a:prstGeom prst="straightConnector1">
              <a:avLst/>
            </a:prstGeom>
            <a:noFill/>
            <a:ln w="28575" cap="flat" cmpd="sng">
              <a:solidFill>
                <a:schemeClr val="lt1"/>
              </a:solidFill>
              <a:prstDash val="solid"/>
              <a:round/>
              <a:headEnd type="none" w="med" len="med"/>
              <a:tailEnd type="none" w="med" len="med"/>
            </a:ln>
          </p:spPr>
        </p:cxnSp>
      </p:grpSp>
      <p:sp>
        <p:nvSpPr>
          <p:cNvPr id="126" name="Shape 126"/>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Field Right Text">
    <p:spTree>
      <p:nvGrpSpPr>
        <p:cNvPr id="1" name="Shape 127"/>
        <p:cNvGrpSpPr/>
        <p:nvPr/>
      </p:nvGrpSpPr>
      <p:grpSpPr>
        <a:xfrm>
          <a:off x="0" y="0"/>
          <a:ext cx="0" cy="0"/>
          <a:chOff x="0" y="0"/>
          <a:chExt cx="0" cy="0"/>
        </a:xfrm>
      </p:grpSpPr>
      <p:sp>
        <p:nvSpPr>
          <p:cNvPr id="128" name="Shape 128"/>
          <p:cNvSpPr txBox="1">
            <a:spLocks noGrp="1"/>
          </p:cNvSpPr>
          <p:nvPr>
            <p:ph type="body" idx="1"/>
          </p:nvPr>
        </p:nvSpPr>
        <p:spPr>
          <a:xfrm>
            <a:off x="310551" y="776377"/>
            <a:ext cx="5384799" cy="5235287"/>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Noto Sans Symbols"/>
              <a:buChar char="▪"/>
              <a:defRPr sz="2800" b="0" i="0" u="none" strike="noStrike" cap="none">
                <a:solidFill>
                  <a:schemeClr val="lt1"/>
                </a:solidFill>
                <a:latin typeface="Helvetica Neue"/>
                <a:ea typeface="Helvetica Neue"/>
                <a:cs typeface="Helvetica Neue"/>
                <a:sym typeface="Helvetica Neue"/>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Helvetica Neue"/>
                <a:ea typeface="Helvetica Neue"/>
                <a:cs typeface="Helvetica Neue"/>
                <a:sym typeface="Helvetica Neue"/>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9" name="Shape 129"/>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0" name="Shape 130"/>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grpSp>
        <p:nvGrpSpPr>
          <p:cNvPr id="131" name="Shape 131"/>
          <p:cNvGrpSpPr/>
          <p:nvPr/>
        </p:nvGrpSpPr>
        <p:grpSpPr>
          <a:xfrm flipH="1">
            <a:off x="5994401" y="832528"/>
            <a:ext cx="5976292" cy="5542872"/>
            <a:chOff x="76200" y="624395"/>
            <a:chExt cx="4482219" cy="4157154"/>
          </a:xfrm>
        </p:grpSpPr>
        <p:sp>
          <p:nvSpPr>
            <p:cNvPr id="132" name="Shape 132"/>
            <p:cNvSpPr/>
            <p:nvPr/>
          </p:nvSpPr>
          <p:spPr>
            <a:xfrm>
              <a:off x="2909975" y="730239"/>
              <a:ext cx="1626374" cy="3518813"/>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33" name="Shape 133"/>
            <p:cNvSpPr/>
            <p:nvPr/>
          </p:nvSpPr>
          <p:spPr>
            <a:xfrm>
              <a:off x="113469" y="730239"/>
              <a:ext cx="2796507"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34" name="Shape 134"/>
            <p:cNvSpPr/>
            <p:nvPr/>
          </p:nvSpPr>
          <p:spPr>
            <a:xfrm>
              <a:off x="113166" y="3651737"/>
              <a:ext cx="2796809"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35" name="Shape 135"/>
            <p:cNvSpPr/>
            <p:nvPr/>
          </p:nvSpPr>
          <p:spPr>
            <a:xfrm>
              <a:off x="76200" y="624395"/>
              <a:ext cx="64172" cy="11993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36" name="Shape 136"/>
            <p:cNvSpPr/>
            <p:nvPr/>
          </p:nvSpPr>
          <p:spPr>
            <a:xfrm>
              <a:off x="77182" y="4240360"/>
              <a:ext cx="64172" cy="11389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37" name="Shape 137"/>
            <p:cNvSpPr/>
            <p:nvPr/>
          </p:nvSpPr>
          <p:spPr>
            <a:xfrm>
              <a:off x="2452806" y="4249055"/>
              <a:ext cx="1263082" cy="423804"/>
            </a:xfrm>
            <a:prstGeom prst="rect">
              <a:avLst/>
            </a:prstGeom>
            <a:noFill/>
            <a:ln w="25400" cap="flat" cmpd="sng">
              <a:solidFill>
                <a:schemeClr val="lt1"/>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38" name="Shape 138"/>
            <p:cNvSpPr/>
            <p:nvPr/>
          </p:nvSpPr>
          <p:spPr>
            <a:xfrm>
              <a:off x="3669080" y="4184676"/>
              <a:ext cx="95921" cy="71940"/>
            </a:xfrm>
            <a:custGeom>
              <a:avLst/>
              <a:gdLst/>
              <a:ahLst/>
              <a:cxnLst/>
              <a:rect l="0" t="0" r="0" b="0"/>
              <a:pathLst>
                <a:path w="120000" h="120000" extrusionOk="0">
                  <a:moveTo>
                    <a:pt x="60000" y="0"/>
                  </a:moveTo>
                  <a:lnTo>
                    <a:pt x="120000" y="120000"/>
                  </a:lnTo>
                  <a:lnTo>
                    <a:pt x="0" y="120000"/>
                  </a:lnTo>
                  <a:close/>
                </a:path>
              </a:pathLst>
            </a:cu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600" b="0" i="0" u="none" strike="noStrike" cap="none">
                <a:solidFill>
                  <a:srgbClr val="FFFFFF"/>
                </a:solidFill>
                <a:latin typeface="Calibri"/>
                <a:ea typeface="Calibri"/>
                <a:cs typeface="Calibri"/>
                <a:sym typeface="Calibri"/>
              </a:endParaRPr>
            </a:p>
          </p:txBody>
        </p:sp>
        <p:sp>
          <p:nvSpPr>
            <p:cNvPr id="139" name="Shape 139"/>
            <p:cNvSpPr/>
            <p:nvPr/>
          </p:nvSpPr>
          <p:spPr>
            <a:xfrm>
              <a:off x="1075191" y="2276247"/>
              <a:ext cx="462716" cy="450769"/>
            </a:xfrm>
            <a:prstGeom prst="ellipse">
              <a:avLst/>
            </a:prstGeom>
            <a:noFill/>
            <a:ln w="28575"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140" name="Shape 140"/>
            <p:cNvCxnSpPr/>
            <p:nvPr/>
          </p:nvCxnSpPr>
          <p:spPr>
            <a:xfrm rot="10800000">
              <a:off x="1306549" y="2421056"/>
              <a:ext cx="0" cy="161148"/>
            </a:xfrm>
            <a:prstGeom prst="straightConnector1">
              <a:avLst/>
            </a:prstGeom>
            <a:noFill/>
            <a:ln w="19050" cap="flat" cmpd="sng">
              <a:solidFill>
                <a:schemeClr val="lt1"/>
              </a:solidFill>
              <a:prstDash val="solid"/>
              <a:miter/>
              <a:headEnd type="none" w="med" len="med"/>
              <a:tailEnd type="none" w="med" len="med"/>
            </a:ln>
          </p:spPr>
        </p:cxnSp>
        <p:cxnSp>
          <p:nvCxnSpPr>
            <p:cNvPr id="141" name="Shape 141"/>
            <p:cNvCxnSpPr/>
            <p:nvPr/>
          </p:nvCxnSpPr>
          <p:spPr>
            <a:xfrm rot="10800000">
              <a:off x="3716192" y="4256618"/>
              <a:ext cx="0" cy="524931"/>
            </a:xfrm>
            <a:prstGeom prst="straightConnector1">
              <a:avLst/>
            </a:prstGeom>
            <a:noFill/>
            <a:ln w="28575" cap="flat" cmpd="sng">
              <a:solidFill>
                <a:schemeClr val="lt1"/>
              </a:solidFill>
              <a:prstDash val="solid"/>
              <a:round/>
              <a:headEnd type="none" w="med" len="med"/>
              <a:tailEnd type="none" w="med" len="med"/>
            </a:ln>
          </p:spPr>
        </p:cxnSp>
        <p:sp>
          <p:nvSpPr>
            <p:cNvPr id="142" name="Shape 142"/>
            <p:cNvSpPr/>
            <p:nvPr/>
          </p:nvSpPr>
          <p:spPr>
            <a:xfrm>
              <a:off x="113469" y="1328649"/>
              <a:ext cx="2796507" cy="2320590"/>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143" name="Shape 143"/>
            <p:cNvCxnSpPr/>
            <p:nvPr/>
          </p:nvCxnSpPr>
          <p:spPr>
            <a:xfrm rot="10800000">
              <a:off x="3720383" y="3651692"/>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144" name="Shape 144"/>
            <p:cNvCxnSpPr/>
            <p:nvPr/>
          </p:nvCxnSpPr>
          <p:spPr>
            <a:xfrm rot="10800000">
              <a:off x="3720383" y="1327557"/>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145" name="Shape 145"/>
            <p:cNvCxnSpPr/>
            <p:nvPr/>
          </p:nvCxnSpPr>
          <p:spPr>
            <a:xfrm rot="10800000">
              <a:off x="3720383" y="4672860"/>
              <a:ext cx="813188" cy="0"/>
            </a:xfrm>
            <a:prstGeom prst="straightConnector1">
              <a:avLst/>
            </a:prstGeom>
            <a:noFill/>
            <a:ln w="28575" cap="flat" cmpd="sng">
              <a:solidFill>
                <a:schemeClr val="lt1"/>
              </a:solidFill>
              <a:prstDash val="solid"/>
              <a:round/>
              <a:headEnd type="none" w="med" len="med"/>
              <a:tailEnd type="none" w="med" len="med"/>
            </a:ln>
          </p:spPr>
        </p:cxnSp>
        <p:sp>
          <p:nvSpPr>
            <p:cNvPr id="146" name="Shape 146"/>
            <p:cNvSpPr/>
            <p:nvPr/>
          </p:nvSpPr>
          <p:spPr>
            <a:xfrm>
              <a:off x="4487571" y="624395"/>
              <a:ext cx="70847" cy="125744"/>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47" name="Shape 147"/>
            <p:cNvSpPr/>
            <p:nvPr/>
          </p:nvSpPr>
          <p:spPr>
            <a:xfrm>
              <a:off x="4516357" y="2451713"/>
              <a:ext cx="39978"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grpSp>
      <p:sp>
        <p:nvSpPr>
          <p:cNvPr id="148" name="Shape 148"/>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Field Right Solo">
    <p:spTree>
      <p:nvGrpSpPr>
        <p:cNvPr id="1" name="Shape 149"/>
        <p:cNvGrpSpPr/>
        <p:nvPr/>
      </p:nvGrpSpPr>
      <p:grpSpPr>
        <a:xfrm>
          <a:off x="0" y="0"/>
          <a:ext cx="0" cy="0"/>
          <a:chOff x="0" y="0"/>
          <a:chExt cx="0" cy="0"/>
        </a:xfrm>
      </p:grpSpPr>
      <p:sp>
        <p:nvSpPr>
          <p:cNvPr id="150" name="Shape 150"/>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51" name="Shape 151"/>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grpSp>
        <p:nvGrpSpPr>
          <p:cNvPr id="152" name="Shape 152"/>
          <p:cNvGrpSpPr/>
          <p:nvPr/>
        </p:nvGrpSpPr>
        <p:grpSpPr>
          <a:xfrm>
            <a:off x="2718819" y="545104"/>
            <a:ext cx="6754367" cy="6230592"/>
            <a:chOff x="4487571" y="624395"/>
            <a:chExt cx="4506624" cy="4157154"/>
          </a:xfrm>
        </p:grpSpPr>
        <p:sp>
          <p:nvSpPr>
            <p:cNvPr id="153" name="Shape 153"/>
            <p:cNvSpPr/>
            <p:nvPr/>
          </p:nvSpPr>
          <p:spPr>
            <a:xfrm flipH="1">
              <a:off x="4534044" y="730239"/>
              <a:ext cx="1626374" cy="3518813"/>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54" name="Shape 154"/>
            <p:cNvSpPr/>
            <p:nvPr/>
          </p:nvSpPr>
          <p:spPr>
            <a:xfrm flipH="1">
              <a:off x="6160417" y="730239"/>
              <a:ext cx="2796507"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55" name="Shape 155"/>
            <p:cNvSpPr/>
            <p:nvPr/>
          </p:nvSpPr>
          <p:spPr>
            <a:xfrm flipH="1">
              <a:off x="6160418" y="3651737"/>
              <a:ext cx="2796809"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56" name="Shape 156"/>
            <p:cNvSpPr/>
            <p:nvPr/>
          </p:nvSpPr>
          <p:spPr>
            <a:xfrm flipH="1">
              <a:off x="8930023" y="624395"/>
              <a:ext cx="64172" cy="11993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57" name="Shape 157"/>
            <p:cNvSpPr/>
            <p:nvPr/>
          </p:nvSpPr>
          <p:spPr>
            <a:xfrm flipH="1">
              <a:off x="8929041" y="4240360"/>
              <a:ext cx="64172" cy="11389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58" name="Shape 158"/>
            <p:cNvSpPr/>
            <p:nvPr/>
          </p:nvSpPr>
          <p:spPr>
            <a:xfrm flipH="1">
              <a:off x="5354506" y="4249055"/>
              <a:ext cx="1263082" cy="423804"/>
            </a:xfrm>
            <a:prstGeom prst="rect">
              <a:avLst/>
            </a:prstGeom>
            <a:noFill/>
            <a:ln w="25400" cap="flat" cmpd="sng">
              <a:solidFill>
                <a:schemeClr val="lt1"/>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59" name="Shape 159"/>
            <p:cNvSpPr/>
            <p:nvPr/>
          </p:nvSpPr>
          <p:spPr>
            <a:xfrm flipH="1">
              <a:off x="5305393" y="4184676"/>
              <a:ext cx="95921" cy="71940"/>
            </a:xfrm>
            <a:custGeom>
              <a:avLst/>
              <a:gdLst/>
              <a:ahLst/>
              <a:cxnLst/>
              <a:rect l="0" t="0" r="0" b="0"/>
              <a:pathLst>
                <a:path w="120000" h="120000" extrusionOk="0">
                  <a:moveTo>
                    <a:pt x="60000" y="0"/>
                  </a:moveTo>
                  <a:lnTo>
                    <a:pt x="120000" y="120000"/>
                  </a:lnTo>
                  <a:lnTo>
                    <a:pt x="0" y="120000"/>
                  </a:lnTo>
                  <a:close/>
                </a:path>
              </a:pathLst>
            </a:cu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600" b="0" i="0" u="none" strike="noStrike" cap="none">
                <a:solidFill>
                  <a:srgbClr val="FFFFFF"/>
                </a:solidFill>
                <a:latin typeface="Calibri"/>
                <a:ea typeface="Calibri"/>
                <a:cs typeface="Calibri"/>
                <a:sym typeface="Calibri"/>
              </a:endParaRPr>
            </a:p>
          </p:txBody>
        </p:sp>
        <p:sp>
          <p:nvSpPr>
            <p:cNvPr id="160" name="Shape 160"/>
            <p:cNvSpPr/>
            <p:nvPr/>
          </p:nvSpPr>
          <p:spPr>
            <a:xfrm flipH="1">
              <a:off x="7532486" y="2276247"/>
              <a:ext cx="462716" cy="450769"/>
            </a:xfrm>
            <a:prstGeom prst="ellipse">
              <a:avLst/>
            </a:prstGeom>
            <a:noFill/>
            <a:ln w="28575"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161" name="Shape 161"/>
            <p:cNvCxnSpPr/>
            <p:nvPr/>
          </p:nvCxnSpPr>
          <p:spPr>
            <a:xfrm rot="10800000">
              <a:off x="7763846" y="2421056"/>
              <a:ext cx="0" cy="161148"/>
            </a:xfrm>
            <a:prstGeom prst="straightConnector1">
              <a:avLst/>
            </a:prstGeom>
            <a:noFill/>
            <a:ln w="19050" cap="flat" cmpd="sng">
              <a:solidFill>
                <a:schemeClr val="lt1"/>
              </a:solidFill>
              <a:prstDash val="solid"/>
              <a:miter/>
              <a:headEnd type="none" w="med" len="med"/>
              <a:tailEnd type="none" w="med" len="med"/>
            </a:ln>
          </p:spPr>
        </p:cxnSp>
        <p:cxnSp>
          <p:nvCxnSpPr>
            <p:cNvPr id="162" name="Shape 162"/>
            <p:cNvCxnSpPr/>
            <p:nvPr/>
          </p:nvCxnSpPr>
          <p:spPr>
            <a:xfrm rot="10800000">
              <a:off x="5354203" y="4256618"/>
              <a:ext cx="0" cy="524931"/>
            </a:xfrm>
            <a:prstGeom prst="straightConnector1">
              <a:avLst/>
            </a:prstGeom>
            <a:noFill/>
            <a:ln w="28575" cap="flat" cmpd="sng">
              <a:solidFill>
                <a:schemeClr val="lt1"/>
              </a:solidFill>
              <a:prstDash val="solid"/>
              <a:round/>
              <a:headEnd type="none" w="med" len="med"/>
              <a:tailEnd type="none" w="med" len="med"/>
            </a:ln>
          </p:spPr>
        </p:cxnSp>
        <p:sp>
          <p:nvSpPr>
            <p:cNvPr id="163" name="Shape 163"/>
            <p:cNvSpPr/>
            <p:nvPr/>
          </p:nvSpPr>
          <p:spPr>
            <a:xfrm flipH="1">
              <a:off x="6160417" y="1328649"/>
              <a:ext cx="2796507" cy="2320590"/>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164" name="Shape 164"/>
            <p:cNvCxnSpPr/>
            <p:nvPr/>
          </p:nvCxnSpPr>
          <p:spPr>
            <a:xfrm>
              <a:off x="4536823" y="3651692"/>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165" name="Shape 165"/>
            <p:cNvCxnSpPr/>
            <p:nvPr/>
          </p:nvCxnSpPr>
          <p:spPr>
            <a:xfrm>
              <a:off x="4536823" y="1327557"/>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166" name="Shape 166"/>
            <p:cNvCxnSpPr/>
            <p:nvPr/>
          </p:nvCxnSpPr>
          <p:spPr>
            <a:xfrm>
              <a:off x="4536823" y="4672860"/>
              <a:ext cx="813188" cy="0"/>
            </a:xfrm>
            <a:prstGeom prst="straightConnector1">
              <a:avLst/>
            </a:prstGeom>
            <a:noFill/>
            <a:ln w="28575" cap="flat" cmpd="sng">
              <a:solidFill>
                <a:schemeClr val="lt1"/>
              </a:solidFill>
              <a:prstDash val="solid"/>
              <a:round/>
              <a:headEnd type="none" w="med" len="med"/>
              <a:tailEnd type="none" w="med" len="med"/>
            </a:ln>
          </p:spPr>
        </p:cxnSp>
        <p:sp>
          <p:nvSpPr>
            <p:cNvPr id="167" name="Shape 167"/>
            <p:cNvSpPr/>
            <p:nvPr/>
          </p:nvSpPr>
          <p:spPr>
            <a:xfrm>
              <a:off x="4487571" y="624395"/>
              <a:ext cx="70847" cy="125744"/>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68" name="Shape 168"/>
            <p:cNvSpPr/>
            <p:nvPr/>
          </p:nvSpPr>
          <p:spPr>
            <a:xfrm>
              <a:off x="4516357" y="2451713"/>
              <a:ext cx="39978"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grpSp>
      <p:sp>
        <p:nvSpPr>
          <p:cNvPr id="169" name="Shape 169"/>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Field Left Text">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577160" y="742002"/>
            <a:ext cx="5384799" cy="5641675"/>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Noto Sans Symbols"/>
              <a:buChar char="▪"/>
              <a:defRPr sz="2800" b="0" i="0" u="none" strike="noStrike" cap="none">
                <a:solidFill>
                  <a:schemeClr val="lt1"/>
                </a:solidFill>
                <a:latin typeface="Helvetica Neue"/>
                <a:ea typeface="Helvetica Neue"/>
                <a:cs typeface="Helvetica Neue"/>
                <a:sym typeface="Helvetica Neue"/>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Helvetica Neue"/>
                <a:ea typeface="Helvetica Neue"/>
                <a:cs typeface="Helvetica Neue"/>
                <a:sym typeface="Helvetica Neue"/>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72" name="Shape 172"/>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73" name="Shape 173"/>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grpSp>
        <p:nvGrpSpPr>
          <p:cNvPr id="174" name="Shape 174"/>
          <p:cNvGrpSpPr/>
          <p:nvPr/>
        </p:nvGrpSpPr>
        <p:grpSpPr>
          <a:xfrm>
            <a:off x="221310" y="832528"/>
            <a:ext cx="5976292" cy="5542872"/>
            <a:chOff x="76200" y="624395"/>
            <a:chExt cx="4482219" cy="4157154"/>
          </a:xfrm>
        </p:grpSpPr>
        <p:sp>
          <p:nvSpPr>
            <p:cNvPr id="175" name="Shape 175"/>
            <p:cNvSpPr/>
            <p:nvPr/>
          </p:nvSpPr>
          <p:spPr>
            <a:xfrm>
              <a:off x="2909975" y="730239"/>
              <a:ext cx="1626374" cy="3518813"/>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76" name="Shape 176"/>
            <p:cNvSpPr/>
            <p:nvPr/>
          </p:nvSpPr>
          <p:spPr>
            <a:xfrm>
              <a:off x="113469" y="730239"/>
              <a:ext cx="2796507"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77" name="Shape 177"/>
            <p:cNvSpPr/>
            <p:nvPr/>
          </p:nvSpPr>
          <p:spPr>
            <a:xfrm>
              <a:off x="113166" y="3651737"/>
              <a:ext cx="2796809"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78" name="Shape 178"/>
            <p:cNvSpPr/>
            <p:nvPr/>
          </p:nvSpPr>
          <p:spPr>
            <a:xfrm>
              <a:off x="76200" y="624395"/>
              <a:ext cx="64172" cy="11993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79" name="Shape 179"/>
            <p:cNvSpPr/>
            <p:nvPr/>
          </p:nvSpPr>
          <p:spPr>
            <a:xfrm>
              <a:off x="77182" y="4240360"/>
              <a:ext cx="64172" cy="11389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80" name="Shape 180"/>
            <p:cNvSpPr/>
            <p:nvPr/>
          </p:nvSpPr>
          <p:spPr>
            <a:xfrm>
              <a:off x="2452806" y="4249055"/>
              <a:ext cx="1263082" cy="423804"/>
            </a:xfrm>
            <a:prstGeom prst="rect">
              <a:avLst/>
            </a:prstGeom>
            <a:noFill/>
            <a:ln w="25400" cap="flat" cmpd="sng">
              <a:solidFill>
                <a:schemeClr val="lt1"/>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81" name="Shape 181"/>
            <p:cNvSpPr/>
            <p:nvPr/>
          </p:nvSpPr>
          <p:spPr>
            <a:xfrm>
              <a:off x="3669080" y="4184676"/>
              <a:ext cx="95921" cy="71940"/>
            </a:xfrm>
            <a:custGeom>
              <a:avLst/>
              <a:gdLst/>
              <a:ahLst/>
              <a:cxnLst/>
              <a:rect l="0" t="0" r="0" b="0"/>
              <a:pathLst>
                <a:path w="120000" h="120000" extrusionOk="0">
                  <a:moveTo>
                    <a:pt x="60000" y="0"/>
                  </a:moveTo>
                  <a:lnTo>
                    <a:pt x="120000" y="120000"/>
                  </a:lnTo>
                  <a:lnTo>
                    <a:pt x="0" y="120000"/>
                  </a:lnTo>
                  <a:close/>
                </a:path>
              </a:pathLst>
            </a:cu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600" b="0" i="0" u="none" strike="noStrike" cap="none">
                <a:solidFill>
                  <a:srgbClr val="FFFFFF"/>
                </a:solidFill>
                <a:latin typeface="Calibri"/>
                <a:ea typeface="Calibri"/>
                <a:cs typeface="Calibri"/>
                <a:sym typeface="Calibri"/>
              </a:endParaRPr>
            </a:p>
          </p:txBody>
        </p:sp>
        <p:sp>
          <p:nvSpPr>
            <p:cNvPr id="182" name="Shape 182"/>
            <p:cNvSpPr/>
            <p:nvPr/>
          </p:nvSpPr>
          <p:spPr>
            <a:xfrm>
              <a:off x="1075191" y="2276247"/>
              <a:ext cx="462716" cy="450769"/>
            </a:xfrm>
            <a:prstGeom prst="ellipse">
              <a:avLst/>
            </a:prstGeom>
            <a:noFill/>
            <a:ln w="28575"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183" name="Shape 183"/>
            <p:cNvCxnSpPr/>
            <p:nvPr/>
          </p:nvCxnSpPr>
          <p:spPr>
            <a:xfrm rot="10800000">
              <a:off x="1306549" y="2421056"/>
              <a:ext cx="0" cy="161148"/>
            </a:xfrm>
            <a:prstGeom prst="straightConnector1">
              <a:avLst/>
            </a:prstGeom>
            <a:noFill/>
            <a:ln w="19050" cap="flat" cmpd="sng">
              <a:solidFill>
                <a:schemeClr val="lt1"/>
              </a:solidFill>
              <a:prstDash val="solid"/>
              <a:miter/>
              <a:headEnd type="none" w="med" len="med"/>
              <a:tailEnd type="none" w="med" len="med"/>
            </a:ln>
          </p:spPr>
        </p:cxnSp>
        <p:cxnSp>
          <p:nvCxnSpPr>
            <p:cNvPr id="184" name="Shape 184"/>
            <p:cNvCxnSpPr/>
            <p:nvPr/>
          </p:nvCxnSpPr>
          <p:spPr>
            <a:xfrm rot="10800000">
              <a:off x="3716192" y="4256618"/>
              <a:ext cx="0" cy="524931"/>
            </a:xfrm>
            <a:prstGeom prst="straightConnector1">
              <a:avLst/>
            </a:prstGeom>
            <a:noFill/>
            <a:ln w="28575" cap="flat" cmpd="sng">
              <a:solidFill>
                <a:schemeClr val="lt1"/>
              </a:solidFill>
              <a:prstDash val="solid"/>
              <a:round/>
              <a:headEnd type="none" w="med" len="med"/>
              <a:tailEnd type="none" w="med" len="med"/>
            </a:ln>
          </p:spPr>
        </p:cxnSp>
        <p:sp>
          <p:nvSpPr>
            <p:cNvPr id="185" name="Shape 185"/>
            <p:cNvSpPr/>
            <p:nvPr/>
          </p:nvSpPr>
          <p:spPr>
            <a:xfrm>
              <a:off x="113469" y="1328649"/>
              <a:ext cx="2796507" cy="2320590"/>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186" name="Shape 186"/>
            <p:cNvCxnSpPr/>
            <p:nvPr/>
          </p:nvCxnSpPr>
          <p:spPr>
            <a:xfrm rot="10800000">
              <a:off x="3720383" y="3651692"/>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187" name="Shape 187"/>
            <p:cNvCxnSpPr/>
            <p:nvPr/>
          </p:nvCxnSpPr>
          <p:spPr>
            <a:xfrm rot="10800000">
              <a:off x="3720383" y="1327557"/>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188" name="Shape 188"/>
            <p:cNvCxnSpPr/>
            <p:nvPr/>
          </p:nvCxnSpPr>
          <p:spPr>
            <a:xfrm rot="10800000">
              <a:off x="3720383" y="4672860"/>
              <a:ext cx="813188" cy="0"/>
            </a:xfrm>
            <a:prstGeom prst="straightConnector1">
              <a:avLst/>
            </a:prstGeom>
            <a:noFill/>
            <a:ln w="28575" cap="flat" cmpd="sng">
              <a:solidFill>
                <a:schemeClr val="lt1"/>
              </a:solidFill>
              <a:prstDash val="solid"/>
              <a:round/>
              <a:headEnd type="none" w="med" len="med"/>
              <a:tailEnd type="none" w="med" len="med"/>
            </a:ln>
          </p:spPr>
        </p:cxnSp>
        <p:sp>
          <p:nvSpPr>
            <p:cNvPr id="189" name="Shape 189"/>
            <p:cNvSpPr/>
            <p:nvPr/>
          </p:nvSpPr>
          <p:spPr>
            <a:xfrm>
              <a:off x="4487571" y="624395"/>
              <a:ext cx="70847" cy="125744"/>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90" name="Shape 190"/>
            <p:cNvSpPr/>
            <p:nvPr/>
          </p:nvSpPr>
          <p:spPr>
            <a:xfrm>
              <a:off x="4516357" y="2451713"/>
              <a:ext cx="39978"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grpSp>
      <p:sp>
        <p:nvSpPr>
          <p:cNvPr id="191" name="Shape 191"/>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Field Left Solo">
    <p:spTree>
      <p:nvGrpSpPr>
        <p:cNvPr id="1" name="Shape 192"/>
        <p:cNvGrpSpPr/>
        <p:nvPr/>
      </p:nvGrpSpPr>
      <p:grpSpPr>
        <a:xfrm>
          <a:off x="0" y="0"/>
          <a:ext cx="0" cy="0"/>
          <a:chOff x="0" y="0"/>
          <a:chExt cx="0" cy="0"/>
        </a:xfrm>
      </p:grpSpPr>
      <p:sp>
        <p:nvSpPr>
          <p:cNvPr id="193" name="Shape 193"/>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4" name="Shape 194"/>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grpSp>
        <p:nvGrpSpPr>
          <p:cNvPr id="195" name="Shape 195"/>
          <p:cNvGrpSpPr/>
          <p:nvPr/>
        </p:nvGrpSpPr>
        <p:grpSpPr>
          <a:xfrm flipH="1">
            <a:off x="2718818" y="545104"/>
            <a:ext cx="6754367" cy="6230592"/>
            <a:chOff x="4487571" y="624395"/>
            <a:chExt cx="4506624" cy="4157154"/>
          </a:xfrm>
        </p:grpSpPr>
        <p:sp>
          <p:nvSpPr>
            <p:cNvPr id="196" name="Shape 196"/>
            <p:cNvSpPr/>
            <p:nvPr/>
          </p:nvSpPr>
          <p:spPr>
            <a:xfrm flipH="1">
              <a:off x="4534044" y="730239"/>
              <a:ext cx="1626374" cy="3518813"/>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97" name="Shape 197"/>
            <p:cNvSpPr/>
            <p:nvPr/>
          </p:nvSpPr>
          <p:spPr>
            <a:xfrm flipH="1">
              <a:off x="6160417" y="730239"/>
              <a:ext cx="2796507"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98" name="Shape 198"/>
            <p:cNvSpPr/>
            <p:nvPr/>
          </p:nvSpPr>
          <p:spPr>
            <a:xfrm flipH="1">
              <a:off x="6160418" y="3651737"/>
              <a:ext cx="2796809"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99" name="Shape 199"/>
            <p:cNvSpPr/>
            <p:nvPr/>
          </p:nvSpPr>
          <p:spPr>
            <a:xfrm flipH="1">
              <a:off x="8930023" y="624395"/>
              <a:ext cx="64172" cy="11993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200" name="Shape 200"/>
            <p:cNvSpPr/>
            <p:nvPr/>
          </p:nvSpPr>
          <p:spPr>
            <a:xfrm flipH="1">
              <a:off x="8929041" y="4240360"/>
              <a:ext cx="64172" cy="11389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201" name="Shape 201"/>
            <p:cNvSpPr/>
            <p:nvPr/>
          </p:nvSpPr>
          <p:spPr>
            <a:xfrm flipH="1">
              <a:off x="5354506" y="4249055"/>
              <a:ext cx="1263082" cy="423804"/>
            </a:xfrm>
            <a:prstGeom prst="rect">
              <a:avLst/>
            </a:prstGeom>
            <a:noFill/>
            <a:ln w="25400" cap="flat" cmpd="sng">
              <a:solidFill>
                <a:schemeClr val="lt1"/>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202" name="Shape 202"/>
            <p:cNvSpPr/>
            <p:nvPr/>
          </p:nvSpPr>
          <p:spPr>
            <a:xfrm flipH="1">
              <a:off x="5305393" y="4184676"/>
              <a:ext cx="95921" cy="71940"/>
            </a:xfrm>
            <a:custGeom>
              <a:avLst/>
              <a:gdLst/>
              <a:ahLst/>
              <a:cxnLst/>
              <a:rect l="0" t="0" r="0" b="0"/>
              <a:pathLst>
                <a:path w="120000" h="120000" extrusionOk="0">
                  <a:moveTo>
                    <a:pt x="60000" y="0"/>
                  </a:moveTo>
                  <a:lnTo>
                    <a:pt x="120000" y="120000"/>
                  </a:lnTo>
                  <a:lnTo>
                    <a:pt x="0" y="120000"/>
                  </a:lnTo>
                  <a:close/>
                </a:path>
              </a:pathLst>
            </a:cu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600" b="0" i="0" u="none" strike="noStrike" cap="none">
                <a:solidFill>
                  <a:srgbClr val="FFFFFF"/>
                </a:solidFill>
                <a:latin typeface="Calibri"/>
                <a:ea typeface="Calibri"/>
                <a:cs typeface="Calibri"/>
                <a:sym typeface="Calibri"/>
              </a:endParaRPr>
            </a:p>
          </p:txBody>
        </p:sp>
        <p:sp>
          <p:nvSpPr>
            <p:cNvPr id="203" name="Shape 203"/>
            <p:cNvSpPr/>
            <p:nvPr/>
          </p:nvSpPr>
          <p:spPr>
            <a:xfrm flipH="1">
              <a:off x="7532486" y="2276247"/>
              <a:ext cx="462716" cy="450769"/>
            </a:xfrm>
            <a:prstGeom prst="ellipse">
              <a:avLst/>
            </a:prstGeom>
            <a:noFill/>
            <a:ln w="28575"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204" name="Shape 204"/>
            <p:cNvCxnSpPr/>
            <p:nvPr/>
          </p:nvCxnSpPr>
          <p:spPr>
            <a:xfrm rot="10800000">
              <a:off x="7763846" y="2421056"/>
              <a:ext cx="0" cy="161148"/>
            </a:xfrm>
            <a:prstGeom prst="straightConnector1">
              <a:avLst/>
            </a:prstGeom>
            <a:noFill/>
            <a:ln w="19050" cap="flat" cmpd="sng">
              <a:solidFill>
                <a:schemeClr val="lt1"/>
              </a:solidFill>
              <a:prstDash val="solid"/>
              <a:miter/>
              <a:headEnd type="none" w="med" len="med"/>
              <a:tailEnd type="none" w="med" len="med"/>
            </a:ln>
          </p:spPr>
        </p:cxnSp>
        <p:cxnSp>
          <p:nvCxnSpPr>
            <p:cNvPr id="205" name="Shape 205"/>
            <p:cNvCxnSpPr/>
            <p:nvPr/>
          </p:nvCxnSpPr>
          <p:spPr>
            <a:xfrm rot="10800000">
              <a:off x="5354203" y="4256618"/>
              <a:ext cx="0" cy="524931"/>
            </a:xfrm>
            <a:prstGeom prst="straightConnector1">
              <a:avLst/>
            </a:prstGeom>
            <a:noFill/>
            <a:ln w="28575" cap="flat" cmpd="sng">
              <a:solidFill>
                <a:schemeClr val="lt1"/>
              </a:solidFill>
              <a:prstDash val="solid"/>
              <a:round/>
              <a:headEnd type="none" w="med" len="med"/>
              <a:tailEnd type="none" w="med" len="med"/>
            </a:ln>
          </p:spPr>
        </p:cxnSp>
        <p:sp>
          <p:nvSpPr>
            <p:cNvPr id="206" name="Shape 206"/>
            <p:cNvSpPr/>
            <p:nvPr/>
          </p:nvSpPr>
          <p:spPr>
            <a:xfrm flipH="1">
              <a:off x="6160417" y="1328649"/>
              <a:ext cx="2796507" cy="2320590"/>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207" name="Shape 207"/>
            <p:cNvCxnSpPr/>
            <p:nvPr/>
          </p:nvCxnSpPr>
          <p:spPr>
            <a:xfrm>
              <a:off x="4536823" y="3651692"/>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208" name="Shape 208"/>
            <p:cNvCxnSpPr/>
            <p:nvPr/>
          </p:nvCxnSpPr>
          <p:spPr>
            <a:xfrm>
              <a:off x="4536823" y="1327557"/>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209" name="Shape 209"/>
            <p:cNvCxnSpPr/>
            <p:nvPr/>
          </p:nvCxnSpPr>
          <p:spPr>
            <a:xfrm>
              <a:off x="4536823" y="4672860"/>
              <a:ext cx="813188" cy="0"/>
            </a:xfrm>
            <a:prstGeom prst="straightConnector1">
              <a:avLst/>
            </a:prstGeom>
            <a:noFill/>
            <a:ln w="28575" cap="flat" cmpd="sng">
              <a:solidFill>
                <a:schemeClr val="lt1"/>
              </a:solidFill>
              <a:prstDash val="solid"/>
              <a:round/>
              <a:headEnd type="none" w="med" len="med"/>
              <a:tailEnd type="none" w="med" len="med"/>
            </a:ln>
          </p:spPr>
        </p:cxnSp>
        <p:sp>
          <p:nvSpPr>
            <p:cNvPr id="210" name="Shape 210"/>
            <p:cNvSpPr/>
            <p:nvPr/>
          </p:nvSpPr>
          <p:spPr>
            <a:xfrm>
              <a:off x="4487571" y="624395"/>
              <a:ext cx="70847" cy="125744"/>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211" name="Shape 211"/>
            <p:cNvSpPr/>
            <p:nvPr/>
          </p:nvSpPr>
          <p:spPr>
            <a:xfrm>
              <a:off x="4516357" y="2451713"/>
              <a:ext cx="39978"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grpSp>
      <p:sp>
        <p:nvSpPr>
          <p:cNvPr id="212" name="Shape 212"/>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mparison">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09600" y="750110"/>
            <a:ext cx="5386917" cy="639762"/>
          </a:xfrm>
          <a:prstGeom prst="rect">
            <a:avLst/>
          </a:prstGeom>
          <a:noFill/>
          <a:ln>
            <a:noFill/>
          </a:ln>
        </p:spPr>
        <p:txBody>
          <a:bodyPr lIns="91425" tIns="91425" rIns="91425" bIns="91425" anchor="b" anchorCtr="0"/>
          <a:lstStyle>
            <a:lvl1pPr marL="0" marR="0" lvl="0" indent="0" algn="l" rtl="0">
              <a:spcBef>
                <a:spcPts val="400"/>
              </a:spcBef>
              <a:buClr>
                <a:schemeClr val="lt1"/>
              </a:buClr>
              <a:buFont typeface="Noto Sans Symbols"/>
              <a:buNone/>
              <a:defRPr sz="2000" b="1" i="0" u="none" strike="noStrike" cap="none">
                <a:solidFill>
                  <a:schemeClr val="lt1"/>
                </a:solidFill>
                <a:latin typeface="Helvetica Neue"/>
                <a:ea typeface="Helvetica Neue"/>
                <a:cs typeface="Helvetica Neue"/>
                <a:sym typeface="Helvetica Neue"/>
              </a:defRPr>
            </a:lvl1pPr>
            <a:lvl2pPr marL="457200" marR="0" lvl="1" indent="0" algn="l" rtl="0">
              <a:spcBef>
                <a:spcPts val="400"/>
              </a:spcBef>
              <a:buClr>
                <a:schemeClr val="lt1"/>
              </a:buClr>
              <a:buFont typeface="Arial"/>
              <a:buNone/>
              <a:defRPr sz="2000" b="1" i="0" u="none" strike="noStrike" cap="none">
                <a:solidFill>
                  <a:schemeClr val="lt1"/>
                </a:solidFill>
                <a:latin typeface="Helvetica Neue"/>
                <a:ea typeface="Helvetica Neue"/>
                <a:cs typeface="Helvetica Neue"/>
                <a:sym typeface="Helvetica Neue"/>
              </a:defRPr>
            </a:lvl2pPr>
            <a:lvl3pPr marL="914400" marR="0" lvl="2" indent="0" algn="l" rtl="0">
              <a:spcBef>
                <a:spcPts val="360"/>
              </a:spcBef>
              <a:buClr>
                <a:schemeClr val="lt1"/>
              </a:buClr>
              <a:buFont typeface="Arial"/>
              <a:buNone/>
              <a:defRPr sz="1800" b="1" i="0" u="none" strike="noStrike" cap="none">
                <a:solidFill>
                  <a:schemeClr val="lt1"/>
                </a:solidFill>
                <a:latin typeface="Helvetica Neue"/>
                <a:ea typeface="Helvetica Neue"/>
                <a:cs typeface="Helvetica Neue"/>
                <a:sym typeface="Helvetica Neue"/>
              </a:defRPr>
            </a:lvl3pPr>
            <a:lvl4pPr marL="1371600" marR="0" lvl="3" indent="0" algn="l" rtl="0">
              <a:spcBef>
                <a:spcPts val="320"/>
              </a:spcBef>
              <a:buClr>
                <a:schemeClr val="lt1"/>
              </a:buClr>
              <a:buFont typeface="Arial"/>
              <a:buNone/>
              <a:defRPr sz="1600" b="1" i="0" u="none" strike="noStrike" cap="none">
                <a:solidFill>
                  <a:schemeClr val="lt1"/>
                </a:solidFill>
                <a:latin typeface="Helvetica Neue"/>
                <a:ea typeface="Helvetica Neue"/>
                <a:cs typeface="Helvetica Neue"/>
                <a:sym typeface="Helvetica Neue"/>
              </a:defRPr>
            </a:lvl4pPr>
            <a:lvl5pPr marL="1828800" marR="0" lvl="4" indent="0" algn="l" rtl="0">
              <a:spcBef>
                <a:spcPts val="320"/>
              </a:spcBef>
              <a:buClr>
                <a:schemeClr val="lt1"/>
              </a:buClr>
              <a:buFont typeface="Arial"/>
              <a:buNone/>
              <a:defRPr sz="1600" b="1" i="0" u="none" strike="noStrike" cap="none">
                <a:solidFill>
                  <a:schemeClr val="lt1"/>
                </a:solidFill>
                <a:latin typeface="Helvetica Neue"/>
                <a:ea typeface="Helvetica Neue"/>
                <a:cs typeface="Helvetica Neue"/>
                <a:sym typeface="Helvetica Neue"/>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215" name="Shape 215"/>
          <p:cNvSpPr txBox="1">
            <a:spLocks noGrp="1"/>
          </p:cNvSpPr>
          <p:nvPr>
            <p:ph type="body" idx="2"/>
          </p:nvPr>
        </p:nvSpPr>
        <p:spPr>
          <a:xfrm>
            <a:off x="609600" y="1389871"/>
            <a:ext cx="5386917" cy="5002303"/>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Noto Sans Symbols"/>
              <a:buChar char="▪"/>
              <a:defRPr sz="2400" b="0" i="0" u="none" strike="noStrike" cap="none">
                <a:solidFill>
                  <a:schemeClr val="lt1"/>
                </a:solidFill>
                <a:latin typeface="Helvetica Neue"/>
                <a:ea typeface="Helvetica Neue"/>
                <a:cs typeface="Helvetica Neue"/>
                <a:sym typeface="Helvetica Neue"/>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Helvetica Neue"/>
                <a:ea typeface="Helvetica Neue"/>
                <a:cs typeface="Helvetica Neue"/>
                <a:sym typeface="Helvetica Neue"/>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Helvetica Neue"/>
                <a:ea typeface="Helvetica Neue"/>
                <a:cs typeface="Helvetica Neue"/>
                <a:sym typeface="Helvetica Neue"/>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216" name="Shape 216"/>
          <p:cNvSpPr txBox="1">
            <a:spLocks noGrp="1"/>
          </p:cNvSpPr>
          <p:nvPr>
            <p:ph type="body" idx="3"/>
          </p:nvPr>
        </p:nvSpPr>
        <p:spPr>
          <a:xfrm>
            <a:off x="6193369" y="750110"/>
            <a:ext cx="5389032" cy="639762"/>
          </a:xfrm>
          <a:prstGeom prst="rect">
            <a:avLst/>
          </a:prstGeom>
          <a:noFill/>
          <a:ln>
            <a:noFill/>
          </a:ln>
        </p:spPr>
        <p:txBody>
          <a:bodyPr lIns="91425" tIns="91425" rIns="91425" bIns="91425" anchor="b" anchorCtr="0"/>
          <a:lstStyle>
            <a:lvl1pPr marL="0" marR="0" lvl="0" indent="0" algn="l" rtl="0">
              <a:spcBef>
                <a:spcPts val="400"/>
              </a:spcBef>
              <a:buClr>
                <a:schemeClr val="lt1"/>
              </a:buClr>
              <a:buFont typeface="Noto Sans Symbols"/>
              <a:buNone/>
              <a:defRPr sz="2000" b="1" i="0" u="none" strike="noStrike" cap="none">
                <a:solidFill>
                  <a:schemeClr val="lt1"/>
                </a:solidFill>
                <a:latin typeface="Helvetica Neue"/>
                <a:ea typeface="Helvetica Neue"/>
                <a:cs typeface="Helvetica Neue"/>
                <a:sym typeface="Helvetica Neue"/>
              </a:defRPr>
            </a:lvl1pPr>
            <a:lvl2pPr marL="457200" marR="0" lvl="1" indent="0" algn="l" rtl="0">
              <a:spcBef>
                <a:spcPts val="400"/>
              </a:spcBef>
              <a:buClr>
                <a:schemeClr val="lt1"/>
              </a:buClr>
              <a:buFont typeface="Arial"/>
              <a:buNone/>
              <a:defRPr sz="2000" b="1" i="0" u="none" strike="noStrike" cap="none">
                <a:solidFill>
                  <a:schemeClr val="lt1"/>
                </a:solidFill>
                <a:latin typeface="Helvetica Neue"/>
                <a:ea typeface="Helvetica Neue"/>
                <a:cs typeface="Helvetica Neue"/>
                <a:sym typeface="Helvetica Neue"/>
              </a:defRPr>
            </a:lvl2pPr>
            <a:lvl3pPr marL="914400" marR="0" lvl="2" indent="0" algn="l" rtl="0">
              <a:spcBef>
                <a:spcPts val="360"/>
              </a:spcBef>
              <a:buClr>
                <a:schemeClr val="lt1"/>
              </a:buClr>
              <a:buFont typeface="Arial"/>
              <a:buNone/>
              <a:defRPr sz="1800" b="1" i="0" u="none" strike="noStrike" cap="none">
                <a:solidFill>
                  <a:schemeClr val="lt1"/>
                </a:solidFill>
                <a:latin typeface="Helvetica Neue"/>
                <a:ea typeface="Helvetica Neue"/>
                <a:cs typeface="Helvetica Neue"/>
                <a:sym typeface="Helvetica Neue"/>
              </a:defRPr>
            </a:lvl3pPr>
            <a:lvl4pPr marL="1371600" marR="0" lvl="3" indent="0" algn="l" rtl="0">
              <a:spcBef>
                <a:spcPts val="320"/>
              </a:spcBef>
              <a:buClr>
                <a:schemeClr val="lt1"/>
              </a:buClr>
              <a:buFont typeface="Arial"/>
              <a:buNone/>
              <a:defRPr sz="1600" b="1" i="0" u="none" strike="noStrike" cap="none">
                <a:solidFill>
                  <a:schemeClr val="lt1"/>
                </a:solidFill>
                <a:latin typeface="Helvetica Neue"/>
                <a:ea typeface="Helvetica Neue"/>
                <a:cs typeface="Helvetica Neue"/>
                <a:sym typeface="Helvetica Neue"/>
              </a:defRPr>
            </a:lvl4pPr>
            <a:lvl5pPr marL="1828800" marR="0" lvl="4" indent="0" algn="l" rtl="0">
              <a:spcBef>
                <a:spcPts val="320"/>
              </a:spcBef>
              <a:buClr>
                <a:schemeClr val="lt1"/>
              </a:buClr>
              <a:buFont typeface="Arial"/>
              <a:buNone/>
              <a:defRPr sz="1600" b="1" i="0" u="none" strike="noStrike" cap="none">
                <a:solidFill>
                  <a:schemeClr val="lt1"/>
                </a:solidFill>
                <a:latin typeface="Helvetica Neue"/>
                <a:ea typeface="Helvetica Neue"/>
                <a:cs typeface="Helvetica Neue"/>
                <a:sym typeface="Helvetica Neue"/>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217" name="Shape 217"/>
          <p:cNvSpPr txBox="1">
            <a:spLocks noGrp="1"/>
          </p:cNvSpPr>
          <p:nvPr>
            <p:ph type="body" idx="4"/>
          </p:nvPr>
        </p:nvSpPr>
        <p:spPr>
          <a:xfrm>
            <a:off x="6193369" y="1389873"/>
            <a:ext cx="5389032" cy="5002300"/>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Noto Sans Symbols"/>
              <a:buChar char="▪"/>
              <a:defRPr sz="2400" b="0" i="0" u="none" strike="noStrike" cap="none">
                <a:solidFill>
                  <a:schemeClr val="lt1"/>
                </a:solidFill>
                <a:latin typeface="Helvetica Neue"/>
                <a:ea typeface="Helvetica Neue"/>
                <a:cs typeface="Helvetica Neue"/>
                <a:sym typeface="Helvetica Neue"/>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Helvetica Neue"/>
                <a:ea typeface="Helvetica Neue"/>
                <a:cs typeface="Helvetica Neue"/>
                <a:sym typeface="Helvetica Neue"/>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Helvetica Neue"/>
                <a:ea typeface="Helvetica Neue"/>
                <a:cs typeface="Helvetica Neue"/>
                <a:sym typeface="Helvetica Neue"/>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218" name="Shape 218"/>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19" name="Shape 219"/>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0" name="Shape 220"/>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1"/>
        <p:cNvGrpSpPr/>
        <p:nvPr/>
      </p:nvGrpSpPr>
      <p:grpSpPr>
        <a:xfrm>
          <a:off x="0" y="0"/>
          <a:ext cx="0" cy="0"/>
          <a:chOff x="0" y="0"/>
          <a:chExt cx="0" cy="0"/>
        </a:xfrm>
      </p:grpSpPr>
      <p:sp>
        <p:nvSpPr>
          <p:cNvPr id="222" name="Shape 222"/>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3" name="Shape 223"/>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Only">
    <p:spTree>
      <p:nvGrpSpPr>
        <p:cNvPr id="1" name="Shape 20"/>
        <p:cNvGrpSpPr/>
        <p:nvPr/>
      </p:nvGrpSpPr>
      <p:grpSpPr>
        <a:xfrm>
          <a:off x="0" y="0"/>
          <a:ext cx="0" cy="0"/>
          <a:chOff x="0" y="0"/>
          <a:chExt cx="0" cy="0"/>
        </a:xfrm>
      </p:grpSpPr>
      <p:sp>
        <p:nvSpPr>
          <p:cNvPr id="21" name="Shape 21"/>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609600" y="741872"/>
            <a:ext cx="10972799" cy="5227127"/>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Noto Sans Symbols"/>
              <a:buChar char="▪"/>
              <a:defRPr sz="3200" b="0" i="0" u="none" strike="noStrike" cap="none">
                <a:solidFill>
                  <a:schemeClr val="lt1"/>
                </a:solidFill>
                <a:latin typeface="Helvetica Neue"/>
                <a:ea typeface="Helvetica Neue"/>
                <a:cs typeface="Helvetica Neue"/>
                <a:sym typeface="Helvetica Neue"/>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Helvetica Neue"/>
                <a:ea typeface="Helvetica Neue"/>
                <a:cs typeface="Helvetica Neue"/>
                <a:sym typeface="Helvetica Neue"/>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Helvetica Neue"/>
                <a:ea typeface="Helvetica Neue"/>
                <a:cs typeface="Helvetica Neue"/>
                <a:sym typeface="Helvetica Neue"/>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6" name="Shape 26"/>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7" name="Shape 27"/>
          <p:cNvSpPr txBox="1">
            <a:spLocks noGrp="1"/>
          </p:cNvSpPr>
          <p:nvPr>
            <p:ph type="title"/>
          </p:nvPr>
        </p:nvSpPr>
        <p:spPr>
          <a:xfrm>
            <a:off x="0" y="45954"/>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9"/>
        <p:cNvGrpSpPr/>
        <p:nvPr/>
      </p:nvGrpSpPr>
      <p:grpSpPr>
        <a:xfrm>
          <a:off x="0" y="0"/>
          <a:ext cx="0" cy="0"/>
          <a:chOff x="0" y="0"/>
          <a:chExt cx="0" cy="0"/>
        </a:xfrm>
      </p:grpSpPr>
      <p:sp>
        <p:nvSpPr>
          <p:cNvPr id="30" name="Shape 30"/>
          <p:cNvSpPr txBox="1">
            <a:spLocks noGrp="1"/>
          </p:cNvSpPr>
          <p:nvPr>
            <p:ph type="ctrTitle"/>
          </p:nvPr>
        </p:nvSpPr>
        <p:spPr>
          <a:xfrm>
            <a:off x="914400" y="2130426"/>
            <a:ext cx="10363200" cy="1470024"/>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4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subTitle" idx="1"/>
          </p:nvPr>
        </p:nvSpPr>
        <p:spPr>
          <a:xfrm>
            <a:off x="1828800" y="3886200"/>
            <a:ext cx="8534399" cy="1752600"/>
          </a:xfrm>
          <a:prstGeom prst="rect">
            <a:avLst/>
          </a:prstGeom>
          <a:noFill/>
          <a:ln>
            <a:noFill/>
          </a:ln>
        </p:spPr>
        <p:txBody>
          <a:bodyPr lIns="91425" tIns="91425" rIns="91425" bIns="91425" anchor="ctr" anchorCtr="0"/>
          <a:lstStyle>
            <a:lvl1pPr marL="0" marR="0" lvl="0" indent="0" algn="ctr" rtl="0">
              <a:spcBef>
                <a:spcPts val="640"/>
              </a:spcBef>
              <a:buClr>
                <a:schemeClr val="lt1"/>
              </a:buClr>
              <a:buFont typeface="Noto Sans Symbols"/>
              <a:buNone/>
              <a:defRPr sz="3200" b="0" i="0" u="none" strike="noStrike" cap="none">
                <a:solidFill>
                  <a:schemeClr val="lt1"/>
                </a:solidFill>
                <a:latin typeface="Helvetica Neue"/>
                <a:ea typeface="Helvetica Neue"/>
                <a:cs typeface="Helvetica Neue"/>
                <a:sym typeface="Helvetica Neue"/>
              </a:defRPr>
            </a:lvl1pPr>
            <a:lvl2pPr marL="457200" marR="0" lvl="1" indent="0" algn="ctr" rtl="0">
              <a:spcBef>
                <a:spcPts val="560"/>
              </a:spcBef>
              <a:buClr>
                <a:schemeClr val="lt1"/>
              </a:buClr>
              <a:buFont typeface="Arial"/>
              <a:buNone/>
              <a:defRPr sz="2800" b="0" i="0" u="none" strike="noStrike" cap="none">
                <a:solidFill>
                  <a:schemeClr val="lt1"/>
                </a:solidFill>
                <a:latin typeface="Helvetica Neue"/>
                <a:ea typeface="Helvetica Neue"/>
                <a:cs typeface="Helvetica Neue"/>
                <a:sym typeface="Helvetica Neue"/>
              </a:defRPr>
            </a:lvl2pPr>
            <a:lvl3pPr marL="914400" marR="0" lvl="2" indent="0" algn="ctr" rtl="0">
              <a:spcBef>
                <a:spcPts val="480"/>
              </a:spcBef>
              <a:buClr>
                <a:schemeClr val="lt1"/>
              </a:buClr>
              <a:buFont typeface="Arial"/>
              <a:buNone/>
              <a:defRPr sz="2400" b="0" i="0" u="none" strike="noStrike" cap="none">
                <a:solidFill>
                  <a:schemeClr val="lt1"/>
                </a:solidFill>
                <a:latin typeface="Helvetica Neue"/>
                <a:ea typeface="Helvetica Neue"/>
                <a:cs typeface="Helvetica Neue"/>
                <a:sym typeface="Helvetica Neue"/>
              </a:defRPr>
            </a:lvl3pPr>
            <a:lvl4pPr marL="1371600" marR="0" lvl="3" indent="0" algn="ctr" rtl="0">
              <a:spcBef>
                <a:spcPts val="400"/>
              </a:spcBef>
              <a:buClr>
                <a:schemeClr val="lt1"/>
              </a:buClr>
              <a:buFont typeface="Arial"/>
              <a:buNone/>
              <a:defRPr sz="2000" b="0" i="0" u="none" strike="noStrike" cap="none">
                <a:solidFill>
                  <a:schemeClr val="lt1"/>
                </a:solidFill>
                <a:latin typeface="Helvetica Neue"/>
                <a:ea typeface="Helvetica Neue"/>
                <a:cs typeface="Helvetica Neue"/>
                <a:sym typeface="Helvetica Neue"/>
              </a:defRPr>
            </a:lvl4pPr>
            <a:lvl5pPr marL="1828800" marR="0" lvl="4" indent="0" algn="ctr" rtl="0">
              <a:spcBef>
                <a:spcPts val="400"/>
              </a:spcBef>
              <a:buClr>
                <a:schemeClr val="lt1"/>
              </a:buClr>
              <a:buFont typeface="Arial"/>
              <a:buNone/>
              <a:defRPr sz="2000" b="0" i="0" u="none" strike="noStrike" cap="none">
                <a:solidFill>
                  <a:schemeClr val="lt1"/>
                </a:solidFill>
                <a:latin typeface="Helvetica Neue"/>
                <a:ea typeface="Helvetica Neue"/>
                <a:cs typeface="Helvetica Neue"/>
                <a:sym typeface="Helvetica Neue"/>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32" name="Shape 32"/>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3" name="Shape 33"/>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963083" y="4406901"/>
            <a:ext cx="10363200" cy="1362075"/>
          </a:xfrm>
          <a:prstGeom prst="rect">
            <a:avLst/>
          </a:prstGeom>
          <a:noFill/>
          <a:ln>
            <a:noFill/>
          </a:ln>
        </p:spPr>
        <p:txBody>
          <a:bodyPr lIns="91425" tIns="91425" rIns="91425" bIns="91425" anchor="t" anchorCtr="0"/>
          <a:lstStyle>
            <a:lvl1pPr marL="0" marR="0" lvl="0" indent="0" algn="l" rtl="0">
              <a:spcBef>
                <a:spcPts val="0"/>
              </a:spcBef>
              <a:buClr>
                <a:srgbClr val="FEBC11"/>
              </a:buClr>
              <a:buFont typeface="Helvetica Neue"/>
              <a:buNone/>
              <a:defRPr sz="32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 name="Shape 36"/>
          <p:cNvSpPr txBox="1">
            <a:spLocks noGrp="1"/>
          </p:cNvSpPr>
          <p:nvPr>
            <p:ph type="body" idx="1"/>
          </p:nvPr>
        </p:nvSpPr>
        <p:spPr>
          <a:xfrm>
            <a:off x="963083" y="2906713"/>
            <a:ext cx="10363200" cy="1500187"/>
          </a:xfrm>
          <a:prstGeom prst="rect">
            <a:avLst/>
          </a:prstGeom>
          <a:noFill/>
          <a:ln>
            <a:noFill/>
          </a:ln>
        </p:spPr>
        <p:txBody>
          <a:bodyPr lIns="91425" tIns="91425" rIns="91425" bIns="91425" anchor="b" anchorCtr="0"/>
          <a:lstStyle>
            <a:lvl1pPr marL="0" marR="0" lvl="0" indent="0" algn="l" rtl="0">
              <a:spcBef>
                <a:spcPts val="400"/>
              </a:spcBef>
              <a:buClr>
                <a:schemeClr val="lt1"/>
              </a:buClr>
              <a:buFont typeface="Noto Sans Symbols"/>
              <a:buNone/>
              <a:defRPr sz="2000" b="0" i="0" u="none" strike="noStrike" cap="none">
                <a:solidFill>
                  <a:schemeClr val="lt1"/>
                </a:solidFill>
                <a:latin typeface="Helvetica Neue"/>
                <a:ea typeface="Helvetica Neue"/>
                <a:cs typeface="Helvetica Neue"/>
                <a:sym typeface="Helvetica Neue"/>
              </a:defRPr>
            </a:lvl1pPr>
            <a:lvl2pPr marL="457200" marR="0" lvl="1" indent="0" algn="l" rtl="0">
              <a:spcBef>
                <a:spcPts val="360"/>
              </a:spcBef>
              <a:buClr>
                <a:schemeClr val="lt1"/>
              </a:buClr>
              <a:buFont typeface="Arial"/>
              <a:buNone/>
              <a:defRPr sz="1800" b="0" i="0" u="none" strike="noStrike" cap="none">
                <a:solidFill>
                  <a:schemeClr val="lt1"/>
                </a:solidFill>
                <a:latin typeface="Helvetica Neue"/>
                <a:ea typeface="Helvetica Neue"/>
                <a:cs typeface="Helvetica Neue"/>
                <a:sym typeface="Helvetica Neue"/>
              </a:defRPr>
            </a:lvl2pPr>
            <a:lvl3pPr marL="914400" marR="0" lvl="2" indent="0" algn="l" rtl="0">
              <a:spcBef>
                <a:spcPts val="320"/>
              </a:spcBef>
              <a:buClr>
                <a:schemeClr val="lt1"/>
              </a:buClr>
              <a:buFont typeface="Arial"/>
              <a:buNone/>
              <a:defRPr sz="1600" b="0" i="0" u="none" strike="noStrike" cap="none">
                <a:solidFill>
                  <a:schemeClr val="lt1"/>
                </a:solidFill>
                <a:latin typeface="Helvetica Neue"/>
                <a:ea typeface="Helvetica Neue"/>
                <a:cs typeface="Helvetica Neue"/>
                <a:sym typeface="Helvetica Neue"/>
              </a:defRPr>
            </a:lvl3pPr>
            <a:lvl4pPr marL="1371600" marR="0" lvl="3" indent="0" algn="l" rtl="0">
              <a:spcBef>
                <a:spcPts val="280"/>
              </a:spcBef>
              <a:buClr>
                <a:schemeClr val="lt1"/>
              </a:buClr>
              <a:buFont typeface="Arial"/>
              <a:buNone/>
              <a:defRPr sz="1400" b="0" i="0" u="none" strike="noStrike" cap="none">
                <a:solidFill>
                  <a:schemeClr val="lt1"/>
                </a:solidFill>
                <a:latin typeface="Helvetica Neue"/>
                <a:ea typeface="Helvetica Neue"/>
                <a:cs typeface="Helvetica Neue"/>
                <a:sym typeface="Helvetica Neue"/>
              </a:defRPr>
            </a:lvl4pPr>
            <a:lvl5pPr marL="1828800" marR="0" lvl="4" indent="0" algn="l" rtl="0">
              <a:spcBef>
                <a:spcPts val="280"/>
              </a:spcBef>
              <a:buClr>
                <a:schemeClr val="lt1"/>
              </a:buClr>
              <a:buFont typeface="Arial"/>
              <a:buNone/>
              <a:defRPr sz="1400" b="0" i="0" u="none" strike="noStrike" cap="none">
                <a:solidFill>
                  <a:schemeClr val="lt1"/>
                </a:solidFill>
                <a:latin typeface="Helvetica Neue"/>
                <a:ea typeface="Helvetica Neue"/>
                <a:cs typeface="Helvetica Neue"/>
                <a:sym typeface="Helvetica Neue"/>
              </a:defRPr>
            </a:lvl5pPr>
            <a:lvl6pPr marL="2286000" marR="0" lvl="5"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6pPr>
            <a:lvl7pPr marL="2743200" marR="0" lvl="6"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7pPr>
            <a:lvl8pPr marL="3200400" marR="0" lvl="7"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8pPr>
            <a:lvl9pPr marL="3657600" marR="0" lvl="8"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8" name="Shape 38"/>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609600" y="76202"/>
            <a:ext cx="10972799" cy="614361"/>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609600" y="741872"/>
            <a:ext cx="5384799" cy="5227127"/>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Noto Sans Symbols"/>
              <a:buChar char="▪"/>
              <a:defRPr sz="2800" b="0" i="0" u="none" strike="noStrike" cap="none">
                <a:solidFill>
                  <a:schemeClr val="lt1"/>
                </a:solidFill>
                <a:latin typeface="Helvetica Neue"/>
                <a:ea typeface="Helvetica Neue"/>
                <a:cs typeface="Helvetica Neue"/>
                <a:sym typeface="Helvetica Neue"/>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Helvetica Neue"/>
                <a:ea typeface="Helvetica Neue"/>
                <a:cs typeface="Helvetica Neue"/>
                <a:sym typeface="Helvetica Neue"/>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6197600" y="741872"/>
            <a:ext cx="5384799" cy="5227127"/>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Noto Sans Symbols"/>
              <a:buChar char="▪"/>
              <a:defRPr sz="2800" b="0" i="0" u="none" strike="noStrike" cap="none">
                <a:solidFill>
                  <a:schemeClr val="lt1"/>
                </a:solidFill>
                <a:latin typeface="Helvetica Neue"/>
                <a:ea typeface="Helvetica Neue"/>
                <a:cs typeface="Helvetica Neue"/>
                <a:sym typeface="Helvetica Neue"/>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Helvetica Neue"/>
                <a:ea typeface="Helvetica Neue"/>
                <a:cs typeface="Helvetica Neue"/>
                <a:sym typeface="Helvetica Neue"/>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Helvetica Neue"/>
                <a:ea typeface="Helvetica Neue"/>
                <a:cs typeface="Helvetica Neue"/>
                <a:sym typeface="Helvetica Neue"/>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4" name="Shape 44"/>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ull Fie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0" y="45954"/>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grpSp>
        <p:nvGrpSpPr>
          <p:cNvPr id="48" name="Shape 48"/>
          <p:cNvGrpSpPr/>
          <p:nvPr/>
        </p:nvGrpSpPr>
        <p:grpSpPr>
          <a:xfrm>
            <a:off x="150673" y="832528"/>
            <a:ext cx="11890660" cy="5542872"/>
            <a:chOff x="76200" y="624395"/>
            <a:chExt cx="8917995" cy="4157154"/>
          </a:xfrm>
        </p:grpSpPr>
        <p:sp>
          <p:nvSpPr>
            <p:cNvPr id="49" name="Shape 49"/>
            <p:cNvSpPr/>
            <p:nvPr/>
          </p:nvSpPr>
          <p:spPr>
            <a:xfrm>
              <a:off x="2909975" y="730239"/>
              <a:ext cx="1626374" cy="3518813"/>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50" name="Shape 50"/>
            <p:cNvSpPr/>
            <p:nvPr/>
          </p:nvSpPr>
          <p:spPr>
            <a:xfrm>
              <a:off x="113469" y="730239"/>
              <a:ext cx="2796507"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51" name="Shape 51"/>
            <p:cNvSpPr/>
            <p:nvPr/>
          </p:nvSpPr>
          <p:spPr>
            <a:xfrm>
              <a:off x="113166" y="3651737"/>
              <a:ext cx="2796809"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52" name="Shape 52"/>
            <p:cNvSpPr/>
            <p:nvPr/>
          </p:nvSpPr>
          <p:spPr>
            <a:xfrm>
              <a:off x="76200" y="624395"/>
              <a:ext cx="64172" cy="11993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53" name="Shape 53"/>
            <p:cNvSpPr/>
            <p:nvPr/>
          </p:nvSpPr>
          <p:spPr>
            <a:xfrm>
              <a:off x="77182" y="4240360"/>
              <a:ext cx="64172" cy="11389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54" name="Shape 54"/>
            <p:cNvSpPr/>
            <p:nvPr/>
          </p:nvSpPr>
          <p:spPr>
            <a:xfrm>
              <a:off x="2452806" y="4249055"/>
              <a:ext cx="1263082" cy="423804"/>
            </a:xfrm>
            <a:prstGeom prst="rect">
              <a:avLst/>
            </a:prstGeom>
            <a:noFill/>
            <a:ln w="25400" cap="flat" cmpd="sng">
              <a:solidFill>
                <a:schemeClr val="lt1"/>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55" name="Shape 55"/>
            <p:cNvSpPr/>
            <p:nvPr/>
          </p:nvSpPr>
          <p:spPr>
            <a:xfrm>
              <a:off x="3669080" y="4184676"/>
              <a:ext cx="95921" cy="71940"/>
            </a:xfrm>
            <a:custGeom>
              <a:avLst/>
              <a:gdLst/>
              <a:ahLst/>
              <a:cxnLst/>
              <a:rect l="0" t="0" r="0" b="0"/>
              <a:pathLst>
                <a:path w="120000" h="120000" extrusionOk="0">
                  <a:moveTo>
                    <a:pt x="60000" y="0"/>
                  </a:moveTo>
                  <a:lnTo>
                    <a:pt x="120000" y="120000"/>
                  </a:lnTo>
                  <a:lnTo>
                    <a:pt x="0" y="120000"/>
                  </a:lnTo>
                  <a:close/>
                </a:path>
              </a:pathLst>
            </a:cu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600" b="0" i="0" u="none" strike="noStrike" cap="none">
                <a:solidFill>
                  <a:srgbClr val="FFFFFF"/>
                </a:solidFill>
                <a:latin typeface="Calibri"/>
                <a:ea typeface="Calibri"/>
                <a:cs typeface="Calibri"/>
                <a:sym typeface="Calibri"/>
              </a:endParaRPr>
            </a:p>
          </p:txBody>
        </p:sp>
        <p:sp>
          <p:nvSpPr>
            <p:cNvPr id="56" name="Shape 56"/>
            <p:cNvSpPr/>
            <p:nvPr/>
          </p:nvSpPr>
          <p:spPr>
            <a:xfrm>
              <a:off x="1075191" y="2276247"/>
              <a:ext cx="462716" cy="450769"/>
            </a:xfrm>
            <a:prstGeom prst="ellipse">
              <a:avLst/>
            </a:prstGeom>
            <a:noFill/>
            <a:ln w="28575"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57" name="Shape 57"/>
            <p:cNvCxnSpPr/>
            <p:nvPr/>
          </p:nvCxnSpPr>
          <p:spPr>
            <a:xfrm rot="10800000">
              <a:off x="1306549" y="2421056"/>
              <a:ext cx="0" cy="161148"/>
            </a:xfrm>
            <a:prstGeom prst="straightConnector1">
              <a:avLst/>
            </a:prstGeom>
            <a:noFill/>
            <a:ln w="19050" cap="flat" cmpd="sng">
              <a:solidFill>
                <a:schemeClr val="lt1"/>
              </a:solidFill>
              <a:prstDash val="solid"/>
              <a:miter/>
              <a:headEnd type="none" w="med" len="med"/>
              <a:tailEnd type="none" w="med" len="med"/>
            </a:ln>
          </p:spPr>
        </p:cxnSp>
        <p:cxnSp>
          <p:nvCxnSpPr>
            <p:cNvPr id="58" name="Shape 58"/>
            <p:cNvCxnSpPr/>
            <p:nvPr/>
          </p:nvCxnSpPr>
          <p:spPr>
            <a:xfrm rot="10800000">
              <a:off x="3716192" y="4256618"/>
              <a:ext cx="0" cy="524931"/>
            </a:xfrm>
            <a:prstGeom prst="straightConnector1">
              <a:avLst/>
            </a:prstGeom>
            <a:noFill/>
            <a:ln w="28575" cap="flat" cmpd="sng">
              <a:solidFill>
                <a:schemeClr val="lt1"/>
              </a:solidFill>
              <a:prstDash val="solid"/>
              <a:round/>
              <a:headEnd type="none" w="med" len="med"/>
              <a:tailEnd type="none" w="med" len="med"/>
            </a:ln>
          </p:spPr>
        </p:cxnSp>
        <p:sp>
          <p:nvSpPr>
            <p:cNvPr id="59" name="Shape 59"/>
            <p:cNvSpPr/>
            <p:nvPr/>
          </p:nvSpPr>
          <p:spPr>
            <a:xfrm>
              <a:off x="113469" y="1328649"/>
              <a:ext cx="2796507" cy="2320590"/>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60" name="Shape 60"/>
            <p:cNvCxnSpPr/>
            <p:nvPr/>
          </p:nvCxnSpPr>
          <p:spPr>
            <a:xfrm rot="10800000">
              <a:off x="3720383" y="3651692"/>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61" name="Shape 61"/>
            <p:cNvCxnSpPr/>
            <p:nvPr/>
          </p:nvCxnSpPr>
          <p:spPr>
            <a:xfrm rot="10800000">
              <a:off x="3720383" y="1327557"/>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62" name="Shape 62"/>
            <p:cNvCxnSpPr/>
            <p:nvPr/>
          </p:nvCxnSpPr>
          <p:spPr>
            <a:xfrm rot="10800000">
              <a:off x="3720383" y="4672860"/>
              <a:ext cx="813188" cy="0"/>
            </a:xfrm>
            <a:prstGeom prst="straightConnector1">
              <a:avLst/>
            </a:prstGeom>
            <a:noFill/>
            <a:ln w="28575" cap="flat" cmpd="sng">
              <a:solidFill>
                <a:schemeClr val="lt1"/>
              </a:solidFill>
              <a:prstDash val="solid"/>
              <a:round/>
              <a:headEnd type="none" w="med" len="med"/>
              <a:tailEnd type="none" w="med" len="med"/>
            </a:ln>
          </p:spPr>
        </p:cxnSp>
        <p:sp>
          <p:nvSpPr>
            <p:cNvPr id="63" name="Shape 63"/>
            <p:cNvSpPr/>
            <p:nvPr/>
          </p:nvSpPr>
          <p:spPr>
            <a:xfrm flipH="1">
              <a:off x="4534044" y="730239"/>
              <a:ext cx="1626374" cy="3518813"/>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64" name="Shape 64"/>
            <p:cNvSpPr/>
            <p:nvPr/>
          </p:nvSpPr>
          <p:spPr>
            <a:xfrm flipH="1">
              <a:off x="6160417" y="730239"/>
              <a:ext cx="2796507"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65" name="Shape 65"/>
            <p:cNvSpPr/>
            <p:nvPr/>
          </p:nvSpPr>
          <p:spPr>
            <a:xfrm flipH="1">
              <a:off x="6160418" y="3651737"/>
              <a:ext cx="2796809" cy="597316"/>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66" name="Shape 66"/>
            <p:cNvSpPr/>
            <p:nvPr/>
          </p:nvSpPr>
          <p:spPr>
            <a:xfrm flipH="1">
              <a:off x="8930023" y="624395"/>
              <a:ext cx="64172" cy="11993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67" name="Shape 67"/>
            <p:cNvSpPr/>
            <p:nvPr/>
          </p:nvSpPr>
          <p:spPr>
            <a:xfrm flipH="1">
              <a:off x="8929041" y="4240360"/>
              <a:ext cx="64172" cy="113896"/>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68" name="Shape 68"/>
            <p:cNvSpPr/>
            <p:nvPr/>
          </p:nvSpPr>
          <p:spPr>
            <a:xfrm flipH="1">
              <a:off x="5354506" y="4249055"/>
              <a:ext cx="1263082" cy="423804"/>
            </a:xfrm>
            <a:prstGeom prst="rect">
              <a:avLst/>
            </a:prstGeom>
            <a:noFill/>
            <a:ln w="25400" cap="flat" cmpd="sng">
              <a:solidFill>
                <a:schemeClr val="lt1"/>
              </a:solidFill>
              <a:prstDash val="dash"/>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69" name="Shape 69"/>
            <p:cNvSpPr/>
            <p:nvPr/>
          </p:nvSpPr>
          <p:spPr>
            <a:xfrm flipH="1">
              <a:off x="5305393" y="4184676"/>
              <a:ext cx="95921" cy="71940"/>
            </a:xfrm>
            <a:custGeom>
              <a:avLst/>
              <a:gdLst/>
              <a:ahLst/>
              <a:cxnLst/>
              <a:rect l="0" t="0" r="0" b="0"/>
              <a:pathLst>
                <a:path w="120000" h="120000" extrusionOk="0">
                  <a:moveTo>
                    <a:pt x="60000" y="0"/>
                  </a:moveTo>
                  <a:lnTo>
                    <a:pt x="120000" y="120000"/>
                  </a:lnTo>
                  <a:lnTo>
                    <a:pt x="0" y="120000"/>
                  </a:lnTo>
                  <a:close/>
                </a:path>
              </a:pathLst>
            </a:cu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600" b="0" i="0" u="none" strike="noStrike" cap="none">
                <a:solidFill>
                  <a:srgbClr val="FFFFFF"/>
                </a:solidFill>
                <a:latin typeface="Calibri"/>
                <a:ea typeface="Calibri"/>
                <a:cs typeface="Calibri"/>
                <a:sym typeface="Calibri"/>
              </a:endParaRPr>
            </a:p>
          </p:txBody>
        </p:sp>
        <p:sp>
          <p:nvSpPr>
            <p:cNvPr id="70" name="Shape 70"/>
            <p:cNvSpPr/>
            <p:nvPr/>
          </p:nvSpPr>
          <p:spPr>
            <a:xfrm flipH="1">
              <a:off x="7532486" y="2276247"/>
              <a:ext cx="462716" cy="450769"/>
            </a:xfrm>
            <a:prstGeom prst="ellipse">
              <a:avLst/>
            </a:prstGeom>
            <a:noFill/>
            <a:ln w="28575"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71" name="Shape 71"/>
            <p:cNvCxnSpPr/>
            <p:nvPr/>
          </p:nvCxnSpPr>
          <p:spPr>
            <a:xfrm rot="10800000">
              <a:off x="7763846" y="2421056"/>
              <a:ext cx="0" cy="161148"/>
            </a:xfrm>
            <a:prstGeom prst="straightConnector1">
              <a:avLst/>
            </a:prstGeom>
            <a:noFill/>
            <a:ln w="19050" cap="flat" cmpd="sng">
              <a:solidFill>
                <a:schemeClr val="lt1"/>
              </a:solidFill>
              <a:prstDash val="solid"/>
              <a:miter/>
              <a:headEnd type="none" w="med" len="med"/>
              <a:tailEnd type="none" w="med" len="med"/>
            </a:ln>
          </p:spPr>
        </p:cxnSp>
        <p:cxnSp>
          <p:nvCxnSpPr>
            <p:cNvPr id="72" name="Shape 72"/>
            <p:cNvCxnSpPr/>
            <p:nvPr/>
          </p:nvCxnSpPr>
          <p:spPr>
            <a:xfrm rot="10800000">
              <a:off x="5354203" y="4256618"/>
              <a:ext cx="0" cy="524931"/>
            </a:xfrm>
            <a:prstGeom prst="straightConnector1">
              <a:avLst/>
            </a:prstGeom>
            <a:noFill/>
            <a:ln w="28575" cap="flat" cmpd="sng">
              <a:solidFill>
                <a:schemeClr val="lt1"/>
              </a:solidFill>
              <a:prstDash val="solid"/>
              <a:round/>
              <a:headEnd type="none" w="med" len="med"/>
              <a:tailEnd type="none" w="med" len="med"/>
            </a:ln>
          </p:spPr>
        </p:cxnSp>
        <p:sp>
          <p:nvSpPr>
            <p:cNvPr id="73" name="Shape 73"/>
            <p:cNvSpPr/>
            <p:nvPr/>
          </p:nvSpPr>
          <p:spPr>
            <a:xfrm flipH="1">
              <a:off x="6160417" y="1328649"/>
              <a:ext cx="2796507" cy="2320590"/>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74" name="Shape 74"/>
            <p:cNvCxnSpPr/>
            <p:nvPr/>
          </p:nvCxnSpPr>
          <p:spPr>
            <a:xfrm>
              <a:off x="4536823" y="3651692"/>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75" name="Shape 75"/>
            <p:cNvCxnSpPr/>
            <p:nvPr/>
          </p:nvCxnSpPr>
          <p:spPr>
            <a:xfrm>
              <a:off x="4536823" y="1327557"/>
              <a:ext cx="813188" cy="0"/>
            </a:xfrm>
            <a:prstGeom prst="straightConnector1">
              <a:avLst/>
            </a:prstGeom>
            <a:noFill/>
            <a:ln w="28575" cap="flat" cmpd="sng">
              <a:solidFill>
                <a:schemeClr val="lt1"/>
              </a:solidFill>
              <a:prstDash val="solid"/>
              <a:round/>
              <a:headEnd type="none" w="med" len="med"/>
              <a:tailEnd type="none" w="med" len="med"/>
            </a:ln>
          </p:spPr>
        </p:cxnSp>
        <p:cxnSp>
          <p:nvCxnSpPr>
            <p:cNvPr id="76" name="Shape 76"/>
            <p:cNvCxnSpPr/>
            <p:nvPr/>
          </p:nvCxnSpPr>
          <p:spPr>
            <a:xfrm>
              <a:off x="4536823" y="4672860"/>
              <a:ext cx="813188" cy="0"/>
            </a:xfrm>
            <a:prstGeom prst="straightConnector1">
              <a:avLst/>
            </a:prstGeom>
            <a:noFill/>
            <a:ln w="28575" cap="flat" cmpd="sng">
              <a:solidFill>
                <a:schemeClr val="lt1"/>
              </a:solidFill>
              <a:prstDash val="solid"/>
              <a:round/>
              <a:headEnd type="none" w="med" len="med"/>
              <a:tailEnd type="none" w="med" len="med"/>
            </a:ln>
          </p:spPr>
        </p:cxnSp>
        <p:sp>
          <p:nvSpPr>
            <p:cNvPr id="77" name="Shape 77"/>
            <p:cNvSpPr/>
            <p:nvPr/>
          </p:nvSpPr>
          <p:spPr>
            <a:xfrm>
              <a:off x="4487571" y="624395"/>
              <a:ext cx="70847" cy="125744"/>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78" name="Shape 78"/>
            <p:cNvSpPr/>
            <p:nvPr/>
          </p:nvSpPr>
          <p:spPr>
            <a:xfrm>
              <a:off x="4516357" y="2451713"/>
              <a:ext cx="39978"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grpSp>
      <p:sp>
        <p:nvSpPr>
          <p:cNvPr id="79" name="Shape 79"/>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Half Field Vertical Goal Dow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2" name="Shape 82"/>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grpSp>
        <p:nvGrpSpPr>
          <p:cNvPr id="83" name="Shape 83"/>
          <p:cNvGrpSpPr/>
          <p:nvPr/>
        </p:nvGrpSpPr>
        <p:grpSpPr>
          <a:xfrm>
            <a:off x="190948" y="419545"/>
            <a:ext cx="11741446" cy="5971204"/>
            <a:chOff x="143209" y="314658"/>
            <a:chExt cx="8806084" cy="4478403"/>
          </a:xfrm>
        </p:grpSpPr>
        <p:sp>
          <p:nvSpPr>
            <p:cNvPr id="84" name="Shape 84"/>
            <p:cNvSpPr/>
            <p:nvPr/>
          </p:nvSpPr>
          <p:spPr>
            <a:xfrm rot="10800000" flipH="1">
              <a:off x="7380743" y="1948966"/>
              <a:ext cx="1420406" cy="2803762"/>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85" name="Shape 85"/>
            <p:cNvSpPr/>
            <p:nvPr/>
          </p:nvSpPr>
          <p:spPr>
            <a:xfrm rot="10800000" flipH="1">
              <a:off x="1694239" y="1948966"/>
              <a:ext cx="5686505" cy="2803762"/>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86" name="Shape 86"/>
            <p:cNvSpPr/>
            <p:nvPr/>
          </p:nvSpPr>
          <p:spPr>
            <a:xfrm rot="10800000" flipH="1">
              <a:off x="277476" y="1948966"/>
              <a:ext cx="1416763" cy="2803762"/>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87" name="Shape 87"/>
            <p:cNvSpPr/>
            <p:nvPr/>
          </p:nvSpPr>
          <p:spPr>
            <a:xfrm rot="10800000" flipH="1">
              <a:off x="4248328" y="3184851"/>
              <a:ext cx="762000" cy="734351"/>
            </a:xfrm>
            <a:prstGeom prst="ellipse">
              <a:avLst/>
            </a:prstGeom>
            <a:noFill/>
            <a:ln w="44450"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88" name="Shape 88"/>
            <p:cNvCxnSpPr/>
            <p:nvPr/>
          </p:nvCxnSpPr>
          <p:spPr>
            <a:xfrm>
              <a:off x="4508076" y="3552026"/>
              <a:ext cx="242507" cy="0"/>
            </a:xfrm>
            <a:prstGeom prst="straightConnector1">
              <a:avLst/>
            </a:prstGeom>
            <a:noFill/>
            <a:ln w="28575" cap="flat" cmpd="sng">
              <a:solidFill>
                <a:schemeClr val="lt1"/>
              </a:solidFill>
              <a:prstDash val="solid"/>
              <a:round/>
              <a:headEnd type="none" w="med" len="med"/>
              <a:tailEnd type="none" w="med" len="med"/>
            </a:ln>
          </p:spPr>
        </p:cxnSp>
        <p:sp>
          <p:nvSpPr>
            <p:cNvPr id="89" name="Shape 89"/>
            <p:cNvSpPr/>
            <p:nvPr/>
          </p:nvSpPr>
          <p:spPr>
            <a:xfrm rot="10800000" flipH="1">
              <a:off x="277476" y="353524"/>
              <a:ext cx="8523676" cy="1595441"/>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90" name="Shape 90"/>
            <p:cNvCxnSpPr/>
            <p:nvPr/>
          </p:nvCxnSpPr>
          <p:spPr>
            <a:xfrm rot="10800000">
              <a:off x="1708581" y="353525"/>
              <a:ext cx="0" cy="760649"/>
            </a:xfrm>
            <a:prstGeom prst="straightConnector1">
              <a:avLst/>
            </a:prstGeom>
            <a:noFill/>
            <a:ln w="28575" cap="flat" cmpd="sng">
              <a:solidFill>
                <a:schemeClr val="lt1"/>
              </a:solidFill>
              <a:prstDash val="solid"/>
              <a:round/>
              <a:headEnd type="none" w="med" len="med"/>
              <a:tailEnd type="none" w="med" len="med"/>
            </a:ln>
          </p:spPr>
        </p:cxnSp>
        <p:cxnSp>
          <p:nvCxnSpPr>
            <p:cNvPr id="91" name="Shape 91"/>
            <p:cNvCxnSpPr/>
            <p:nvPr/>
          </p:nvCxnSpPr>
          <p:spPr>
            <a:xfrm rot="10800000">
              <a:off x="7382664" y="353525"/>
              <a:ext cx="0" cy="760649"/>
            </a:xfrm>
            <a:prstGeom prst="straightConnector1">
              <a:avLst/>
            </a:prstGeom>
            <a:noFill/>
            <a:ln w="28575" cap="flat" cmpd="sng">
              <a:solidFill>
                <a:schemeClr val="lt1"/>
              </a:solidFill>
              <a:prstDash val="solid"/>
              <a:round/>
              <a:headEnd type="none" w="med" len="med"/>
              <a:tailEnd type="none" w="med" len="med"/>
            </a:ln>
          </p:spPr>
        </p:cxnSp>
        <p:sp>
          <p:nvSpPr>
            <p:cNvPr id="92" name="Shape 92"/>
            <p:cNvSpPr/>
            <p:nvPr/>
          </p:nvSpPr>
          <p:spPr>
            <a:xfrm rot="5400000" flipH="1">
              <a:off x="4606469" y="304010"/>
              <a:ext cx="45719"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93" name="Shape 93"/>
            <p:cNvSpPr/>
            <p:nvPr/>
          </p:nvSpPr>
          <p:spPr>
            <a:xfrm rot="5400000" flipH="1">
              <a:off x="8839449" y="278200"/>
              <a:ext cx="73386" cy="146303"/>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94" name="Shape 94"/>
            <p:cNvSpPr/>
            <p:nvPr/>
          </p:nvSpPr>
          <p:spPr>
            <a:xfrm rot="-5400000" flipH="1">
              <a:off x="140947" y="1041625"/>
              <a:ext cx="135372" cy="130848"/>
            </a:xfrm>
            <a:prstGeom prst="triangle">
              <a:avLst>
                <a:gd name="adj" fmla="val 50000"/>
              </a:avLst>
            </a:prstGeom>
            <a:solidFill>
              <a:srgbClr val="E36C0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95" name="Shape 95"/>
            <p:cNvSpPr/>
            <p:nvPr/>
          </p:nvSpPr>
          <p:spPr>
            <a:xfrm rot="5400000" flipH="1">
              <a:off x="8825678" y="4683215"/>
              <a:ext cx="73386" cy="146303"/>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96" name="Shape 96"/>
            <p:cNvSpPr/>
            <p:nvPr/>
          </p:nvSpPr>
          <p:spPr>
            <a:xfrm rot="-5400000" flipH="1">
              <a:off x="197998" y="4683216"/>
              <a:ext cx="73386" cy="146303"/>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grpSp>
      <p:sp>
        <p:nvSpPr>
          <p:cNvPr id="97" name="Shape 97"/>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alf Field Veritcal Goal Up">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 y="43130"/>
            <a:ext cx="12192000" cy="388188"/>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grpSp>
        <p:nvGrpSpPr>
          <p:cNvPr id="101" name="Shape 101"/>
          <p:cNvGrpSpPr/>
          <p:nvPr/>
        </p:nvGrpSpPr>
        <p:grpSpPr>
          <a:xfrm>
            <a:off x="190948" y="322441"/>
            <a:ext cx="11741446" cy="6086787"/>
            <a:chOff x="143209" y="241831"/>
            <a:chExt cx="8806084" cy="4565090"/>
          </a:xfrm>
        </p:grpSpPr>
        <p:sp>
          <p:nvSpPr>
            <p:cNvPr id="102" name="Shape 102"/>
            <p:cNvSpPr/>
            <p:nvPr/>
          </p:nvSpPr>
          <p:spPr>
            <a:xfrm>
              <a:off x="7380743" y="368852"/>
              <a:ext cx="1420406" cy="2803762"/>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03" name="Shape 103"/>
            <p:cNvSpPr/>
            <p:nvPr/>
          </p:nvSpPr>
          <p:spPr>
            <a:xfrm>
              <a:off x="1694239" y="368852"/>
              <a:ext cx="5686505" cy="2803762"/>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04" name="Shape 104"/>
            <p:cNvSpPr/>
            <p:nvPr/>
          </p:nvSpPr>
          <p:spPr>
            <a:xfrm>
              <a:off x="277476" y="368852"/>
              <a:ext cx="1416763" cy="2803762"/>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05" name="Shape 105"/>
            <p:cNvSpPr/>
            <p:nvPr/>
          </p:nvSpPr>
          <p:spPr>
            <a:xfrm>
              <a:off x="4248328" y="1202376"/>
              <a:ext cx="762000" cy="734351"/>
            </a:xfrm>
            <a:prstGeom prst="ellipse">
              <a:avLst/>
            </a:prstGeom>
            <a:noFill/>
            <a:ln w="44450" cap="flat" cmpd="sng">
              <a:solidFill>
                <a:schemeClr val="lt1"/>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cxnSp>
          <p:nvCxnSpPr>
            <p:cNvPr id="106" name="Shape 106"/>
            <p:cNvCxnSpPr/>
            <p:nvPr/>
          </p:nvCxnSpPr>
          <p:spPr>
            <a:xfrm>
              <a:off x="4508076" y="1569553"/>
              <a:ext cx="242507" cy="0"/>
            </a:xfrm>
            <a:prstGeom prst="straightConnector1">
              <a:avLst/>
            </a:prstGeom>
            <a:noFill/>
            <a:ln w="28575" cap="flat" cmpd="sng">
              <a:solidFill>
                <a:schemeClr val="lt1"/>
              </a:solidFill>
              <a:prstDash val="solid"/>
              <a:round/>
              <a:headEnd type="none" w="med" len="med"/>
              <a:tailEnd type="none" w="med" len="med"/>
            </a:ln>
          </p:spPr>
        </p:cxnSp>
        <p:sp>
          <p:nvSpPr>
            <p:cNvPr id="107" name="Shape 107"/>
            <p:cNvSpPr/>
            <p:nvPr/>
          </p:nvSpPr>
          <p:spPr>
            <a:xfrm>
              <a:off x="277476" y="3172614"/>
              <a:ext cx="8523676" cy="1595441"/>
            </a:xfrm>
            <a:prstGeom prst="rect">
              <a:avLst/>
            </a:prstGeom>
            <a:noFill/>
            <a:ln w="28575"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cxnSp>
          <p:nvCxnSpPr>
            <p:cNvPr id="108" name="Shape 108"/>
            <p:cNvCxnSpPr/>
            <p:nvPr/>
          </p:nvCxnSpPr>
          <p:spPr>
            <a:xfrm>
              <a:off x="1708581" y="4007405"/>
              <a:ext cx="0" cy="760649"/>
            </a:xfrm>
            <a:prstGeom prst="straightConnector1">
              <a:avLst/>
            </a:prstGeom>
            <a:noFill/>
            <a:ln w="28575" cap="flat" cmpd="sng">
              <a:solidFill>
                <a:schemeClr val="lt1"/>
              </a:solidFill>
              <a:prstDash val="solid"/>
              <a:round/>
              <a:headEnd type="none" w="med" len="med"/>
              <a:tailEnd type="none" w="med" len="med"/>
            </a:ln>
          </p:spPr>
        </p:cxnSp>
        <p:cxnSp>
          <p:nvCxnSpPr>
            <p:cNvPr id="109" name="Shape 109"/>
            <p:cNvCxnSpPr/>
            <p:nvPr/>
          </p:nvCxnSpPr>
          <p:spPr>
            <a:xfrm>
              <a:off x="7382664" y="4007405"/>
              <a:ext cx="0" cy="760649"/>
            </a:xfrm>
            <a:prstGeom prst="straightConnector1">
              <a:avLst/>
            </a:prstGeom>
            <a:noFill/>
            <a:ln w="28575" cap="flat" cmpd="sng">
              <a:solidFill>
                <a:schemeClr val="lt1"/>
              </a:solidFill>
              <a:prstDash val="solid"/>
              <a:round/>
              <a:headEnd type="none" w="med" len="med"/>
              <a:tailEnd type="none" w="med" len="med"/>
            </a:ln>
          </p:spPr>
        </p:cxnSp>
        <p:sp>
          <p:nvSpPr>
            <p:cNvPr id="110" name="Shape 110"/>
            <p:cNvSpPr/>
            <p:nvPr/>
          </p:nvSpPr>
          <p:spPr>
            <a:xfrm>
              <a:off x="8770593" y="241831"/>
              <a:ext cx="73386" cy="146303"/>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11" name="Shape 111"/>
            <p:cNvSpPr/>
            <p:nvPr/>
          </p:nvSpPr>
          <p:spPr>
            <a:xfrm>
              <a:off x="236097" y="241831"/>
              <a:ext cx="73386" cy="146303"/>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12" name="Shape 112"/>
            <p:cNvSpPr/>
            <p:nvPr/>
          </p:nvSpPr>
          <p:spPr>
            <a:xfrm rot="5400000">
              <a:off x="4609340" y="4721637"/>
              <a:ext cx="39978" cy="99837"/>
            </a:xfrm>
            <a:prstGeom prst="rect">
              <a:avLst/>
            </a:prstGeom>
            <a:solidFill>
              <a:srgbClr val="C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sp>
          <p:nvSpPr>
            <p:cNvPr id="113" name="Shape 113"/>
            <p:cNvSpPr/>
            <p:nvPr/>
          </p:nvSpPr>
          <p:spPr>
            <a:xfrm rot="5400000">
              <a:off x="8839449" y="4697075"/>
              <a:ext cx="73386" cy="146303"/>
            </a:xfrm>
            <a:prstGeom prst="rect">
              <a:avLst/>
            </a:prstGeom>
            <a:solidFill>
              <a:srgbClr val="E36C09"/>
            </a:solidFill>
            <a:ln w="9525" cap="flat" cmpd="sng">
              <a:solidFill>
                <a:srgbClr val="000000"/>
              </a:solidFill>
              <a:prstDash val="solid"/>
              <a:miter/>
              <a:headEnd type="none" w="med" len="med"/>
              <a:tailEnd type="none" w="med" len="med"/>
            </a:ln>
          </p:spPr>
          <p:txBody>
            <a:bodyPr lIns="50800" tIns="50800" rIns="50800" bIns="50800" anchor="ctr" anchorCtr="0">
              <a:noAutofit/>
            </a:bodyPr>
            <a:lstStyle/>
            <a:p>
              <a:pPr marL="0" marR="0" lvl="0" indent="0" algn="l" rtl="0">
                <a:lnSpc>
                  <a:spcPct val="100000"/>
                </a:lnSpc>
                <a:spcBef>
                  <a:spcPts val="0"/>
                </a:spcBef>
                <a:spcAft>
                  <a:spcPts val="0"/>
                </a:spcAft>
                <a:buClr>
                  <a:srgbClr val="FFFFFF"/>
                </a:buClr>
                <a:buFont typeface="Calibri"/>
                <a:buNone/>
              </a:pPr>
              <a:endParaRPr sz="2400" b="0" i="0" u="none" strike="noStrike" cap="none">
                <a:solidFill>
                  <a:srgbClr val="FFFFFF"/>
                </a:solidFill>
                <a:latin typeface="Calibri"/>
                <a:ea typeface="Calibri"/>
                <a:cs typeface="Calibri"/>
                <a:sym typeface="Calibri"/>
              </a:endParaRPr>
            </a:p>
          </p:txBody>
        </p:sp>
        <p:sp>
          <p:nvSpPr>
            <p:cNvPr id="114" name="Shape 114"/>
            <p:cNvSpPr/>
            <p:nvPr/>
          </p:nvSpPr>
          <p:spPr>
            <a:xfrm rot="-5400000" flipH="1">
              <a:off x="140947" y="3969912"/>
              <a:ext cx="135372" cy="130848"/>
            </a:xfrm>
            <a:prstGeom prst="triangle">
              <a:avLst>
                <a:gd name="adj" fmla="val 50000"/>
              </a:avLst>
            </a:prstGeom>
            <a:solidFill>
              <a:srgbClr val="E36C09"/>
            </a:solid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Font typeface="Calibri"/>
                <a:buNone/>
              </a:pPr>
              <a:endParaRPr sz="1800" b="0" i="0" u="none" strike="noStrike" cap="none">
                <a:solidFill>
                  <a:srgbClr val="000000"/>
                </a:solidFill>
                <a:latin typeface="Calibri"/>
                <a:ea typeface="Calibri"/>
                <a:cs typeface="Calibri"/>
                <a:sym typeface="Calibri"/>
              </a:endParaRPr>
            </a:p>
          </p:txBody>
        </p:sp>
      </p:grpSp>
      <p:sp>
        <p:nvSpPr>
          <p:cNvPr id="115" name="Shape 115"/>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0A5E"/>
            </a:gs>
            <a:gs pos="100000">
              <a:schemeClr val="dk1"/>
            </a:gs>
          </a:gsLst>
          <a:path path="circle">
            <a:fillToRect l="50000" t="50000" r="50000" b="50000"/>
          </a:path>
          <a:tileRect/>
        </a:gra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09600" y="76202"/>
            <a:ext cx="10972799" cy="614361"/>
          </a:xfrm>
          <a:prstGeom prst="rect">
            <a:avLst/>
          </a:prstGeom>
          <a:noFill/>
          <a:ln>
            <a:noFill/>
          </a:ln>
        </p:spPr>
        <p:txBody>
          <a:bodyPr lIns="91425" tIns="91425" rIns="91425" bIns="91425" anchor="ctr" anchorCtr="0"/>
          <a:lstStyle>
            <a:lvl1pPr marL="0" marR="0" lvl="0" indent="0" algn="ctr" rtl="0">
              <a:spcBef>
                <a:spcPts val="0"/>
              </a:spcBef>
              <a:buClr>
                <a:srgbClr val="FEBC11"/>
              </a:buClr>
              <a:buFont typeface="Helvetica Neue"/>
              <a:buNone/>
              <a:defRPr sz="2000" b="1" i="0" u="none" strike="noStrike" cap="none">
                <a:solidFill>
                  <a:srgbClr val="FEBC11"/>
                </a:solidFill>
                <a:latin typeface="Helvetica Neue"/>
                <a:ea typeface="Helvetica Neue"/>
                <a:cs typeface="Helvetica Neue"/>
                <a:sym typeface="Helvetica Neue"/>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 name="Shape 10"/>
          <p:cNvSpPr txBox="1">
            <a:spLocks noGrp="1"/>
          </p:cNvSpPr>
          <p:nvPr>
            <p:ph type="body" idx="1"/>
          </p:nvPr>
        </p:nvSpPr>
        <p:spPr>
          <a:xfrm>
            <a:off x="609600" y="889000"/>
            <a:ext cx="10972799" cy="523716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Noto Sans Symbols"/>
              <a:buChar char="▪"/>
              <a:defRPr sz="3200" b="0" i="0" u="none" strike="noStrike" cap="none">
                <a:solidFill>
                  <a:schemeClr val="lt1"/>
                </a:solidFill>
                <a:latin typeface="Helvetica Neue"/>
                <a:ea typeface="Helvetica Neue"/>
                <a:cs typeface="Helvetica Neue"/>
                <a:sym typeface="Helvetica Neue"/>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Helvetica Neue"/>
                <a:ea typeface="Helvetica Neue"/>
                <a:cs typeface="Helvetica Neue"/>
                <a:sym typeface="Helvetica Neue"/>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Helvetica Neue"/>
                <a:ea typeface="Helvetica Neue"/>
                <a:cs typeface="Helvetica Neue"/>
                <a:sym typeface="Helvetica Neue"/>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Helvetica Neue"/>
                <a:ea typeface="Helvetica Neue"/>
                <a:cs typeface="Helvetica Neue"/>
                <a:sym typeface="Helvetica Neue"/>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pic>
        <p:nvPicPr>
          <p:cNvPr id="11" name="Shape 11"/>
          <p:cNvPicPr preferRelativeResize="0"/>
          <p:nvPr/>
        </p:nvPicPr>
        <p:blipFill rotWithShape="1">
          <a:blip r:embed="rId18">
            <a:alphaModFix/>
          </a:blip>
          <a:srcRect/>
          <a:stretch/>
        </p:blipFill>
        <p:spPr>
          <a:xfrm>
            <a:off x="65147" y="6172201"/>
            <a:ext cx="1217083" cy="608541"/>
          </a:xfrm>
          <a:prstGeom prst="rect">
            <a:avLst/>
          </a:prstGeom>
          <a:noFill/>
          <a:ln>
            <a:noFill/>
          </a:ln>
        </p:spPr>
      </p:pic>
      <p:sp>
        <p:nvSpPr>
          <p:cNvPr id="12" name="Shape 12"/>
          <p:cNvSpPr txBox="1">
            <a:spLocks noGrp="1"/>
          </p:cNvSpPr>
          <p:nvPr>
            <p:ph type="ftr" idx="11"/>
          </p:nvPr>
        </p:nvSpPr>
        <p:spPr>
          <a:xfrm>
            <a:off x="4165600" y="6356351"/>
            <a:ext cx="3860799" cy="366182"/>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p:nvPr/>
        </p:nvSpPr>
        <p:spPr>
          <a:xfrm>
            <a:off x="10141240" y="6427308"/>
            <a:ext cx="1935144" cy="230832"/>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FACEBOOK.COM/MENSLAXOFFICIALS</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ctrTitle"/>
          </p:nvPr>
        </p:nvSpPr>
        <p:spPr>
          <a:xfrm>
            <a:off x="914399" y="3225801"/>
            <a:ext cx="103632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4000" b="1" i="0" u="none" strike="noStrike" cap="none">
                <a:solidFill>
                  <a:srgbClr val="FEBC11"/>
                </a:solidFill>
                <a:latin typeface="Helvetica Neue"/>
                <a:ea typeface="Helvetica Neue"/>
                <a:cs typeface="Helvetica Neue"/>
                <a:sym typeface="Helvetica Neue"/>
              </a:rPr>
              <a:t>Game Management</a:t>
            </a:r>
          </a:p>
        </p:txBody>
      </p:sp>
      <p:sp>
        <p:nvSpPr>
          <p:cNvPr id="230" name="Shape 230"/>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09600" y="741872"/>
            <a:ext cx="10972799" cy="52271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lt1"/>
              </a:buClr>
              <a:buSzPct val="100000"/>
              <a:buFont typeface="Noto Sans Symbols"/>
              <a:buChar char="▪"/>
            </a:pPr>
            <a:r>
              <a:rPr lang="en-US" sz="3200" b="0" i="0" u="none" strike="noStrike" cap="none">
                <a:solidFill>
                  <a:schemeClr val="lt1"/>
                </a:solidFill>
                <a:latin typeface="Helvetica Neue"/>
                <a:ea typeface="Helvetica Neue"/>
                <a:cs typeface="Helvetica Neue"/>
                <a:sym typeface="Helvetica Neue"/>
              </a:rPr>
              <a:t>Define the edge</a:t>
            </a:r>
          </a:p>
          <a:p>
            <a:pPr marL="342900" marR="0" lvl="0" indent="-342900" algn="l" rtl="0">
              <a:lnSpc>
                <a:spcPct val="150000"/>
              </a:lnSpc>
              <a:spcBef>
                <a:spcPts val="640"/>
              </a:spcBef>
              <a:spcAft>
                <a:spcPts val="0"/>
              </a:spcAft>
              <a:buClr>
                <a:schemeClr val="lt1"/>
              </a:buClr>
              <a:buSzPct val="100000"/>
              <a:buFont typeface="Noto Sans Symbols"/>
              <a:buChar char="▪"/>
            </a:pPr>
            <a:r>
              <a:rPr lang="en-US" sz="3200" b="0" i="0" u="none" strike="noStrike" cap="none">
                <a:solidFill>
                  <a:schemeClr val="lt1"/>
                </a:solidFill>
                <a:latin typeface="Helvetica Neue"/>
                <a:ea typeface="Helvetica Neue"/>
                <a:cs typeface="Helvetica Neue"/>
                <a:sym typeface="Helvetica Neue"/>
              </a:rPr>
              <a:t>Intention vs. ineptitude</a:t>
            </a:r>
          </a:p>
          <a:p>
            <a:pPr marL="342900" marR="0" lvl="0" indent="-342900" algn="l" rtl="0">
              <a:lnSpc>
                <a:spcPct val="150000"/>
              </a:lnSpc>
              <a:spcBef>
                <a:spcPts val="640"/>
              </a:spcBef>
              <a:spcAft>
                <a:spcPts val="0"/>
              </a:spcAft>
              <a:buClr>
                <a:schemeClr val="lt1"/>
              </a:buClr>
              <a:buSzPct val="100000"/>
              <a:buFont typeface="Noto Sans Symbols"/>
              <a:buChar char="▪"/>
            </a:pPr>
            <a:r>
              <a:rPr lang="en-US" sz="3200" b="0" i="0" u="none" strike="noStrike" cap="none">
                <a:solidFill>
                  <a:schemeClr val="lt1"/>
                </a:solidFill>
                <a:latin typeface="Helvetica Neue"/>
                <a:ea typeface="Helvetica Neue"/>
                <a:cs typeface="Helvetica Neue"/>
                <a:sym typeface="Helvetica Neue"/>
              </a:rPr>
              <a:t>Prevent something worse</a:t>
            </a:r>
          </a:p>
          <a:p>
            <a:pPr marL="342900" marR="0" lvl="0" indent="-342900" algn="l" rtl="0">
              <a:lnSpc>
                <a:spcPct val="150000"/>
              </a:lnSpc>
              <a:spcBef>
                <a:spcPts val="640"/>
              </a:spcBef>
              <a:spcAft>
                <a:spcPts val="0"/>
              </a:spcAft>
              <a:buClr>
                <a:schemeClr val="lt1"/>
              </a:buClr>
              <a:buSzPct val="100000"/>
              <a:buFont typeface="Noto Sans Symbols"/>
              <a:buChar char="▪"/>
            </a:pPr>
            <a:r>
              <a:rPr lang="en-US" sz="3200" b="0" i="0" u="none" strike="noStrike" cap="none">
                <a:solidFill>
                  <a:schemeClr val="lt1"/>
                </a:solidFill>
                <a:latin typeface="Helvetica Neue"/>
                <a:ea typeface="Helvetica Neue"/>
                <a:cs typeface="Helvetica Neue"/>
                <a:sym typeface="Helvetica Neue"/>
              </a:rPr>
              <a:t>Find teachable moments</a:t>
            </a:r>
          </a:p>
          <a:p>
            <a:pPr marL="342900" marR="0" lvl="0" indent="-342900" algn="l" rtl="0">
              <a:lnSpc>
                <a:spcPct val="150000"/>
              </a:lnSpc>
              <a:spcBef>
                <a:spcPts val="640"/>
              </a:spcBef>
              <a:buClr>
                <a:schemeClr val="lt1"/>
              </a:buClr>
              <a:buSzPct val="100000"/>
              <a:buFont typeface="Noto Sans Symbols"/>
              <a:buChar char="▪"/>
            </a:pPr>
            <a:r>
              <a:rPr lang="en-US" sz="3200" b="0" i="0" u="none" strike="noStrike" cap="none">
                <a:solidFill>
                  <a:schemeClr val="lt1"/>
                </a:solidFill>
                <a:latin typeface="Helvetica Neue"/>
                <a:ea typeface="Helvetica Neue"/>
                <a:cs typeface="Helvetica Neue"/>
                <a:sym typeface="Helvetica Neue"/>
              </a:rPr>
              <a:t>Sportsmanship</a:t>
            </a:r>
          </a:p>
        </p:txBody>
      </p:sp>
      <p:sp>
        <p:nvSpPr>
          <p:cNvPr id="317" name="Shape 317"/>
          <p:cNvSpPr txBox="1">
            <a:spLocks noGrp="1"/>
          </p:cNvSpPr>
          <p:nvPr>
            <p:ph type="title"/>
          </p:nvPr>
        </p:nvSpPr>
        <p:spPr>
          <a:xfrm>
            <a:off x="0" y="45954"/>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Managing Players and Coaches</a:t>
            </a:r>
          </a:p>
        </p:txBody>
      </p:sp>
      <p:grpSp>
        <p:nvGrpSpPr>
          <p:cNvPr id="318" name="Shape 318"/>
          <p:cNvGrpSpPr/>
          <p:nvPr/>
        </p:nvGrpSpPr>
        <p:grpSpPr>
          <a:xfrm>
            <a:off x="6095998" y="711389"/>
            <a:ext cx="4761191" cy="3230216"/>
            <a:chOff x="6732104" y="711389"/>
            <a:chExt cx="4761191" cy="3230216"/>
          </a:xfrm>
        </p:grpSpPr>
        <p:sp>
          <p:nvSpPr>
            <p:cNvPr id="319" name="Shape 319"/>
            <p:cNvSpPr/>
            <p:nvPr/>
          </p:nvSpPr>
          <p:spPr>
            <a:xfrm>
              <a:off x="6732104" y="711389"/>
              <a:ext cx="944218" cy="3230216"/>
            </a:xfrm>
            <a:prstGeom prst="rightBrace">
              <a:avLst>
                <a:gd name="adj1" fmla="val 8333"/>
                <a:gd name="adj2" fmla="val 50000"/>
              </a:avLst>
            </a:prstGeom>
            <a:noFill/>
            <a:ln w="38100" cap="flat" cmpd="sng">
              <a:solidFill>
                <a:schemeClr val="accent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20" name="Shape 320"/>
            <p:cNvPicPr preferRelativeResize="0"/>
            <p:nvPr/>
          </p:nvPicPr>
          <p:blipFill rotWithShape="1">
            <a:blip r:embed="rId3">
              <a:alphaModFix/>
            </a:blip>
            <a:srcRect/>
            <a:stretch/>
          </p:blipFill>
          <p:spPr>
            <a:xfrm>
              <a:off x="7796910" y="741872"/>
              <a:ext cx="3696385" cy="2464255"/>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grpSp>
      <p:grpSp>
        <p:nvGrpSpPr>
          <p:cNvPr id="321" name="Shape 321"/>
          <p:cNvGrpSpPr/>
          <p:nvPr/>
        </p:nvGrpSpPr>
        <p:grpSpPr>
          <a:xfrm>
            <a:off x="5795661" y="3125974"/>
            <a:ext cx="4794250" cy="3077976"/>
            <a:chOff x="6431767" y="3125974"/>
            <a:chExt cx="4794250" cy="3077976"/>
          </a:xfrm>
        </p:grpSpPr>
        <p:sp>
          <p:nvSpPr>
            <p:cNvPr id="322" name="Shape 322"/>
            <p:cNvSpPr/>
            <p:nvPr/>
          </p:nvSpPr>
          <p:spPr>
            <a:xfrm>
              <a:off x="6431767" y="3125974"/>
              <a:ext cx="795131" cy="1510747"/>
            </a:xfrm>
            <a:prstGeom prst="rightBrace">
              <a:avLst>
                <a:gd name="adj1" fmla="val 8333"/>
                <a:gd name="adj2" fmla="val 69737"/>
              </a:avLst>
            </a:prstGeom>
            <a:noFill/>
            <a:ln w="38100" cap="flat" cmpd="sng">
              <a:solidFill>
                <a:schemeClr val="dk2"/>
              </a:solidFill>
              <a:prstDash val="solid"/>
              <a:round/>
              <a:headEnd type="none" w="med" len="med"/>
              <a:tailEnd type="none" w="med" len="med"/>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323" name="Shape 323"/>
            <p:cNvPicPr preferRelativeResize="0"/>
            <p:nvPr/>
          </p:nvPicPr>
          <p:blipFill rotWithShape="1">
            <a:blip r:embed="rId4">
              <a:alphaModFix/>
            </a:blip>
            <a:srcRect l="18974" t="17006" r="25897" b="22211"/>
            <a:stretch/>
          </p:blipFill>
          <p:spPr>
            <a:xfrm>
              <a:off x="7421515" y="3407439"/>
              <a:ext cx="3804502" cy="2796510"/>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grpSp>
      <p:sp>
        <p:nvSpPr>
          <p:cNvPr id="324" name="Shape 324"/>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xEl>
                                              <p:pRg st="0" end="0"/>
                                            </p:txEl>
                                          </p:spTgt>
                                        </p:tgtEl>
                                        <p:attrNameLst>
                                          <p:attrName>style.visibility</p:attrName>
                                        </p:attrNameLst>
                                      </p:cBhvr>
                                      <p:to>
                                        <p:strVal val="visible"/>
                                      </p:to>
                                    </p:set>
                                    <p:animEffect transition="in" filter="fade">
                                      <p:cBhvr>
                                        <p:cTn id="7" dur="500"/>
                                        <p:tgtEl>
                                          <p:spTgt spid="3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xEl>
                                              <p:pRg st="1" end="1"/>
                                            </p:txEl>
                                          </p:spTgt>
                                        </p:tgtEl>
                                        <p:attrNameLst>
                                          <p:attrName>style.visibility</p:attrName>
                                        </p:attrNameLst>
                                      </p:cBhvr>
                                      <p:to>
                                        <p:strVal val="visible"/>
                                      </p:to>
                                    </p:set>
                                    <p:animEffect transition="in" filter="fade">
                                      <p:cBhvr>
                                        <p:cTn id="12" dur="500"/>
                                        <p:tgtEl>
                                          <p:spTgt spid="3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6">
                                            <p:txEl>
                                              <p:pRg st="2" end="2"/>
                                            </p:txEl>
                                          </p:spTgt>
                                        </p:tgtEl>
                                        <p:attrNameLst>
                                          <p:attrName>style.visibility</p:attrName>
                                        </p:attrNameLst>
                                      </p:cBhvr>
                                      <p:to>
                                        <p:strVal val="visible"/>
                                      </p:to>
                                    </p:set>
                                    <p:animEffect transition="in" filter="fade">
                                      <p:cBhvr>
                                        <p:cTn id="17" dur="500"/>
                                        <p:tgtEl>
                                          <p:spTgt spid="3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6">
                                            <p:txEl>
                                              <p:pRg st="3" end="3"/>
                                            </p:txEl>
                                          </p:spTgt>
                                        </p:tgtEl>
                                        <p:attrNameLst>
                                          <p:attrName>style.visibility</p:attrName>
                                        </p:attrNameLst>
                                      </p:cBhvr>
                                      <p:to>
                                        <p:strVal val="visible"/>
                                      </p:to>
                                    </p:set>
                                    <p:animEffect transition="in" filter="fade">
                                      <p:cBhvr>
                                        <p:cTn id="22" dur="500"/>
                                        <p:tgtEl>
                                          <p:spTgt spid="3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16">
                                            <p:txEl>
                                              <p:pRg st="4" end="4"/>
                                            </p:txEl>
                                          </p:spTgt>
                                        </p:tgtEl>
                                        <p:attrNameLst>
                                          <p:attrName>style.visibility</p:attrName>
                                        </p:attrNameLst>
                                      </p:cBhvr>
                                      <p:to>
                                        <p:strVal val="visible"/>
                                      </p:to>
                                    </p:set>
                                    <p:animEffect transition="in" filter="fade">
                                      <p:cBhvr>
                                        <p:cTn id="27" dur="500"/>
                                        <p:tgtEl>
                                          <p:spTgt spid="3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8"/>
                                        </p:tgtEl>
                                        <p:attrNameLst>
                                          <p:attrName>style.visibility</p:attrName>
                                        </p:attrNameLst>
                                      </p:cBhvr>
                                      <p:to>
                                        <p:strVal val="visible"/>
                                      </p:to>
                                    </p:set>
                                    <p:animEffect transition="in" filter="fade">
                                      <p:cBhvr>
                                        <p:cTn id="32" dur="500"/>
                                        <p:tgtEl>
                                          <p:spTgt spid="3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1"/>
                                        </p:tgtEl>
                                        <p:attrNameLst>
                                          <p:attrName>style.visibility</p:attrName>
                                        </p:attrNameLst>
                                      </p:cBhvr>
                                      <p:to>
                                        <p:strVal val="visible"/>
                                      </p:to>
                                    </p:set>
                                    <p:animEffect transition="in" filter="fade">
                                      <p:cBhvr>
                                        <p:cTn id="37"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Define the Edge</a:t>
            </a:r>
          </a:p>
        </p:txBody>
      </p:sp>
      <p:pic>
        <p:nvPicPr>
          <p:cNvPr id="332" name="Shape 332"/>
          <p:cNvPicPr preferRelativeResize="0"/>
          <p:nvPr/>
        </p:nvPicPr>
        <p:blipFill rotWithShape="1">
          <a:blip r:embed="rId3">
            <a:alphaModFix/>
          </a:blip>
          <a:srcRect/>
          <a:stretch/>
        </p:blipFill>
        <p:spPr>
          <a:xfrm>
            <a:off x="2371725" y="1010271"/>
            <a:ext cx="7448550" cy="4965700"/>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sp>
        <p:nvSpPr>
          <p:cNvPr id="333" name="Shape 333"/>
          <p:cNvSpPr/>
          <p:nvPr/>
        </p:nvSpPr>
        <p:spPr>
          <a:xfrm>
            <a:off x="1981200" y="2523403"/>
            <a:ext cx="1781908" cy="969718"/>
          </a:xfrm>
          <a:prstGeom prst="rect">
            <a:avLst/>
          </a:prstGeom>
          <a:solidFill>
            <a:srgbClr val="92D050"/>
          </a:solidFill>
          <a:ln w="254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dirty="0">
                <a:solidFill>
                  <a:schemeClr val="dk1"/>
                </a:solidFill>
                <a:latin typeface="Calibri"/>
                <a:ea typeface="Calibri"/>
                <a:cs typeface="Calibri"/>
                <a:sym typeface="Calibri"/>
              </a:rPr>
              <a:t>Legal?</a:t>
            </a:r>
          </a:p>
        </p:txBody>
      </p:sp>
      <p:sp>
        <p:nvSpPr>
          <p:cNvPr id="334" name="Shape 334"/>
          <p:cNvSpPr/>
          <p:nvPr/>
        </p:nvSpPr>
        <p:spPr>
          <a:xfrm>
            <a:off x="8428892" y="2675803"/>
            <a:ext cx="1781908" cy="969718"/>
          </a:xfrm>
          <a:prstGeom prst="rect">
            <a:avLst/>
          </a:prstGeom>
          <a:solidFill>
            <a:srgbClr val="C00000"/>
          </a:solidFill>
          <a:ln w="25400" cap="flat" cmpd="sng">
            <a:solidFill>
              <a:srgbClr val="C0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a:solidFill>
                  <a:schemeClr val="lt1"/>
                </a:solidFill>
                <a:latin typeface="Calibri"/>
                <a:ea typeface="Calibri"/>
                <a:cs typeface="Calibri"/>
                <a:sym typeface="Calibri"/>
              </a:rPr>
              <a:t>Illegal?</a:t>
            </a:r>
          </a:p>
        </p:txBody>
      </p:sp>
      <p:sp>
        <p:nvSpPr>
          <p:cNvPr id="335" name="Shape 335"/>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
        <p:nvSpPr>
          <p:cNvPr id="8" name="Shape 333"/>
          <p:cNvSpPr/>
          <p:nvPr/>
        </p:nvSpPr>
        <p:spPr>
          <a:xfrm>
            <a:off x="3064633" y="5737605"/>
            <a:ext cx="6290382" cy="637259"/>
          </a:xfrm>
          <a:prstGeom prst="rect">
            <a:avLst/>
          </a:prstGeom>
          <a:solidFill>
            <a:srgbClr val="FFFF00"/>
          </a:solidFill>
          <a:ln w="25400" cap="flat" cmpd="sng">
            <a:solidFill>
              <a:srgbClr val="92D05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200" dirty="0" smtClean="0">
                <a:solidFill>
                  <a:schemeClr val="dk1"/>
                </a:solidFill>
                <a:latin typeface="Calibri"/>
                <a:ea typeface="Calibri"/>
                <a:cs typeface="Calibri"/>
                <a:sym typeface="Calibri"/>
              </a:rPr>
              <a:t>How do you determine?</a:t>
            </a:r>
            <a:endParaRPr lang="en-US" sz="3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500"/>
                                        <p:tgtEl>
                                          <p:spTgt spid="3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4"/>
                                        </p:tgtEl>
                                        <p:attrNameLst>
                                          <p:attrName>style.visibility</p:attrName>
                                        </p:attrNameLst>
                                      </p:cBhvr>
                                      <p:to>
                                        <p:strVal val="visible"/>
                                      </p:to>
                                    </p:set>
                                    <p:animEffect transition="in" filter="fade">
                                      <p:cBhvr>
                                        <p:cTn id="17" dur="500"/>
                                        <p:tgtEl>
                                          <p:spTgt spid="3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Intention vs. Ineptitude</a:t>
            </a:r>
          </a:p>
        </p:txBody>
      </p:sp>
      <p:pic>
        <p:nvPicPr>
          <p:cNvPr id="343" name="Shape 343"/>
          <p:cNvPicPr preferRelativeResize="0"/>
          <p:nvPr/>
        </p:nvPicPr>
        <p:blipFill rotWithShape="1">
          <a:blip r:embed="rId3">
            <a:alphaModFix/>
          </a:blip>
          <a:srcRect l="21404" r="31849"/>
          <a:stretch/>
        </p:blipFill>
        <p:spPr>
          <a:xfrm>
            <a:off x="1764255" y="949448"/>
            <a:ext cx="3634289" cy="4956214"/>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pic>
        <p:nvPicPr>
          <p:cNvPr id="344" name="Shape 344"/>
          <p:cNvPicPr preferRelativeResize="0"/>
          <p:nvPr/>
        </p:nvPicPr>
        <p:blipFill rotWithShape="1">
          <a:blip r:embed="rId4">
            <a:alphaModFix/>
          </a:blip>
          <a:srcRect l="18975" t="8942" r="23077"/>
          <a:stretch/>
        </p:blipFill>
        <p:spPr>
          <a:xfrm>
            <a:off x="5741964" y="948112"/>
            <a:ext cx="4752533" cy="4978591"/>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sp>
        <p:nvSpPr>
          <p:cNvPr id="345" name="Shape 345"/>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Prevent Something Worse</a:t>
            </a:r>
          </a:p>
        </p:txBody>
      </p:sp>
      <p:pic>
        <p:nvPicPr>
          <p:cNvPr id="353" name="Shape 353"/>
          <p:cNvPicPr preferRelativeResize="0"/>
          <p:nvPr/>
        </p:nvPicPr>
        <p:blipFill rotWithShape="1">
          <a:blip r:embed="rId3">
            <a:alphaModFix/>
          </a:blip>
          <a:srcRect/>
          <a:stretch/>
        </p:blipFill>
        <p:spPr>
          <a:xfrm>
            <a:off x="1622644" y="2966394"/>
            <a:ext cx="3674966" cy="3026441"/>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pic>
        <p:nvPicPr>
          <p:cNvPr id="354" name="Shape 354" descr="C:\Users\gcorsetti\Desktop\wood chipper.png"/>
          <p:cNvPicPr preferRelativeResize="0"/>
          <p:nvPr/>
        </p:nvPicPr>
        <p:blipFill rotWithShape="1">
          <a:blip r:embed="rId4">
            <a:alphaModFix/>
          </a:blip>
          <a:srcRect/>
          <a:stretch/>
        </p:blipFill>
        <p:spPr>
          <a:xfrm>
            <a:off x="1329069" y="670979"/>
            <a:ext cx="3833446" cy="2205738"/>
          </a:xfrm>
          <a:prstGeom prst="rect">
            <a:avLst/>
          </a:prstGeom>
          <a:noFill/>
          <a:ln>
            <a:noFill/>
          </a:ln>
        </p:spPr>
      </p:pic>
      <p:pic>
        <p:nvPicPr>
          <p:cNvPr id="355" name="Shape 355"/>
          <p:cNvPicPr preferRelativeResize="0"/>
          <p:nvPr/>
        </p:nvPicPr>
        <p:blipFill rotWithShape="1">
          <a:blip r:embed="rId5">
            <a:alphaModFix/>
          </a:blip>
          <a:srcRect l="19615" t="20481" r="27435" b="14133"/>
          <a:stretch/>
        </p:blipFill>
        <p:spPr>
          <a:xfrm>
            <a:off x="6518030" y="814291"/>
            <a:ext cx="4325815" cy="3561220"/>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sp>
        <p:nvSpPr>
          <p:cNvPr id="356" name="Shape 356"/>
          <p:cNvSpPr/>
          <p:nvPr/>
        </p:nvSpPr>
        <p:spPr>
          <a:xfrm>
            <a:off x="6940061" y="4735476"/>
            <a:ext cx="3903784" cy="1477107"/>
          </a:xfrm>
          <a:prstGeom prst="rect">
            <a:avLst/>
          </a:prstGeom>
          <a:solidFill>
            <a:schemeClr val="dk1"/>
          </a:solidFill>
          <a:ln w="25400" cap="flat" cmpd="sng">
            <a:solidFill>
              <a:schemeClr val="lt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a:solidFill>
                  <a:schemeClr val="lt1"/>
                </a:solidFill>
                <a:latin typeface="Calibri"/>
                <a:ea typeface="Calibri"/>
                <a:cs typeface="Calibri"/>
                <a:sym typeface="Calibri"/>
              </a:rPr>
              <a:t>Short Play-On!</a:t>
            </a:r>
          </a:p>
        </p:txBody>
      </p:sp>
      <p:sp>
        <p:nvSpPr>
          <p:cNvPr id="357" name="Shape 357"/>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gtEl>
                                        <p:attrNameLst>
                                          <p:attrName>style.visibility</p:attrName>
                                        </p:attrNameLst>
                                      </p:cBhvr>
                                      <p:to>
                                        <p:strVal val="visible"/>
                                      </p:to>
                                    </p:set>
                                    <p:animEffect transition="in" filter="fade">
                                      <p:cBhvr>
                                        <p:cTn id="7" dur="500"/>
                                        <p:tgtEl>
                                          <p:spTgt spid="3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
                                        </p:tgtEl>
                                        <p:attrNameLst>
                                          <p:attrName>style.visibility</p:attrName>
                                        </p:attrNameLst>
                                      </p:cBhvr>
                                      <p:to>
                                        <p:strVal val="visible"/>
                                      </p:to>
                                    </p:set>
                                    <p:animEffect transition="in" filter="fade">
                                      <p:cBhvr>
                                        <p:cTn id="12" dur="500"/>
                                        <p:tgtEl>
                                          <p:spTgt spid="3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3"/>
                                        </p:tgtEl>
                                        <p:attrNameLst>
                                          <p:attrName>style.visibility</p:attrName>
                                        </p:attrNameLst>
                                      </p:cBhvr>
                                      <p:to>
                                        <p:strVal val="visible"/>
                                      </p:to>
                                    </p:set>
                                    <p:animEffect transition="in" filter="fade">
                                      <p:cBhvr>
                                        <p:cTn id="17" dur="500"/>
                                        <p:tgtEl>
                                          <p:spTgt spid="3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6"/>
                                        </p:tgtEl>
                                        <p:attrNameLst>
                                          <p:attrName>style.visibility</p:attrName>
                                        </p:attrNameLst>
                                      </p:cBhvr>
                                      <p:to>
                                        <p:strVal val="visible"/>
                                      </p:to>
                                    </p:set>
                                    <p:animEffect transition="in" filter="fade">
                                      <p:cBhvr>
                                        <p:cTn id="22" dur="10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Sportsmanship – The Ramp</a:t>
            </a:r>
          </a:p>
        </p:txBody>
      </p:sp>
      <p:grpSp>
        <p:nvGrpSpPr>
          <p:cNvPr id="381" name="Shape 381"/>
          <p:cNvGrpSpPr/>
          <p:nvPr/>
        </p:nvGrpSpPr>
        <p:grpSpPr>
          <a:xfrm>
            <a:off x="899041" y="3302578"/>
            <a:ext cx="1880091" cy="1748017"/>
            <a:chOff x="899041" y="3302578"/>
            <a:chExt cx="1880091" cy="1748017"/>
          </a:xfrm>
        </p:grpSpPr>
        <p:sp>
          <p:nvSpPr>
            <p:cNvPr id="382" name="Shape 382"/>
            <p:cNvSpPr/>
            <p:nvPr/>
          </p:nvSpPr>
          <p:spPr>
            <a:xfrm rot="5400000">
              <a:off x="1236303" y="3511527"/>
              <a:ext cx="1201806" cy="1876330"/>
            </a:xfrm>
            <a:prstGeom prst="corner">
              <a:avLst>
                <a:gd name="adj1" fmla="val 16120"/>
                <a:gd name="adj2" fmla="val 16110"/>
              </a:avLst>
            </a:prstGeom>
            <a:solidFill>
              <a:srgbClr val="92D05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3" name="Shape 383"/>
            <p:cNvSpPr/>
            <p:nvPr/>
          </p:nvSpPr>
          <p:spPr>
            <a:xfrm>
              <a:off x="1085170" y="4047307"/>
              <a:ext cx="1693961" cy="463203"/>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1425" tIns="64750" rIns="64750" bIns="6475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400" b="1">
                  <a:solidFill>
                    <a:schemeClr val="lt1"/>
                  </a:solidFill>
                  <a:latin typeface="Calibri"/>
                  <a:ea typeface="Calibri"/>
                  <a:cs typeface="Calibri"/>
                  <a:sym typeface="Calibri"/>
                </a:rPr>
                <a:t>Warning</a:t>
              </a:r>
            </a:p>
          </p:txBody>
        </p:sp>
        <p:sp>
          <p:nvSpPr>
            <p:cNvPr id="384" name="Shape 384"/>
            <p:cNvSpPr/>
            <p:nvPr/>
          </p:nvSpPr>
          <p:spPr>
            <a:xfrm>
              <a:off x="2459516" y="3302578"/>
              <a:ext cx="319614" cy="340643"/>
            </a:xfrm>
            <a:prstGeom prst="triangle">
              <a:avLst>
                <a:gd name="adj" fmla="val 100000"/>
              </a:avLst>
            </a:prstGeom>
            <a:solidFill>
              <a:srgbClr val="73B759"/>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85" name="Shape 385"/>
          <p:cNvGrpSpPr/>
          <p:nvPr/>
        </p:nvGrpSpPr>
        <p:grpSpPr>
          <a:xfrm>
            <a:off x="2972782" y="2755667"/>
            <a:ext cx="1880091" cy="2205128"/>
            <a:chOff x="2972782" y="2755667"/>
            <a:chExt cx="1880091" cy="2205128"/>
          </a:xfrm>
        </p:grpSpPr>
        <p:sp>
          <p:nvSpPr>
            <p:cNvPr id="386" name="Shape 386"/>
            <p:cNvSpPr/>
            <p:nvPr/>
          </p:nvSpPr>
          <p:spPr>
            <a:xfrm rot="5400000">
              <a:off x="3310044" y="2964618"/>
              <a:ext cx="1201806" cy="1876330"/>
            </a:xfrm>
            <a:prstGeom prst="corner">
              <a:avLst>
                <a:gd name="adj1" fmla="val 16120"/>
                <a:gd name="adj2" fmla="val 16110"/>
              </a:avLst>
            </a:prstGeom>
            <a:solidFill>
              <a:srgbClr val="FFFF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7" name="Shape 387"/>
            <p:cNvSpPr/>
            <p:nvPr/>
          </p:nvSpPr>
          <p:spPr>
            <a:xfrm>
              <a:off x="3158910" y="3500396"/>
              <a:ext cx="1693961" cy="1460399"/>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1425" tIns="64750" rIns="64750" bIns="6475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400" b="1">
                  <a:solidFill>
                    <a:schemeClr val="lt1"/>
                  </a:solidFill>
                  <a:latin typeface="Calibri"/>
                  <a:ea typeface="Calibri"/>
                  <a:cs typeface="Calibri"/>
                  <a:sym typeface="Calibri"/>
                </a:rPr>
                <a:t>Conduct foul while in possession</a:t>
              </a:r>
            </a:p>
          </p:txBody>
        </p:sp>
        <p:sp>
          <p:nvSpPr>
            <p:cNvPr id="388" name="Shape 388"/>
            <p:cNvSpPr/>
            <p:nvPr/>
          </p:nvSpPr>
          <p:spPr>
            <a:xfrm>
              <a:off x="4533258" y="2755667"/>
              <a:ext cx="319614" cy="340643"/>
            </a:xfrm>
            <a:prstGeom prst="triangle">
              <a:avLst>
                <a:gd name="adj" fmla="val 100000"/>
              </a:avLst>
            </a:prstGeom>
            <a:solidFill>
              <a:srgbClr val="FFFF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89" name="Shape 389"/>
          <p:cNvGrpSpPr/>
          <p:nvPr/>
        </p:nvGrpSpPr>
        <p:grpSpPr>
          <a:xfrm>
            <a:off x="5046524" y="2208758"/>
            <a:ext cx="1880090" cy="2537525"/>
            <a:chOff x="5046524" y="2208758"/>
            <a:chExt cx="1880090" cy="2537525"/>
          </a:xfrm>
        </p:grpSpPr>
        <p:sp>
          <p:nvSpPr>
            <p:cNvPr id="390" name="Shape 390"/>
            <p:cNvSpPr/>
            <p:nvPr/>
          </p:nvSpPr>
          <p:spPr>
            <a:xfrm rot="5400000">
              <a:off x="5383786" y="2417706"/>
              <a:ext cx="1201806" cy="1876330"/>
            </a:xfrm>
            <a:prstGeom prst="corner">
              <a:avLst>
                <a:gd name="adj1" fmla="val 16120"/>
                <a:gd name="adj2" fmla="val 16110"/>
              </a:avLst>
            </a:prstGeom>
            <a:solidFill>
              <a:srgbClr val="FFC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1" name="Shape 391"/>
            <p:cNvSpPr/>
            <p:nvPr/>
          </p:nvSpPr>
          <p:spPr>
            <a:xfrm>
              <a:off x="5232653" y="2953485"/>
              <a:ext cx="1693961" cy="1792797"/>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1425" tIns="64750" rIns="64750" bIns="6475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400" b="1">
                  <a:solidFill>
                    <a:schemeClr val="lt1"/>
                  </a:solidFill>
                  <a:latin typeface="Calibri"/>
                  <a:ea typeface="Calibri"/>
                  <a:cs typeface="Calibri"/>
                  <a:sym typeface="Calibri"/>
                </a:rPr>
                <a:t>Conduct foul while opponent has possession</a:t>
              </a:r>
            </a:p>
          </p:txBody>
        </p:sp>
        <p:sp>
          <p:nvSpPr>
            <p:cNvPr id="392" name="Shape 392"/>
            <p:cNvSpPr/>
            <p:nvPr/>
          </p:nvSpPr>
          <p:spPr>
            <a:xfrm>
              <a:off x="6607000" y="2208758"/>
              <a:ext cx="319614" cy="340643"/>
            </a:xfrm>
            <a:prstGeom prst="triangle">
              <a:avLst>
                <a:gd name="adj" fmla="val 100000"/>
              </a:avLst>
            </a:prstGeom>
            <a:solidFill>
              <a:srgbClr val="FFC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3" name="Shape 393"/>
          <p:cNvGrpSpPr/>
          <p:nvPr/>
        </p:nvGrpSpPr>
        <p:grpSpPr>
          <a:xfrm>
            <a:off x="7120265" y="1661847"/>
            <a:ext cx="1880090" cy="1748017"/>
            <a:chOff x="7120265" y="1661847"/>
            <a:chExt cx="1880090" cy="1748017"/>
          </a:xfrm>
        </p:grpSpPr>
        <p:sp>
          <p:nvSpPr>
            <p:cNvPr id="394" name="Shape 394"/>
            <p:cNvSpPr/>
            <p:nvPr/>
          </p:nvSpPr>
          <p:spPr>
            <a:xfrm rot="5400000">
              <a:off x="7457527" y="1870796"/>
              <a:ext cx="1201806" cy="1876330"/>
            </a:xfrm>
            <a:prstGeom prst="corner">
              <a:avLst>
                <a:gd name="adj1" fmla="val 16120"/>
                <a:gd name="adj2" fmla="val 16110"/>
              </a:avLst>
            </a:prstGeom>
            <a:solidFill>
              <a:srgbClr val="FF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5" name="Shape 395"/>
            <p:cNvSpPr/>
            <p:nvPr/>
          </p:nvSpPr>
          <p:spPr>
            <a:xfrm>
              <a:off x="7306393" y="2406575"/>
              <a:ext cx="1693961" cy="795603"/>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1425" tIns="64750" rIns="64750" bIns="6475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400" b="1">
                  <a:solidFill>
                    <a:schemeClr val="lt1"/>
                  </a:solidFill>
                  <a:latin typeface="Calibri"/>
                  <a:ea typeface="Calibri"/>
                  <a:cs typeface="Calibri"/>
                  <a:sym typeface="Calibri"/>
                </a:rPr>
                <a:t>USC 1-minute NR</a:t>
              </a:r>
            </a:p>
          </p:txBody>
        </p:sp>
        <p:sp>
          <p:nvSpPr>
            <p:cNvPr id="396" name="Shape 396"/>
            <p:cNvSpPr/>
            <p:nvPr/>
          </p:nvSpPr>
          <p:spPr>
            <a:xfrm>
              <a:off x="8680739" y="1661847"/>
              <a:ext cx="319614" cy="340643"/>
            </a:xfrm>
            <a:prstGeom prst="triangle">
              <a:avLst>
                <a:gd name="adj" fmla="val 100000"/>
              </a:avLst>
            </a:prstGeom>
            <a:solidFill>
              <a:srgbClr val="FF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97" name="Shape 397"/>
          <p:cNvGrpSpPr/>
          <p:nvPr/>
        </p:nvGrpSpPr>
        <p:grpSpPr>
          <a:xfrm>
            <a:off x="9194005" y="1661149"/>
            <a:ext cx="1880091" cy="1201806"/>
            <a:chOff x="9194005" y="1661149"/>
            <a:chExt cx="1880091" cy="1201806"/>
          </a:xfrm>
        </p:grpSpPr>
        <p:sp>
          <p:nvSpPr>
            <p:cNvPr id="398" name="Shape 398"/>
            <p:cNvSpPr/>
            <p:nvPr/>
          </p:nvSpPr>
          <p:spPr>
            <a:xfrm rot="5400000">
              <a:off x="9531267" y="1323887"/>
              <a:ext cx="1201806" cy="1876330"/>
            </a:xfrm>
            <a:prstGeom prst="corner">
              <a:avLst>
                <a:gd name="adj1" fmla="val 16120"/>
                <a:gd name="adj2" fmla="val 16110"/>
              </a:avLst>
            </a:prstGeom>
            <a:solidFill>
              <a:srgbClr val="C00000"/>
            </a:solidFill>
            <a:ln w="254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9" name="Shape 399"/>
            <p:cNvSpPr/>
            <p:nvPr/>
          </p:nvSpPr>
          <p:spPr>
            <a:xfrm>
              <a:off x="9380135" y="1859666"/>
              <a:ext cx="1693961" cy="795603"/>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lIns="91425" tIns="64750" rIns="64750" bIns="64750" anchor="t" anchorCtr="0">
              <a:noAutofit/>
            </a:bodyPr>
            <a:lstStyle/>
            <a:p>
              <a:pPr marL="0" marR="0" lvl="0" indent="0" algn="l" rtl="0">
                <a:lnSpc>
                  <a:spcPct val="90000"/>
                </a:lnSpc>
                <a:spcBef>
                  <a:spcPts val="0"/>
                </a:spcBef>
                <a:spcAft>
                  <a:spcPts val="0"/>
                </a:spcAft>
                <a:buClr>
                  <a:schemeClr val="lt1"/>
                </a:buClr>
                <a:buSzPct val="25000"/>
                <a:buFont typeface="Calibri"/>
                <a:buNone/>
              </a:pPr>
              <a:r>
                <a:rPr lang="en-US" sz="2400" b="1">
                  <a:solidFill>
                    <a:schemeClr val="lt1"/>
                  </a:solidFill>
                  <a:latin typeface="Calibri"/>
                  <a:ea typeface="Calibri"/>
                  <a:cs typeface="Calibri"/>
                  <a:sym typeface="Calibri"/>
                </a:rPr>
                <a:t>USC 3-minute NR</a:t>
              </a:r>
            </a:p>
          </p:txBody>
        </p:sp>
      </p:grpSp>
      <p:sp>
        <p:nvSpPr>
          <p:cNvPr id="400" name="Shape 400"/>
          <p:cNvSpPr/>
          <p:nvPr/>
        </p:nvSpPr>
        <p:spPr>
          <a:xfrm>
            <a:off x="8715517" y="475720"/>
            <a:ext cx="3036670" cy="1037630"/>
          </a:xfrm>
          <a:prstGeom prst="irregularSeal2">
            <a:avLst/>
          </a:prstGeom>
          <a:solidFill>
            <a:srgbClr val="C00000"/>
          </a:soli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2400" b="1">
                <a:solidFill>
                  <a:schemeClr val="lt1"/>
                </a:solidFill>
                <a:latin typeface="Calibri"/>
                <a:ea typeface="Calibri"/>
                <a:cs typeface="Calibri"/>
                <a:sym typeface="Calibri"/>
              </a:rPr>
              <a:t>Ejection!</a:t>
            </a:r>
          </a:p>
        </p:txBody>
      </p:sp>
      <p:sp>
        <p:nvSpPr>
          <p:cNvPr id="401" name="Shape 401"/>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1"/>
                                        </p:tgtEl>
                                        <p:attrNameLst>
                                          <p:attrName>style.visibility</p:attrName>
                                        </p:attrNameLst>
                                      </p:cBhvr>
                                      <p:to>
                                        <p:strVal val="visible"/>
                                      </p:to>
                                    </p:set>
                                    <p:anim calcmode="lin" valueType="num">
                                      <p:cBhvr additive="base">
                                        <p:cTn id="7" dur="500"/>
                                        <p:tgtEl>
                                          <p:spTgt spid="381"/>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 calcmode="lin" valueType="num">
                                      <p:cBhvr additive="base">
                                        <p:cTn id="12" dur="500"/>
                                        <p:tgtEl>
                                          <p:spTgt spid="385"/>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389"/>
                                        </p:tgtEl>
                                        <p:attrNameLst>
                                          <p:attrName>style.visibility</p:attrName>
                                        </p:attrNameLst>
                                      </p:cBhvr>
                                      <p:to>
                                        <p:strVal val="visible"/>
                                      </p:to>
                                    </p:set>
                                    <p:anim calcmode="lin" valueType="num">
                                      <p:cBhvr additive="base">
                                        <p:cTn id="17" dur="500"/>
                                        <p:tgtEl>
                                          <p:spTgt spid="389"/>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93"/>
                                        </p:tgtEl>
                                        <p:attrNameLst>
                                          <p:attrName>style.visibility</p:attrName>
                                        </p:attrNameLst>
                                      </p:cBhvr>
                                      <p:to>
                                        <p:strVal val="visible"/>
                                      </p:to>
                                    </p:set>
                                    <p:anim calcmode="lin" valueType="num">
                                      <p:cBhvr additive="base">
                                        <p:cTn id="22" dur="500"/>
                                        <p:tgtEl>
                                          <p:spTgt spid="393"/>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97"/>
                                        </p:tgtEl>
                                        <p:attrNameLst>
                                          <p:attrName>style.visibility</p:attrName>
                                        </p:attrNameLst>
                                      </p:cBhvr>
                                      <p:to>
                                        <p:strVal val="visible"/>
                                      </p:to>
                                    </p:set>
                                    <p:anim calcmode="lin" valueType="num">
                                      <p:cBhvr additive="base">
                                        <p:cTn id="27" dur="500"/>
                                        <p:tgtEl>
                                          <p:spTgt spid="397"/>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00"/>
                                        </p:tgtEl>
                                        <p:attrNameLst>
                                          <p:attrName>style.visibility</p:attrName>
                                        </p:attrNameLst>
                                      </p:cBhvr>
                                      <p:to>
                                        <p:strVal val="visible"/>
                                      </p:to>
                                    </p:set>
                                    <p:animEffect transition="in" filter="fade">
                                      <p:cBhvr>
                                        <p:cTn id="32" dur="10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0" y="45954"/>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Game Management</a:t>
            </a:r>
          </a:p>
        </p:txBody>
      </p:sp>
      <p:pic>
        <p:nvPicPr>
          <p:cNvPr id="409" name="Shape 409"/>
          <p:cNvPicPr preferRelativeResize="0"/>
          <p:nvPr/>
        </p:nvPicPr>
        <p:blipFill rotWithShape="1">
          <a:blip r:embed="rId3">
            <a:alphaModFix/>
          </a:blip>
          <a:srcRect/>
          <a:stretch/>
        </p:blipFill>
        <p:spPr>
          <a:xfrm>
            <a:off x="2708034" y="1160216"/>
            <a:ext cx="6787658" cy="4525105"/>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sp>
        <p:nvSpPr>
          <p:cNvPr id="410" name="Shape 410"/>
          <p:cNvSpPr/>
          <p:nvPr/>
        </p:nvSpPr>
        <p:spPr>
          <a:xfrm>
            <a:off x="1221358" y="2005269"/>
            <a:ext cx="2281686" cy="826352"/>
          </a:xfrm>
          <a:prstGeom prst="rect">
            <a:avLst/>
          </a:prstGeom>
          <a:solidFill>
            <a:schemeClr val="accent3"/>
          </a:solidFill>
          <a:ln w="254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a:solidFill>
                  <a:schemeClr val="lt1"/>
                </a:solidFill>
                <a:latin typeface="Calibri"/>
                <a:ea typeface="Calibri"/>
                <a:cs typeface="Calibri"/>
                <a:sym typeface="Calibri"/>
              </a:rPr>
              <a:t>Relaxed</a:t>
            </a:r>
          </a:p>
        </p:txBody>
      </p:sp>
      <p:sp>
        <p:nvSpPr>
          <p:cNvPr id="411" name="Shape 411"/>
          <p:cNvSpPr/>
          <p:nvPr/>
        </p:nvSpPr>
        <p:spPr>
          <a:xfrm>
            <a:off x="1221357" y="3009591"/>
            <a:ext cx="2281686" cy="826352"/>
          </a:xfrm>
          <a:prstGeom prst="rect">
            <a:avLst/>
          </a:prstGeom>
          <a:solidFill>
            <a:schemeClr val="accent2"/>
          </a:solidFill>
          <a:ln w="25400" cap="flat" cmpd="sng">
            <a:solidFill>
              <a:srgbClr val="8C3A3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a:solidFill>
                  <a:schemeClr val="lt1"/>
                </a:solidFill>
                <a:latin typeface="Calibri"/>
                <a:ea typeface="Calibri"/>
                <a:cs typeface="Calibri"/>
                <a:sym typeface="Calibri"/>
              </a:rPr>
              <a:t>Confident</a:t>
            </a:r>
          </a:p>
        </p:txBody>
      </p:sp>
      <p:sp>
        <p:nvSpPr>
          <p:cNvPr id="412" name="Shape 412"/>
          <p:cNvSpPr/>
          <p:nvPr/>
        </p:nvSpPr>
        <p:spPr>
          <a:xfrm>
            <a:off x="1221355" y="4099837"/>
            <a:ext cx="2281686" cy="826352"/>
          </a:xfrm>
          <a:prstGeom prst="rect">
            <a:avLst/>
          </a:prstGeom>
          <a:solidFill>
            <a:schemeClr val="accent1"/>
          </a:solidFill>
          <a:ln w="25400" cap="flat" cmpd="sng">
            <a:solidFill>
              <a:srgbClr val="395E8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a:solidFill>
                  <a:schemeClr val="lt1"/>
                </a:solidFill>
                <a:latin typeface="Calibri"/>
                <a:ea typeface="Calibri"/>
                <a:cs typeface="Calibri"/>
                <a:sym typeface="Calibri"/>
              </a:rPr>
              <a:t>Approachable</a:t>
            </a:r>
          </a:p>
        </p:txBody>
      </p:sp>
      <p:sp>
        <p:nvSpPr>
          <p:cNvPr id="413" name="Shape 413"/>
          <p:cNvSpPr/>
          <p:nvPr/>
        </p:nvSpPr>
        <p:spPr>
          <a:xfrm>
            <a:off x="8581103" y="2005269"/>
            <a:ext cx="2281686" cy="826352"/>
          </a:xfrm>
          <a:prstGeom prst="rect">
            <a:avLst/>
          </a:prstGeom>
          <a:solidFill>
            <a:schemeClr val="accent4"/>
          </a:solidFill>
          <a:ln w="25400" cap="flat" cmpd="sng">
            <a:solidFill>
              <a:srgbClr val="5D487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a:solidFill>
                  <a:schemeClr val="lt1"/>
                </a:solidFill>
                <a:latin typeface="Calibri"/>
                <a:ea typeface="Calibri"/>
                <a:cs typeface="Calibri"/>
                <a:sym typeface="Calibri"/>
              </a:rPr>
              <a:t>Smiling</a:t>
            </a:r>
          </a:p>
        </p:txBody>
      </p:sp>
      <p:sp>
        <p:nvSpPr>
          <p:cNvPr id="414" name="Shape 414"/>
          <p:cNvSpPr/>
          <p:nvPr/>
        </p:nvSpPr>
        <p:spPr>
          <a:xfrm>
            <a:off x="8581103" y="3009591"/>
            <a:ext cx="2281686" cy="826352"/>
          </a:xfrm>
          <a:prstGeom prst="rect">
            <a:avLst/>
          </a:prstGeom>
          <a:solidFill>
            <a:schemeClr val="accent5"/>
          </a:solidFill>
          <a:ln w="25400" cap="flat" cmpd="sng">
            <a:solidFill>
              <a:srgbClr val="367D9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a:solidFill>
                  <a:schemeClr val="lt1"/>
                </a:solidFill>
                <a:latin typeface="Calibri"/>
                <a:ea typeface="Calibri"/>
                <a:cs typeface="Calibri"/>
                <a:sym typeface="Calibri"/>
              </a:rPr>
              <a:t>Happy</a:t>
            </a:r>
          </a:p>
        </p:txBody>
      </p:sp>
      <p:sp>
        <p:nvSpPr>
          <p:cNvPr id="415" name="Shape 415"/>
          <p:cNvSpPr/>
          <p:nvPr/>
        </p:nvSpPr>
        <p:spPr>
          <a:xfrm>
            <a:off x="8581103" y="4107698"/>
            <a:ext cx="2281686" cy="826352"/>
          </a:xfrm>
          <a:prstGeom prst="rect">
            <a:avLst/>
          </a:prstGeom>
          <a:solidFill>
            <a:schemeClr val="accent6"/>
          </a:solidFill>
          <a:ln w="25400" cap="flat" cmpd="sng">
            <a:solidFill>
              <a:srgbClr val="B46D3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b="1">
                <a:solidFill>
                  <a:schemeClr val="lt1"/>
                </a:solidFill>
                <a:latin typeface="Calibri"/>
                <a:ea typeface="Calibri"/>
                <a:cs typeface="Calibri"/>
                <a:sym typeface="Calibri"/>
              </a:rPr>
              <a:t>Professional</a:t>
            </a:r>
          </a:p>
        </p:txBody>
      </p:sp>
      <p:sp>
        <p:nvSpPr>
          <p:cNvPr id="416" name="Shape 416"/>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
                                        </p:tgtEl>
                                        <p:attrNameLst>
                                          <p:attrName>style.visibility</p:attrName>
                                        </p:attrNameLst>
                                      </p:cBhvr>
                                      <p:to>
                                        <p:strVal val="visible"/>
                                      </p:to>
                                    </p:set>
                                    <p:animEffect transition="in" filter="fade">
                                      <p:cBhvr>
                                        <p:cTn id="7" dur="500"/>
                                        <p:tgtEl>
                                          <p:spTgt spid="40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10"/>
                                        </p:tgtEl>
                                        <p:attrNameLst>
                                          <p:attrName>style.visibility</p:attrName>
                                        </p:attrNameLst>
                                      </p:cBhvr>
                                      <p:to>
                                        <p:strVal val="visible"/>
                                      </p:to>
                                    </p:set>
                                    <p:anim calcmode="lin" valueType="num">
                                      <p:cBhvr additive="base">
                                        <p:cTn id="12" dur="500"/>
                                        <p:tgtEl>
                                          <p:spTgt spid="41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11"/>
                                        </p:tgtEl>
                                        <p:attrNameLst>
                                          <p:attrName>style.visibility</p:attrName>
                                        </p:attrNameLst>
                                      </p:cBhvr>
                                      <p:to>
                                        <p:strVal val="visible"/>
                                      </p:to>
                                    </p:set>
                                    <p:anim calcmode="lin" valueType="num">
                                      <p:cBhvr additive="base">
                                        <p:cTn id="17" dur="500"/>
                                        <p:tgtEl>
                                          <p:spTgt spid="41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12"/>
                                        </p:tgtEl>
                                        <p:attrNameLst>
                                          <p:attrName>style.visibility</p:attrName>
                                        </p:attrNameLst>
                                      </p:cBhvr>
                                      <p:to>
                                        <p:strVal val="visible"/>
                                      </p:to>
                                    </p:set>
                                    <p:anim calcmode="lin" valueType="num">
                                      <p:cBhvr additive="base">
                                        <p:cTn id="22" dur="500"/>
                                        <p:tgtEl>
                                          <p:spTgt spid="41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13"/>
                                        </p:tgtEl>
                                        <p:attrNameLst>
                                          <p:attrName>style.visibility</p:attrName>
                                        </p:attrNameLst>
                                      </p:cBhvr>
                                      <p:to>
                                        <p:strVal val="visible"/>
                                      </p:to>
                                    </p:set>
                                    <p:anim calcmode="lin" valueType="num">
                                      <p:cBhvr additive="base">
                                        <p:cTn id="27" dur="500"/>
                                        <p:tgtEl>
                                          <p:spTgt spid="413"/>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414"/>
                                        </p:tgtEl>
                                        <p:attrNameLst>
                                          <p:attrName>style.visibility</p:attrName>
                                        </p:attrNameLst>
                                      </p:cBhvr>
                                      <p:to>
                                        <p:strVal val="visible"/>
                                      </p:to>
                                    </p:set>
                                    <p:anim calcmode="lin" valueType="num">
                                      <p:cBhvr additive="base">
                                        <p:cTn id="32" dur="500"/>
                                        <p:tgtEl>
                                          <p:spTgt spid="414"/>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15"/>
                                        </p:tgtEl>
                                        <p:attrNameLst>
                                          <p:attrName>style.visibility</p:attrName>
                                        </p:attrNameLst>
                                      </p:cBhvr>
                                      <p:to>
                                        <p:strVal val="visible"/>
                                      </p:to>
                                    </p:set>
                                    <p:anim calcmode="lin" valueType="num">
                                      <p:cBhvr additive="base">
                                        <p:cTn id="37" dur="500"/>
                                        <p:tgtEl>
                                          <p:spTgt spid="4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endParaRPr lang="en-US" dirty="0" smtClean="0"/>
          </a:p>
          <a:p>
            <a:pPr algn="ctr"/>
            <a:endParaRPr lang="en-US" dirty="0"/>
          </a:p>
          <a:p>
            <a:pPr marL="203200" indent="0" algn="ctr">
              <a:buNone/>
            </a:pPr>
            <a:r>
              <a:rPr lang="en-US" sz="6600" dirty="0" smtClean="0"/>
              <a:t>Questions?  </a:t>
            </a:r>
          </a:p>
          <a:p>
            <a:pPr marL="203200" indent="0" algn="ctr">
              <a:buNone/>
            </a:pPr>
            <a:r>
              <a:rPr lang="en-US" sz="6600" dirty="0" smtClean="0"/>
              <a:t>Comments?</a:t>
            </a:r>
            <a:endParaRPr lang="en-US" sz="6600" dirty="0"/>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3292980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ctrTitle"/>
          </p:nvPr>
        </p:nvSpPr>
        <p:spPr>
          <a:xfrm>
            <a:off x="914399" y="3225801"/>
            <a:ext cx="10363200" cy="1470024"/>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4000" b="1" i="0" u="none" strike="noStrike" cap="none">
                <a:solidFill>
                  <a:srgbClr val="FEBC11"/>
                </a:solidFill>
                <a:latin typeface="Helvetica Neue"/>
                <a:ea typeface="Helvetica Neue"/>
                <a:cs typeface="Helvetica Neue"/>
                <a:sym typeface="Helvetica Neue"/>
              </a:rPr>
              <a:t>uslacrosse.arbitersports.com</a:t>
            </a:r>
          </a:p>
        </p:txBody>
      </p:sp>
      <p:sp>
        <p:nvSpPr>
          <p:cNvPr id="424" name="Shape 424"/>
          <p:cNvSpPr txBox="1">
            <a:spLocks noGrp="1"/>
          </p:cNvSpPr>
          <p:nvPr>
            <p:ph type="subTitle" idx="1"/>
          </p:nvPr>
        </p:nvSpPr>
        <p:spPr>
          <a:xfrm>
            <a:off x="1828799" y="4851400"/>
            <a:ext cx="8534399" cy="1117599"/>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Noto Sans Symbols"/>
              <a:buNone/>
            </a:pPr>
            <a:r>
              <a:rPr lang="en-US" sz="3200" b="0" i="0" u="none" strike="noStrike" cap="none">
                <a:solidFill>
                  <a:schemeClr val="lt1"/>
                </a:solidFill>
                <a:latin typeface="Helvetica Neue"/>
                <a:ea typeface="Helvetica Neue"/>
                <a:cs typeface="Helvetica Neue"/>
                <a:sym typeface="Helvetica Neue"/>
              </a:rPr>
              <a:t>facebook.com/menslaxofficials</a:t>
            </a:r>
          </a:p>
        </p:txBody>
      </p:sp>
      <p:sp>
        <p:nvSpPr>
          <p:cNvPr id="425" name="Shape 425"/>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Major Principles</a:t>
            </a:r>
          </a:p>
        </p:txBody>
      </p:sp>
      <p:sp>
        <p:nvSpPr>
          <p:cNvPr id="237" name="Shape 237"/>
          <p:cNvSpPr/>
          <p:nvPr/>
        </p:nvSpPr>
        <p:spPr>
          <a:xfrm>
            <a:off x="353567" y="645972"/>
            <a:ext cx="5242092" cy="1957754"/>
          </a:xfrm>
          <a:prstGeom prst="rect">
            <a:avLst/>
          </a:prstGeom>
          <a:gradFill>
            <a:gsLst>
              <a:gs pos="0">
                <a:schemeClr val="dk1"/>
              </a:gs>
              <a:gs pos="80000">
                <a:schemeClr val="dk1"/>
              </a:gs>
              <a:gs pos="100000">
                <a:schemeClr val="dk1"/>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4800" b="0" i="0" u="none" strike="noStrike" cap="none">
                <a:solidFill>
                  <a:schemeClr val="lt1"/>
                </a:solidFill>
                <a:latin typeface="Calibri"/>
                <a:ea typeface="Calibri"/>
                <a:cs typeface="Calibri"/>
                <a:sym typeface="Calibri"/>
              </a:rPr>
              <a:t>Early Control</a:t>
            </a:r>
          </a:p>
        </p:txBody>
      </p:sp>
      <p:sp>
        <p:nvSpPr>
          <p:cNvPr id="238" name="Shape 238"/>
          <p:cNvSpPr/>
          <p:nvPr/>
        </p:nvSpPr>
        <p:spPr>
          <a:xfrm>
            <a:off x="6046762" y="645972"/>
            <a:ext cx="5242092" cy="1957754"/>
          </a:xfrm>
          <a:prstGeom prst="rect">
            <a:avLst/>
          </a:prstGeom>
          <a:gradFill>
            <a:gsLst>
              <a:gs pos="0">
                <a:schemeClr val="dk1"/>
              </a:gs>
              <a:gs pos="80000">
                <a:schemeClr val="dk1"/>
              </a:gs>
              <a:gs pos="100000">
                <a:schemeClr val="dk1"/>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4800" b="0" i="0" u="none" strike="noStrike" cap="none">
                <a:solidFill>
                  <a:schemeClr val="lt1"/>
                </a:solidFill>
                <a:latin typeface="Calibri"/>
                <a:ea typeface="Calibri"/>
                <a:cs typeface="Calibri"/>
                <a:sym typeface="Calibri"/>
              </a:rPr>
              <a:t>Proper Warnings</a:t>
            </a:r>
          </a:p>
        </p:txBody>
      </p:sp>
      <p:sp>
        <p:nvSpPr>
          <p:cNvPr id="239" name="Shape 239"/>
          <p:cNvSpPr/>
          <p:nvPr/>
        </p:nvSpPr>
        <p:spPr>
          <a:xfrm>
            <a:off x="1621536" y="2786607"/>
            <a:ext cx="8606614" cy="1646796"/>
          </a:xfrm>
          <a:prstGeom prst="rect">
            <a:avLst/>
          </a:prstGeom>
          <a:gradFill>
            <a:gsLst>
              <a:gs pos="0">
                <a:schemeClr val="dk1"/>
              </a:gs>
              <a:gs pos="80000">
                <a:schemeClr val="dk1"/>
              </a:gs>
              <a:gs pos="100000">
                <a:schemeClr val="dk1"/>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8000" b="0" i="0" u="none" strike="noStrike" cap="none">
                <a:solidFill>
                  <a:schemeClr val="lt1"/>
                </a:solidFill>
                <a:latin typeface="Calibri"/>
                <a:ea typeface="Calibri"/>
                <a:cs typeface="Calibri"/>
                <a:sym typeface="Calibri"/>
              </a:rPr>
              <a:t>Consistency</a:t>
            </a:r>
          </a:p>
        </p:txBody>
      </p:sp>
      <p:sp>
        <p:nvSpPr>
          <p:cNvPr id="240" name="Shape 240"/>
          <p:cNvSpPr/>
          <p:nvPr/>
        </p:nvSpPr>
        <p:spPr>
          <a:xfrm>
            <a:off x="1621536" y="4589850"/>
            <a:ext cx="8606614" cy="1646796"/>
          </a:xfrm>
          <a:prstGeom prst="rect">
            <a:avLst/>
          </a:prstGeom>
          <a:gradFill>
            <a:gsLst>
              <a:gs pos="0">
                <a:schemeClr val="dk1"/>
              </a:gs>
              <a:gs pos="80000">
                <a:schemeClr val="dk1"/>
              </a:gs>
              <a:gs pos="100000">
                <a:schemeClr val="dk1"/>
              </a:gs>
            </a:gsLst>
            <a:lin ang="16200000" scaled="0"/>
          </a:gradFill>
          <a:ln>
            <a:noFill/>
          </a:ln>
          <a:effectLst>
            <a:outerShdw blurRad="39999" dist="23000" dir="5400000" rotWithShape="0">
              <a:srgbClr val="000000">
                <a:alpha val="34901"/>
              </a:srgbClr>
            </a:outerShdw>
          </a:effectLst>
        </p:spPr>
        <p:txBody>
          <a:bodyPr lIns="91425" tIns="45700" rIns="91425" bIns="45700" anchor="ctr" anchorCtr="0">
            <a:noAutofit/>
          </a:bodyPr>
          <a:lstStyle/>
          <a:p>
            <a:pPr marL="0" marR="0" lvl="0" indent="0" algn="ctr" rtl="0">
              <a:spcBef>
                <a:spcPts val="0"/>
              </a:spcBef>
              <a:buSzPct val="25000"/>
              <a:buNone/>
            </a:pPr>
            <a:r>
              <a:rPr lang="en-US" sz="8000" b="0" i="0" u="none" strike="noStrike" cap="none">
                <a:solidFill>
                  <a:schemeClr val="lt1"/>
                </a:solidFill>
                <a:latin typeface="Calibri"/>
                <a:ea typeface="Calibri"/>
                <a:cs typeface="Calibri"/>
                <a:sym typeface="Calibri"/>
              </a:rPr>
              <a:t>Avoid Coaching</a:t>
            </a:r>
          </a:p>
        </p:txBody>
      </p:sp>
      <p:sp>
        <p:nvSpPr>
          <p:cNvPr id="241" name="Shape 241"/>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gtEl>
                                        <p:attrNameLst>
                                          <p:attrName>style.visibility</p:attrName>
                                        </p:attrNameLst>
                                      </p:cBhvr>
                                      <p:to>
                                        <p:strVal val="visible"/>
                                      </p:to>
                                    </p:set>
                                    <p:animEffect transition="in" filter="fade">
                                      <p:cBhvr>
                                        <p:cTn id="12" dur="5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9"/>
                                        </p:tgtEl>
                                        <p:attrNameLst>
                                          <p:attrName>style.visibility</p:attrName>
                                        </p:attrNameLst>
                                      </p:cBhvr>
                                      <p:to>
                                        <p:strVal val="visible"/>
                                      </p:to>
                                    </p:set>
                                    <p:animEffect transition="in" filter="fade">
                                      <p:cBhvr>
                                        <p:cTn id="17" dur="500"/>
                                        <p:tgtEl>
                                          <p:spTgt spid="2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0"/>
                                        </p:tgtEl>
                                        <p:attrNameLst>
                                          <p:attrName>style.visibility</p:attrName>
                                        </p:attrNameLst>
                                      </p:cBhvr>
                                      <p:to>
                                        <p:strVal val="visible"/>
                                      </p:to>
                                    </p:set>
                                    <p:animEffect transition="in" filter="fade">
                                      <p:cBhvr>
                                        <p:cTn id="22" dur="5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Early Control</a:t>
            </a:r>
          </a:p>
        </p:txBody>
      </p:sp>
      <p:pic>
        <p:nvPicPr>
          <p:cNvPr id="248" name="Shape 248"/>
          <p:cNvPicPr preferRelativeResize="0"/>
          <p:nvPr/>
        </p:nvPicPr>
        <p:blipFill rotWithShape="1">
          <a:blip r:embed="rId3">
            <a:alphaModFix/>
          </a:blip>
          <a:srcRect l="11212"/>
          <a:stretch/>
        </p:blipFill>
        <p:spPr>
          <a:xfrm>
            <a:off x="5849814" y="1222150"/>
            <a:ext cx="5629420" cy="4266117"/>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grpSp>
        <p:nvGrpSpPr>
          <p:cNvPr id="249" name="Shape 249"/>
          <p:cNvGrpSpPr/>
          <p:nvPr/>
        </p:nvGrpSpPr>
        <p:grpSpPr>
          <a:xfrm>
            <a:off x="619348" y="1028463"/>
            <a:ext cx="4269327" cy="1433385"/>
            <a:chOff x="457200" y="1417637"/>
            <a:chExt cx="3247292" cy="1090245"/>
          </a:xfrm>
        </p:grpSpPr>
        <p:sp>
          <p:nvSpPr>
            <p:cNvPr id="250" name="Shape 250"/>
            <p:cNvSpPr/>
            <p:nvPr/>
          </p:nvSpPr>
          <p:spPr>
            <a:xfrm>
              <a:off x="457200" y="1417637"/>
              <a:ext cx="3247292" cy="1090245"/>
            </a:xfrm>
            <a:prstGeom prst="rect">
              <a:avLst/>
            </a:prstGeom>
            <a:solidFill>
              <a:schemeClr val="accent3"/>
            </a:solidFill>
            <a:ln w="25400" cap="flat" cmpd="sng">
              <a:solidFill>
                <a:srgbClr val="718840"/>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US" sz="3600" b="0" i="0" u="none" strike="noStrike" cap="none" dirty="0">
                  <a:solidFill>
                    <a:schemeClr val="dk1"/>
                  </a:solidFill>
                  <a:latin typeface="Calibri"/>
                  <a:ea typeface="Calibri"/>
                  <a:cs typeface="Calibri"/>
                  <a:sym typeface="Calibri"/>
                </a:rPr>
                <a:t>Easy to Tighten</a:t>
              </a:r>
            </a:p>
          </p:txBody>
        </p:sp>
        <p:pic>
          <p:nvPicPr>
            <p:cNvPr id="251" name="Shape 251" descr="C:\Users\gcorsetti\AppData\Local\Microsoft\Windows\Temporary Internet Files\Content.IE5\G6SFYG6V\Adjustable-wrench-icon-style-1-10243-large[1].png"/>
            <p:cNvPicPr preferRelativeResize="0"/>
            <p:nvPr/>
          </p:nvPicPr>
          <p:blipFill rotWithShape="1">
            <a:blip r:embed="rId4">
              <a:alphaModFix/>
            </a:blip>
            <a:srcRect/>
            <a:stretch/>
          </p:blipFill>
          <p:spPr>
            <a:xfrm>
              <a:off x="2888396" y="1499250"/>
              <a:ext cx="543707" cy="927020"/>
            </a:xfrm>
            <a:prstGeom prst="rect">
              <a:avLst/>
            </a:prstGeom>
            <a:noFill/>
            <a:ln>
              <a:noFill/>
            </a:ln>
          </p:spPr>
        </p:pic>
      </p:grpSp>
      <p:grpSp>
        <p:nvGrpSpPr>
          <p:cNvPr id="252" name="Shape 252"/>
          <p:cNvGrpSpPr/>
          <p:nvPr/>
        </p:nvGrpSpPr>
        <p:grpSpPr>
          <a:xfrm>
            <a:off x="1099917" y="2861491"/>
            <a:ext cx="4269327" cy="1433383"/>
            <a:chOff x="457200" y="2741957"/>
            <a:chExt cx="3247292" cy="1090245"/>
          </a:xfrm>
        </p:grpSpPr>
        <p:sp>
          <p:nvSpPr>
            <p:cNvPr id="253" name="Shape 253"/>
            <p:cNvSpPr/>
            <p:nvPr/>
          </p:nvSpPr>
          <p:spPr>
            <a:xfrm>
              <a:off x="457200" y="2741957"/>
              <a:ext cx="3247292" cy="1090245"/>
            </a:xfrm>
            <a:prstGeom prst="rect">
              <a:avLst/>
            </a:prstGeom>
            <a:solidFill>
              <a:srgbClr val="C00000"/>
            </a:solidFill>
            <a:ln w="25400" cap="flat" cmpd="sng">
              <a:solidFill>
                <a:srgbClr val="8C3A38"/>
              </a:solidFill>
              <a:prstDash val="solid"/>
              <a:round/>
              <a:headEnd type="none" w="med" len="med"/>
              <a:tailEnd type="none" w="med" len="med"/>
            </a:ln>
          </p:spPr>
          <p:txBody>
            <a:bodyPr lIns="91425" tIns="45700" rIns="91425" bIns="45700" anchor="ctr" anchorCtr="0">
              <a:noAutofit/>
            </a:bodyPr>
            <a:lstStyle/>
            <a:p>
              <a:pPr marL="0" marR="0" lvl="0" indent="0" algn="r" rtl="0">
                <a:spcBef>
                  <a:spcPts val="0"/>
                </a:spcBef>
                <a:buSzPct val="25000"/>
                <a:buNone/>
              </a:pPr>
              <a:r>
                <a:rPr lang="en-US" sz="3600" dirty="0">
                  <a:solidFill>
                    <a:schemeClr val="lt1"/>
                  </a:solidFill>
                  <a:latin typeface="Calibri"/>
                  <a:ea typeface="Calibri"/>
                  <a:cs typeface="Calibri"/>
                  <a:sym typeface="Calibri"/>
                </a:rPr>
                <a:t>Hard to Loosen</a:t>
              </a:r>
            </a:p>
          </p:txBody>
        </p:sp>
        <p:pic>
          <p:nvPicPr>
            <p:cNvPr id="254" name="Shape 254" descr="C:\Users\gcorsetti\AppData\Local\Microsoft\Windows\Temporary Internet Files\Content.IE5\G6SFYG6V\Adjustable-wrench-icon-style-1-10243-large[1].png"/>
            <p:cNvPicPr preferRelativeResize="0"/>
            <p:nvPr/>
          </p:nvPicPr>
          <p:blipFill rotWithShape="1">
            <a:blip r:embed="rId4">
              <a:alphaModFix/>
            </a:blip>
            <a:srcRect/>
            <a:stretch/>
          </p:blipFill>
          <p:spPr>
            <a:xfrm rot="10800000">
              <a:off x="675722" y="2847934"/>
              <a:ext cx="515126" cy="878288"/>
            </a:xfrm>
            <a:prstGeom prst="rect">
              <a:avLst/>
            </a:prstGeom>
            <a:noFill/>
            <a:ln>
              <a:noFill/>
            </a:ln>
          </p:spPr>
        </p:pic>
      </p:grpSp>
      <p:sp>
        <p:nvSpPr>
          <p:cNvPr id="255" name="Shape 255"/>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
        <p:nvSpPr>
          <p:cNvPr id="12" name="Shape 253"/>
          <p:cNvSpPr/>
          <p:nvPr/>
        </p:nvSpPr>
        <p:spPr>
          <a:xfrm>
            <a:off x="1580487" y="4694517"/>
            <a:ext cx="4269327" cy="1433383"/>
          </a:xfrm>
          <a:prstGeom prst="rect">
            <a:avLst/>
          </a:prstGeom>
          <a:solidFill>
            <a:srgbClr val="00B0F0"/>
          </a:solidFill>
          <a:ln w="25400" cap="flat" cmpd="sng">
            <a:solidFill>
              <a:srgbClr val="8C3A38"/>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3600" dirty="0" smtClean="0">
                <a:solidFill>
                  <a:schemeClr val="lt1"/>
                </a:solidFill>
                <a:latin typeface="Calibri"/>
                <a:ea typeface="Calibri"/>
                <a:cs typeface="Calibri"/>
                <a:sym typeface="Calibri"/>
              </a:rPr>
              <a:t>Remember you are in control of the game</a:t>
            </a:r>
            <a:endParaRPr lang="en-US" sz="3600"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2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9"/>
                                        </p:tgtEl>
                                        <p:attrNameLst>
                                          <p:attrName>style.visibility</p:attrName>
                                        </p:attrNameLst>
                                      </p:cBhvr>
                                      <p:to>
                                        <p:strVal val="visible"/>
                                      </p:to>
                                    </p:set>
                                    <p:animEffect transition="in" filter="fade">
                                      <p:cBhvr>
                                        <p:cTn id="12" dur="500"/>
                                        <p:tgtEl>
                                          <p:spTgt spid="2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2"/>
                                        </p:tgtEl>
                                        <p:attrNameLst>
                                          <p:attrName>style.visibility</p:attrName>
                                        </p:attrNameLst>
                                      </p:cBhvr>
                                      <p:to>
                                        <p:strVal val="visible"/>
                                      </p:to>
                                    </p:set>
                                    <p:animEffect transition="in" filter="fade">
                                      <p:cBhvr>
                                        <p:cTn id="17" dur="500"/>
                                        <p:tgtEl>
                                          <p:spTgt spid="25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a:solidFill>
                  <a:srgbClr val="FEBC11"/>
                </a:solidFill>
                <a:latin typeface="Helvetica Neue"/>
                <a:ea typeface="Helvetica Neue"/>
                <a:cs typeface="Helvetica Neue"/>
                <a:sym typeface="Helvetica Neue"/>
              </a:rPr>
              <a:t>Caliber of Play</a:t>
            </a:r>
          </a:p>
        </p:txBody>
      </p:sp>
      <p:pic>
        <p:nvPicPr>
          <p:cNvPr id="263" name="Shape 263"/>
          <p:cNvPicPr preferRelativeResize="0"/>
          <p:nvPr/>
        </p:nvPicPr>
        <p:blipFill rotWithShape="1">
          <a:blip r:embed="rId3">
            <a:alphaModFix/>
          </a:blip>
          <a:srcRect/>
          <a:stretch/>
        </p:blipFill>
        <p:spPr>
          <a:xfrm>
            <a:off x="805827" y="605597"/>
            <a:ext cx="3118777" cy="2693488"/>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pic>
        <p:nvPicPr>
          <p:cNvPr id="264" name="Shape 264"/>
          <p:cNvPicPr preferRelativeResize="0"/>
          <p:nvPr/>
        </p:nvPicPr>
        <p:blipFill rotWithShape="1">
          <a:blip r:embed="rId4">
            <a:alphaModFix/>
          </a:blip>
          <a:srcRect/>
          <a:stretch/>
        </p:blipFill>
        <p:spPr>
          <a:xfrm>
            <a:off x="7182153" y="893154"/>
            <a:ext cx="3014320" cy="2911312"/>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pic>
        <p:nvPicPr>
          <p:cNvPr id="265" name="Shape 265"/>
          <p:cNvPicPr preferRelativeResize="0"/>
          <p:nvPr/>
        </p:nvPicPr>
        <p:blipFill rotWithShape="1">
          <a:blip r:embed="rId5">
            <a:alphaModFix/>
          </a:blip>
          <a:srcRect/>
          <a:stretch/>
        </p:blipFill>
        <p:spPr>
          <a:xfrm>
            <a:off x="3326112" y="3197313"/>
            <a:ext cx="2515883" cy="3166175"/>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pic>
        <p:nvPicPr>
          <p:cNvPr id="266" name="Shape 266" descr="crease photos 156"/>
          <p:cNvPicPr preferRelativeResize="0"/>
          <p:nvPr/>
        </p:nvPicPr>
        <p:blipFill rotWithShape="1">
          <a:blip r:embed="rId6">
            <a:alphaModFix/>
          </a:blip>
          <a:srcRect/>
          <a:stretch/>
        </p:blipFill>
        <p:spPr>
          <a:xfrm>
            <a:off x="7427259" y="3797330"/>
            <a:ext cx="3577992" cy="2559021"/>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sp>
        <p:nvSpPr>
          <p:cNvPr id="267" name="Shape 267"/>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4"/>
                                        </p:tgtEl>
                                        <p:attrNameLst>
                                          <p:attrName>style.visibility</p:attrName>
                                        </p:attrNameLst>
                                      </p:cBhvr>
                                      <p:to>
                                        <p:strVal val="visible"/>
                                      </p:to>
                                    </p:set>
                                    <p:animEffect transition="in" filter="fade">
                                      <p:cBhvr>
                                        <p:cTn id="12" dur="500"/>
                                        <p:tgtEl>
                                          <p:spTgt spid="2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5"/>
                                        </p:tgtEl>
                                        <p:attrNameLst>
                                          <p:attrName>style.visibility</p:attrName>
                                        </p:attrNameLst>
                                      </p:cBhvr>
                                      <p:to>
                                        <p:strVal val="visible"/>
                                      </p:to>
                                    </p:set>
                                    <p:animEffect transition="in" filter="fade">
                                      <p:cBhvr>
                                        <p:cTn id="17" dur="500"/>
                                        <p:tgtEl>
                                          <p:spTgt spid="2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
                                        </p:tgtEl>
                                        <p:attrNameLst>
                                          <p:attrName>style.visibility</p:attrName>
                                        </p:attrNameLst>
                                      </p:cBhvr>
                                      <p:to>
                                        <p:strVal val="visible"/>
                                      </p:to>
                                    </p:set>
                                    <p:animEffect transition="in" filter="fade">
                                      <p:cBhvr>
                                        <p:cTn id="22"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dirty="0">
                <a:solidFill>
                  <a:srgbClr val="FEBC11"/>
                </a:solidFill>
                <a:latin typeface="Helvetica Neue"/>
                <a:ea typeface="Helvetica Neue"/>
                <a:cs typeface="Helvetica Neue"/>
                <a:sym typeface="Helvetica Neue"/>
              </a:rPr>
              <a:t>Technical </a:t>
            </a:r>
            <a:r>
              <a:rPr lang="en-US" sz="1800" b="1" i="0" u="none" strike="noStrike" cap="none" dirty="0" smtClean="0">
                <a:solidFill>
                  <a:srgbClr val="FEBC11"/>
                </a:solidFill>
                <a:latin typeface="Helvetica Neue"/>
                <a:ea typeface="Helvetica Neue"/>
                <a:cs typeface="Helvetica Neue"/>
                <a:sym typeface="Helvetica Neue"/>
              </a:rPr>
              <a:t>Fouls – A great way to manage the game</a:t>
            </a:r>
            <a:endParaRPr lang="en-US" sz="1800" b="1" i="0" u="none" strike="noStrike" cap="none" dirty="0">
              <a:solidFill>
                <a:srgbClr val="FEBC11"/>
              </a:solidFill>
              <a:latin typeface="Helvetica Neue"/>
              <a:ea typeface="Helvetica Neue"/>
              <a:cs typeface="Helvetica Neue"/>
              <a:sym typeface="Helvetica Neue"/>
            </a:endParaRPr>
          </a:p>
        </p:txBody>
      </p:sp>
      <p:pic>
        <p:nvPicPr>
          <p:cNvPr id="275" name="Shape 275"/>
          <p:cNvPicPr preferRelativeResize="0"/>
          <p:nvPr/>
        </p:nvPicPr>
        <p:blipFill rotWithShape="1">
          <a:blip r:embed="rId3">
            <a:alphaModFix/>
          </a:blip>
          <a:srcRect l="9881" t="8423" r="10507" b="11391"/>
          <a:stretch/>
        </p:blipFill>
        <p:spPr>
          <a:xfrm>
            <a:off x="358714" y="1542186"/>
            <a:ext cx="5787638" cy="3878948"/>
          </a:xfrm>
          <a:prstGeom prst="snip2DiagRect">
            <a:avLst>
              <a:gd name="adj1" fmla="val 0"/>
              <a:gd name="adj2" fmla="val 16667"/>
            </a:avLst>
          </a:prstGeom>
          <a:solidFill>
            <a:srgbClr val="ECECEC"/>
          </a:solidFill>
          <a:ln w="88900" cap="sq" cmpd="sng">
            <a:solidFill>
              <a:schemeClr val="dk2"/>
            </a:solidFill>
            <a:prstDash val="solid"/>
            <a:miter/>
            <a:headEnd type="none" w="med" len="med"/>
            <a:tailEnd type="none" w="med" len="med"/>
          </a:ln>
          <a:effectLst>
            <a:outerShdw blurRad="88900" algn="tl" rotWithShape="0">
              <a:srgbClr val="000000">
                <a:alpha val="44705"/>
              </a:srgbClr>
            </a:outerShdw>
          </a:effectLst>
        </p:spPr>
      </p:pic>
      <p:pic>
        <p:nvPicPr>
          <p:cNvPr id="276" name="Shape 276"/>
          <p:cNvPicPr preferRelativeResize="0"/>
          <p:nvPr/>
        </p:nvPicPr>
        <p:blipFill rotWithShape="1">
          <a:blip r:embed="rId4">
            <a:alphaModFix/>
          </a:blip>
          <a:srcRect l="22180" t="20017" r="2307" b="4783"/>
          <a:stretch/>
        </p:blipFill>
        <p:spPr>
          <a:xfrm>
            <a:off x="6421189" y="724764"/>
            <a:ext cx="4163619" cy="2756896"/>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pic>
        <p:nvPicPr>
          <p:cNvPr id="277" name="Shape 277"/>
          <p:cNvPicPr preferRelativeResize="0"/>
          <p:nvPr/>
        </p:nvPicPr>
        <p:blipFill rotWithShape="1">
          <a:blip r:embed="rId5">
            <a:alphaModFix/>
          </a:blip>
          <a:srcRect l="12089"/>
          <a:stretch/>
        </p:blipFill>
        <p:spPr>
          <a:xfrm>
            <a:off x="7556675" y="3337019"/>
            <a:ext cx="4163619" cy="3019331"/>
          </a:xfrm>
          <a:prstGeom prst="snip2DiagRect">
            <a:avLst>
              <a:gd name="adj1" fmla="val 0"/>
              <a:gd name="adj2" fmla="val 16667"/>
            </a:avLst>
          </a:prstGeom>
          <a:solidFill>
            <a:srgbClr val="ECECEC"/>
          </a:solidFill>
          <a:ln w="88900" cap="sq" cmpd="sng">
            <a:solidFill>
              <a:srgbClr val="C00000"/>
            </a:solidFill>
            <a:prstDash val="solid"/>
            <a:miter/>
            <a:headEnd type="none" w="med" len="med"/>
            <a:tailEnd type="none" w="med" len="med"/>
          </a:ln>
          <a:effectLst>
            <a:outerShdw blurRad="88900" algn="tl" rotWithShape="0">
              <a:srgbClr val="000000">
                <a:alpha val="44705"/>
              </a:srgbClr>
            </a:outerShdw>
          </a:effectLst>
        </p:spPr>
      </p:pic>
      <p:sp>
        <p:nvSpPr>
          <p:cNvPr id="278" name="Shape 278"/>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500"/>
                                        <p:tgtEl>
                                          <p:spTgt spid="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20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7"/>
                                        </p:tgtEl>
                                        <p:attrNameLst>
                                          <p:attrName>style.visibility</p:attrName>
                                        </p:attrNameLst>
                                      </p:cBhvr>
                                      <p:to>
                                        <p:strVal val="visible"/>
                                      </p:to>
                                    </p:set>
                                    <p:animEffect transition="in" filter="fade">
                                      <p:cBhvr>
                                        <p:cTn id="17" dur="2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7" name="Shape 367"/>
          <p:cNvSpPr txBox="1">
            <a:spLocks noGrp="1"/>
          </p:cNvSpPr>
          <p:nvPr>
            <p:ph type="title"/>
          </p:nvPr>
        </p:nvSpPr>
        <p:spPr>
          <a:xfrm>
            <a:off x="1" y="43129"/>
            <a:ext cx="12192000" cy="621317"/>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2400" b="1" i="0" u="none" strike="noStrike" cap="none" dirty="0" smtClean="0">
                <a:solidFill>
                  <a:srgbClr val="FEBC11"/>
                </a:solidFill>
                <a:latin typeface="Helvetica Neue"/>
                <a:ea typeface="Helvetica Neue"/>
                <a:cs typeface="Helvetica Neue"/>
                <a:sym typeface="Helvetica Neue"/>
              </a:rPr>
              <a:t>Say it all with </a:t>
            </a:r>
            <a:r>
              <a:rPr lang="en-US" sz="2400" b="1" i="1" u="none" strike="noStrike" cap="none" dirty="0" smtClean="0">
                <a:solidFill>
                  <a:srgbClr val="FEBC11"/>
                </a:solidFill>
                <a:latin typeface="Helvetica Neue"/>
                <a:ea typeface="Helvetica Neue"/>
                <a:cs typeface="Helvetica Neue"/>
                <a:sym typeface="Helvetica Neue"/>
              </a:rPr>
              <a:t>fewer words</a:t>
            </a:r>
            <a:endParaRPr lang="en-US" sz="2400" b="1" i="1" u="none" strike="noStrike" cap="none" dirty="0">
              <a:solidFill>
                <a:srgbClr val="FEBC11"/>
              </a:solidFill>
              <a:latin typeface="Helvetica Neue"/>
              <a:ea typeface="Helvetica Neue"/>
              <a:cs typeface="Helvetica Neue"/>
              <a:sym typeface="Helvetica Neue"/>
            </a:endParaRPr>
          </a:p>
        </p:txBody>
      </p:sp>
      <p:sp>
        <p:nvSpPr>
          <p:cNvPr id="370" name="Shape 370"/>
          <p:cNvSpPr/>
          <p:nvPr/>
        </p:nvSpPr>
        <p:spPr>
          <a:xfrm>
            <a:off x="1173164" y="1043145"/>
            <a:ext cx="2090968" cy="844060"/>
          </a:xfrm>
          <a:prstGeom prst="wedgeRoundRectCallout">
            <a:avLst>
              <a:gd name="adj1" fmla="val -20833"/>
              <a:gd name="adj2" fmla="val 62500"/>
              <a:gd name="adj3" fmla="val 0"/>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dirty="0" smtClean="0">
                <a:solidFill>
                  <a:schemeClr val="dk1"/>
                </a:solidFill>
                <a:latin typeface="Calibri"/>
                <a:ea typeface="Calibri"/>
                <a:cs typeface="Calibri"/>
                <a:sym typeface="Calibri"/>
              </a:rPr>
              <a:t>PUSH!</a:t>
            </a:r>
            <a:endParaRPr lang="en-US" sz="2400" dirty="0">
              <a:solidFill>
                <a:schemeClr val="dk1"/>
              </a:solidFill>
              <a:latin typeface="Calibri"/>
              <a:ea typeface="Calibri"/>
              <a:cs typeface="Calibri"/>
              <a:sym typeface="Calibri"/>
            </a:endParaRPr>
          </a:p>
        </p:txBody>
      </p:sp>
      <p:sp>
        <p:nvSpPr>
          <p:cNvPr id="373" name="Shape 373"/>
          <p:cNvSpPr txBox="1">
            <a:spLocks noGrp="1"/>
          </p:cNvSpPr>
          <p:nvPr>
            <p:ph type="ftr" idx="11"/>
          </p:nvPr>
        </p:nvSpPr>
        <p:spPr>
          <a:xfrm>
            <a:off x="4165600" y="6356351"/>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a:solidFill>
                  <a:schemeClr val="lt1"/>
                </a:solidFill>
                <a:latin typeface="Calibri"/>
                <a:ea typeface="Calibri"/>
                <a:cs typeface="Calibri"/>
                <a:sym typeface="Calibri"/>
              </a:rPr>
              <a:t>USLACROSSE.ARBITERSPORTS.COM | USLACROSSE.ORG</a:t>
            </a:r>
          </a:p>
        </p:txBody>
      </p:sp>
      <p:sp>
        <p:nvSpPr>
          <p:cNvPr id="15" name="Shape 366"/>
          <p:cNvSpPr/>
          <p:nvPr/>
        </p:nvSpPr>
        <p:spPr>
          <a:xfrm>
            <a:off x="4586937" y="1043145"/>
            <a:ext cx="2010773" cy="836703"/>
          </a:xfrm>
          <a:prstGeom prst="wedgeRoundRectCallout">
            <a:avLst>
              <a:gd name="adj1" fmla="val -20833"/>
              <a:gd name="adj2" fmla="val 62500"/>
              <a:gd name="adj3" fmla="val 0"/>
            </a:avLst>
          </a:prstGeom>
          <a:solidFill>
            <a:schemeClr val="lt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dirty="0" smtClean="0">
                <a:solidFill>
                  <a:schemeClr val="dk1"/>
                </a:solidFill>
                <a:latin typeface="Calibri"/>
                <a:ea typeface="Calibri"/>
                <a:cs typeface="Calibri"/>
                <a:sym typeface="Calibri"/>
              </a:rPr>
              <a:t>RED Ball!</a:t>
            </a:r>
            <a:endParaRPr lang="en-US" sz="2400" dirty="0">
              <a:solidFill>
                <a:schemeClr val="dk1"/>
              </a:solidFill>
              <a:latin typeface="Calibri"/>
              <a:ea typeface="Calibri"/>
              <a:cs typeface="Calibri"/>
              <a:sym typeface="Calibri"/>
            </a:endParaRPr>
          </a:p>
        </p:txBody>
      </p:sp>
      <p:sp>
        <p:nvSpPr>
          <p:cNvPr id="4" name="TextBox 3"/>
          <p:cNvSpPr txBox="1"/>
          <p:nvPr/>
        </p:nvSpPr>
        <p:spPr>
          <a:xfrm>
            <a:off x="7503901" y="664447"/>
            <a:ext cx="4688099" cy="6001643"/>
          </a:xfrm>
          <a:prstGeom prst="rect">
            <a:avLst/>
          </a:prstGeom>
          <a:noFill/>
        </p:spPr>
        <p:txBody>
          <a:bodyPr wrap="square" rtlCol="0">
            <a:spAutoFit/>
          </a:bodyPr>
          <a:lstStyle/>
          <a:p>
            <a:pPr algn="ctr"/>
            <a:r>
              <a:rPr lang="en-US" sz="3200" dirty="0" smtClean="0">
                <a:solidFill>
                  <a:schemeClr val="bg1"/>
                </a:solidFill>
              </a:rPr>
              <a:t>Say enough to make the call – and that’s it !!!!</a:t>
            </a:r>
          </a:p>
          <a:p>
            <a:endParaRPr lang="en-US" sz="3200" dirty="0">
              <a:solidFill>
                <a:schemeClr val="bg1"/>
              </a:solidFill>
            </a:endParaRPr>
          </a:p>
          <a:p>
            <a:pPr algn="ctr"/>
            <a:r>
              <a:rPr lang="en-US" sz="3200" dirty="0" smtClean="0">
                <a:solidFill>
                  <a:schemeClr val="bg1"/>
                </a:solidFill>
              </a:rPr>
              <a:t>“Push!- RED Ball!”</a:t>
            </a:r>
          </a:p>
          <a:p>
            <a:pPr algn="ctr"/>
            <a:endParaRPr lang="en-US" sz="3200" dirty="0" smtClean="0">
              <a:solidFill>
                <a:schemeClr val="bg1"/>
              </a:solidFill>
            </a:endParaRPr>
          </a:p>
          <a:p>
            <a:pPr algn="ctr"/>
            <a:r>
              <a:rPr lang="en-US" sz="3200" dirty="0" smtClean="0">
                <a:solidFill>
                  <a:schemeClr val="bg1"/>
                </a:solidFill>
              </a:rPr>
              <a:t>Is far more effective than </a:t>
            </a:r>
          </a:p>
          <a:p>
            <a:pPr algn="ctr"/>
            <a:r>
              <a:rPr lang="en-US" sz="3200" dirty="0" smtClean="0">
                <a:solidFill>
                  <a:schemeClr val="bg1"/>
                </a:solidFill>
              </a:rPr>
              <a:t>“Ball was loose, White #15 pushed Red #22 in the back, Red ball”</a:t>
            </a:r>
          </a:p>
          <a:p>
            <a:pPr algn="ctr"/>
            <a:endParaRPr lang="en-US" sz="3200" dirty="0">
              <a:solidFill>
                <a:schemeClr val="bg1"/>
              </a:solidFill>
            </a:endParaRPr>
          </a:p>
          <a:p>
            <a:pPr algn="ctr"/>
            <a:r>
              <a:rPr lang="en-US" sz="3200" dirty="0" smtClean="0">
                <a:solidFill>
                  <a:schemeClr val="bg1"/>
                </a:solidFill>
              </a:rPr>
              <a:t>Get the ball live again quickly!!!</a:t>
            </a:r>
            <a:endParaRPr lang="en-US" sz="3200" dirty="0">
              <a:solidFill>
                <a:schemeClr val="bg1"/>
              </a:solidFill>
            </a:endParaRPr>
          </a:p>
        </p:txBody>
      </p:sp>
      <p:pic>
        <p:nvPicPr>
          <p:cNvPr id="5" name="Picture 4"/>
          <p:cNvPicPr>
            <a:picLocks noChangeAspect="1"/>
          </p:cNvPicPr>
          <p:nvPr/>
        </p:nvPicPr>
        <p:blipFill>
          <a:blip r:embed="rId3"/>
          <a:stretch>
            <a:fillRect/>
          </a:stretch>
        </p:blipFill>
        <p:spPr>
          <a:xfrm>
            <a:off x="827134" y="2112977"/>
            <a:ext cx="2717925" cy="4256547"/>
          </a:xfrm>
          <a:prstGeom prst="rect">
            <a:avLst/>
          </a:prstGeom>
        </p:spPr>
      </p:pic>
      <p:pic>
        <p:nvPicPr>
          <p:cNvPr id="6" name="Picture 5"/>
          <p:cNvPicPr>
            <a:picLocks noChangeAspect="1"/>
          </p:cNvPicPr>
          <p:nvPr/>
        </p:nvPicPr>
        <p:blipFill>
          <a:blip r:embed="rId4"/>
          <a:stretch>
            <a:fillRect/>
          </a:stretch>
        </p:blipFill>
        <p:spPr>
          <a:xfrm>
            <a:off x="3680746" y="2112977"/>
            <a:ext cx="3823156" cy="4243374"/>
          </a:xfrm>
          <a:prstGeom prst="rect">
            <a:avLst/>
          </a:prstGeom>
        </p:spPr>
      </p:pic>
    </p:spTree>
    <p:extLst>
      <p:ext uri="{BB962C8B-B14F-4D97-AF65-F5344CB8AC3E}">
        <p14:creationId xmlns:p14="http://schemas.microsoft.com/office/powerpoint/2010/main" val="2896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59" y="51367"/>
            <a:ext cx="12192000" cy="388188"/>
          </a:xfrm>
        </p:spPr>
        <p:txBody>
          <a:bodyPr/>
          <a:lstStyle/>
          <a:p>
            <a:r>
              <a:rPr lang="en-US" dirty="0" smtClean="0"/>
              <a:t>Sometimes Explanations are needed</a:t>
            </a:r>
            <a:endParaRPr lang="en-US" dirty="0"/>
          </a:p>
        </p:txBody>
      </p:sp>
      <p:sp>
        <p:nvSpPr>
          <p:cNvPr id="3" name="TextBox 2"/>
          <p:cNvSpPr txBox="1"/>
          <p:nvPr/>
        </p:nvSpPr>
        <p:spPr>
          <a:xfrm>
            <a:off x="204716" y="758864"/>
            <a:ext cx="11987284" cy="5262979"/>
          </a:xfrm>
          <a:prstGeom prst="rect">
            <a:avLst/>
          </a:prstGeom>
          <a:noFill/>
        </p:spPr>
        <p:txBody>
          <a:bodyPr wrap="square" rtlCol="0">
            <a:spAutoFit/>
          </a:bodyPr>
          <a:lstStyle/>
          <a:p>
            <a:pPr marL="457200" indent="-457200">
              <a:buFontTx/>
              <a:buChar char="-"/>
            </a:pPr>
            <a:r>
              <a:rPr lang="en-US" sz="2800" dirty="0" smtClean="0">
                <a:solidFill>
                  <a:schemeClr val="bg1"/>
                </a:solidFill>
              </a:rPr>
              <a:t>Quality game mangers know when an explanation is necessary. </a:t>
            </a:r>
          </a:p>
          <a:p>
            <a:pPr marL="457200" indent="-457200">
              <a:buFontTx/>
              <a:buChar char="-"/>
            </a:pPr>
            <a:r>
              <a:rPr lang="en-US" sz="2800" dirty="0" smtClean="0">
                <a:solidFill>
                  <a:schemeClr val="bg1"/>
                </a:solidFill>
              </a:rPr>
              <a:t>Know the situation, the call you have made and why you made it.</a:t>
            </a:r>
          </a:p>
          <a:p>
            <a:pPr marL="457200" indent="-457200">
              <a:buFontTx/>
              <a:buChar char="-"/>
            </a:pPr>
            <a:r>
              <a:rPr lang="en-US" sz="2800" dirty="0" smtClean="0">
                <a:solidFill>
                  <a:schemeClr val="bg1"/>
                </a:solidFill>
              </a:rPr>
              <a:t>If explanation is required, make it quick</a:t>
            </a:r>
            <a:r>
              <a:rPr lang="en-US" sz="2800" dirty="0">
                <a:solidFill>
                  <a:schemeClr val="bg1"/>
                </a:solidFill>
              </a:rPr>
              <a:t> </a:t>
            </a:r>
            <a:r>
              <a:rPr lang="en-US" sz="2800" dirty="0" smtClean="0">
                <a:solidFill>
                  <a:schemeClr val="bg1"/>
                </a:solidFill>
              </a:rPr>
              <a:t>and concise. </a:t>
            </a:r>
          </a:p>
          <a:p>
            <a:endParaRPr lang="en-US" sz="2800" dirty="0" smtClean="0">
              <a:solidFill>
                <a:schemeClr val="bg1"/>
              </a:solidFill>
            </a:endParaRPr>
          </a:p>
          <a:p>
            <a:pPr algn="ctr"/>
            <a:r>
              <a:rPr lang="en-US" sz="2800" b="1" u="sng" dirty="0" smtClean="0">
                <a:solidFill>
                  <a:schemeClr val="bg1"/>
                </a:solidFill>
              </a:rPr>
              <a:t>Examples</a:t>
            </a:r>
          </a:p>
          <a:p>
            <a:pPr algn="ctr"/>
            <a:endParaRPr lang="en-US" sz="2800" dirty="0" smtClean="0">
              <a:solidFill>
                <a:schemeClr val="bg1"/>
              </a:solidFill>
            </a:endParaRPr>
          </a:p>
          <a:p>
            <a:pPr marL="457200" indent="-457200" algn="ctr">
              <a:buFont typeface="Arial" panose="020B0604020202020204" pitchFamily="34" charset="0"/>
              <a:buChar char="•"/>
            </a:pPr>
            <a:r>
              <a:rPr lang="en-US" sz="2800" dirty="0" smtClean="0">
                <a:solidFill>
                  <a:schemeClr val="bg1"/>
                </a:solidFill>
              </a:rPr>
              <a:t>Multiple fouls or Multiple flags</a:t>
            </a:r>
          </a:p>
          <a:p>
            <a:pPr marL="457200" indent="-457200" algn="ctr">
              <a:buFont typeface="Arial" panose="020B0604020202020204" pitchFamily="34" charset="0"/>
              <a:buChar char="•"/>
            </a:pPr>
            <a:r>
              <a:rPr lang="en-US" sz="2800" dirty="0" smtClean="0">
                <a:solidFill>
                  <a:schemeClr val="bg1"/>
                </a:solidFill>
              </a:rPr>
              <a:t>Crease play</a:t>
            </a:r>
          </a:p>
          <a:p>
            <a:pPr marL="457200" indent="-457200" algn="ctr">
              <a:buFont typeface="Arial" panose="020B0604020202020204" pitchFamily="34" charset="0"/>
              <a:buChar char="•"/>
            </a:pPr>
            <a:r>
              <a:rPr lang="en-US" sz="2800" dirty="0" smtClean="0">
                <a:solidFill>
                  <a:schemeClr val="bg1"/>
                </a:solidFill>
              </a:rPr>
              <a:t>Contested out of bounds play</a:t>
            </a:r>
          </a:p>
          <a:p>
            <a:pPr algn="ctr"/>
            <a:endParaRPr lang="en-US" sz="2800" dirty="0">
              <a:solidFill>
                <a:schemeClr val="bg1"/>
              </a:solidFill>
            </a:endParaRPr>
          </a:p>
          <a:p>
            <a:pPr algn="ctr"/>
            <a:r>
              <a:rPr lang="en-US" sz="2800" dirty="0" smtClean="0">
                <a:solidFill>
                  <a:schemeClr val="bg1"/>
                </a:solidFill>
              </a:rPr>
              <a:t>Other examples???</a:t>
            </a:r>
          </a:p>
          <a:p>
            <a:r>
              <a:rPr lang="en-US" sz="2800"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331782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 y="43130"/>
            <a:ext cx="12192000" cy="388188"/>
          </a:xfrm>
          <a:prstGeom prst="rect">
            <a:avLst/>
          </a:prstGeom>
          <a:noFill/>
          <a:ln>
            <a:noFill/>
          </a:ln>
        </p:spPr>
        <p:txBody>
          <a:bodyPr lIns="91425" tIns="45700" rIns="91425" bIns="45700" anchor="ctr" anchorCtr="0">
            <a:noAutofit/>
          </a:bodyPr>
          <a:lstStyle/>
          <a:p>
            <a:pPr marL="0" marR="0" lvl="0" indent="0" algn="ctr" rtl="0">
              <a:spcBef>
                <a:spcPts val="0"/>
              </a:spcBef>
              <a:buClr>
                <a:srgbClr val="FEBC11"/>
              </a:buClr>
              <a:buSzPct val="25000"/>
              <a:buFont typeface="Helvetica Neue"/>
              <a:buNone/>
            </a:pPr>
            <a:r>
              <a:rPr lang="en-US" sz="1800" b="1" i="0" u="none" strike="noStrike" cap="none" dirty="0">
                <a:solidFill>
                  <a:srgbClr val="FEBC11"/>
                </a:solidFill>
                <a:latin typeface="Helvetica Neue"/>
                <a:ea typeface="Helvetica Neue"/>
                <a:cs typeface="Helvetica Neue"/>
                <a:sym typeface="Helvetica Neue"/>
              </a:rPr>
              <a:t>Improve </a:t>
            </a:r>
            <a:r>
              <a:rPr lang="en-US" sz="1800" b="1" i="0" u="none" strike="noStrike" cap="none" dirty="0" smtClean="0">
                <a:solidFill>
                  <a:srgbClr val="FEBC11"/>
                </a:solidFill>
                <a:latin typeface="Helvetica Neue"/>
                <a:ea typeface="Helvetica Neue"/>
                <a:cs typeface="Helvetica Neue"/>
                <a:sym typeface="Helvetica Neue"/>
              </a:rPr>
              <a:t>Flow – Keep the ball in play</a:t>
            </a:r>
            <a:endParaRPr lang="en-US" sz="1800" b="1" i="0" u="none" strike="noStrike" cap="none" dirty="0">
              <a:solidFill>
                <a:srgbClr val="FEBC11"/>
              </a:solidFill>
              <a:latin typeface="Helvetica Neue"/>
              <a:ea typeface="Helvetica Neue"/>
              <a:cs typeface="Helvetica Neue"/>
              <a:sym typeface="Helvetica Neue"/>
            </a:endParaRPr>
          </a:p>
        </p:txBody>
      </p:sp>
      <p:grpSp>
        <p:nvGrpSpPr>
          <p:cNvPr id="298" name="Shape 298"/>
          <p:cNvGrpSpPr/>
          <p:nvPr/>
        </p:nvGrpSpPr>
        <p:grpSpPr>
          <a:xfrm>
            <a:off x="8338651" y="668484"/>
            <a:ext cx="2439135" cy="2439135"/>
            <a:chOff x="246185" y="1417637"/>
            <a:chExt cx="2439135" cy="2439135"/>
          </a:xfrm>
        </p:grpSpPr>
        <p:pic>
          <p:nvPicPr>
            <p:cNvPr id="299" name="Shape 299" descr="C:\Users\gcorsetti\AppData\Local\Microsoft\Windows\Temporary Internet Files\Content.IE5\G6SFYG6V\uhr[1].png"/>
            <p:cNvPicPr preferRelativeResize="0"/>
            <p:nvPr/>
          </p:nvPicPr>
          <p:blipFill rotWithShape="1">
            <a:blip r:embed="rId3">
              <a:alphaModFix/>
            </a:blip>
            <a:srcRect/>
            <a:stretch/>
          </p:blipFill>
          <p:spPr>
            <a:xfrm>
              <a:off x="246185" y="1417637"/>
              <a:ext cx="2439135" cy="2439135"/>
            </a:xfrm>
            <a:prstGeom prst="rect">
              <a:avLst/>
            </a:prstGeom>
            <a:noFill/>
            <a:ln>
              <a:noFill/>
            </a:ln>
          </p:spPr>
        </p:pic>
        <p:pic>
          <p:nvPicPr>
            <p:cNvPr id="300" name="Shape 300"/>
            <p:cNvPicPr preferRelativeResize="0"/>
            <p:nvPr/>
          </p:nvPicPr>
          <p:blipFill rotWithShape="1">
            <a:blip r:embed="rId4">
              <a:alphaModFix/>
            </a:blip>
            <a:srcRect/>
            <a:stretch/>
          </p:blipFill>
          <p:spPr>
            <a:xfrm>
              <a:off x="986892" y="2276996"/>
              <a:ext cx="957718" cy="957718"/>
            </a:xfrm>
            <a:prstGeom prst="rect">
              <a:avLst/>
            </a:prstGeom>
            <a:noFill/>
            <a:ln>
              <a:noFill/>
            </a:ln>
          </p:spPr>
        </p:pic>
      </p:grpSp>
      <p:sp>
        <p:nvSpPr>
          <p:cNvPr id="302" name="Shape 302"/>
          <p:cNvSpPr txBox="1"/>
          <p:nvPr/>
        </p:nvSpPr>
        <p:spPr>
          <a:xfrm>
            <a:off x="3832248" y="651294"/>
            <a:ext cx="1185336" cy="238545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lang="en-US" sz="11500" b="1" dirty="0">
              <a:solidFill>
                <a:srgbClr val="DF322D"/>
              </a:solidFill>
              <a:latin typeface="Calibri"/>
              <a:ea typeface="Calibri"/>
              <a:cs typeface="Calibri"/>
              <a:sym typeface="Calibri"/>
            </a:endParaRPr>
          </a:p>
        </p:txBody>
      </p:sp>
      <p:grpSp>
        <p:nvGrpSpPr>
          <p:cNvPr id="306" name="Shape 306"/>
          <p:cNvGrpSpPr/>
          <p:nvPr/>
        </p:nvGrpSpPr>
        <p:grpSpPr>
          <a:xfrm>
            <a:off x="3091541" y="3538161"/>
            <a:ext cx="2543908" cy="2548880"/>
            <a:chOff x="831903" y="3816750"/>
            <a:chExt cx="2543908" cy="2548880"/>
          </a:xfrm>
        </p:grpSpPr>
        <p:sp>
          <p:nvSpPr>
            <p:cNvPr id="307" name="Shape 307"/>
            <p:cNvSpPr/>
            <p:nvPr/>
          </p:nvSpPr>
          <p:spPr>
            <a:xfrm>
              <a:off x="831903" y="5322276"/>
              <a:ext cx="2543908" cy="1043354"/>
            </a:xfrm>
            <a:prstGeom prst="rect">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800">
                  <a:solidFill>
                    <a:schemeClr val="lt1"/>
                  </a:solidFill>
                  <a:latin typeface="Calibri"/>
                  <a:ea typeface="Calibri"/>
                  <a:cs typeface="Calibri"/>
                  <a:sym typeface="Calibri"/>
                </a:rPr>
                <a:t>Jog to position</a:t>
              </a:r>
            </a:p>
            <a:p>
              <a:pPr marL="0" marR="0" lvl="0" indent="0" algn="ctr" rtl="0">
                <a:spcBef>
                  <a:spcPts val="0"/>
                </a:spcBef>
                <a:buSzPct val="25000"/>
                <a:buNone/>
              </a:pPr>
              <a:r>
                <a:rPr lang="en-US" sz="2800">
                  <a:solidFill>
                    <a:schemeClr val="lt1"/>
                  </a:solidFill>
                  <a:latin typeface="Calibri"/>
                  <a:ea typeface="Calibri"/>
                  <a:cs typeface="Calibri"/>
                  <a:sym typeface="Calibri"/>
                </a:rPr>
                <a:t>Use timer</a:t>
              </a:r>
            </a:p>
          </p:txBody>
        </p:sp>
        <p:pic>
          <p:nvPicPr>
            <p:cNvPr id="308" name="Shape 308" descr="C:\Users\gcorsetti\AppData\Local\Microsoft\Windows\Temporary Internet Files\Content.IE5\U70HR8XB\gauge-152570_640[1].png"/>
            <p:cNvPicPr preferRelativeResize="0"/>
            <p:nvPr/>
          </p:nvPicPr>
          <p:blipFill rotWithShape="1">
            <a:blip r:embed="rId5">
              <a:alphaModFix/>
            </a:blip>
            <a:srcRect/>
            <a:stretch/>
          </p:blipFill>
          <p:spPr>
            <a:xfrm>
              <a:off x="831903" y="3816750"/>
              <a:ext cx="2543908" cy="1744962"/>
            </a:xfrm>
            <a:prstGeom prst="rect">
              <a:avLst/>
            </a:prstGeom>
            <a:noFill/>
            <a:ln>
              <a:noFill/>
            </a:ln>
          </p:spPr>
        </p:pic>
      </p:grpSp>
      <p:sp>
        <p:nvSpPr>
          <p:cNvPr id="309" name="Shape 309"/>
          <p:cNvSpPr txBox="1">
            <a:spLocks noGrp="1"/>
          </p:cNvSpPr>
          <p:nvPr>
            <p:ph type="ftr" idx="11"/>
          </p:nvPr>
        </p:nvSpPr>
        <p:spPr>
          <a:xfrm>
            <a:off x="4153234" y="6462859"/>
            <a:ext cx="3860799" cy="36618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900" b="0" i="0" u="none" strike="noStrike" cap="none" dirty="0">
                <a:solidFill>
                  <a:schemeClr val="lt1"/>
                </a:solidFill>
                <a:latin typeface="Calibri"/>
                <a:ea typeface="Calibri"/>
                <a:cs typeface="Calibri"/>
                <a:sym typeface="Calibri"/>
              </a:rPr>
              <a:t>USLACROSSE.ARBITERSPORTS.COM | USLACROSSE.ORG</a:t>
            </a:r>
          </a:p>
        </p:txBody>
      </p:sp>
      <p:sp>
        <p:nvSpPr>
          <p:cNvPr id="2" name="TextBox 1"/>
          <p:cNvSpPr txBox="1"/>
          <p:nvPr/>
        </p:nvSpPr>
        <p:spPr>
          <a:xfrm>
            <a:off x="6965653" y="3538161"/>
            <a:ext cx="3812133" cy="2862322"/>
          </a:xfrm>
          <a:prstGeom prst="rect">
            <a:avLst/>
          </a:prstGeom>
          <a:noFill/>
        </p:spPr>
        <p:txBody>
          <a:bodyPr wrap="square" rtlCol="0">
            <a:spAutoFit/>
          </a:bodyPr>
          <a:lstStyle/>
          <a:p>
            <a:r>
              <a:rPr lang="en-US" sz="2000" dirty="0" smtClean="0">
                <a:solidFill>
                  <a:schemeClr val="bg1"/>
                </a:solidFill>
              </a:rPr>
              <a:t>After a goal, the players should not be ready before us.  </a:t>
            </a:r>
          </a:p>
          <a:p>
            <a:endParaRPr lang="en-US" sz="2000" dirty="0">
              <a:solidFill>
                <a:schemeClr val="bg1"/>
              </a:solidFill>
            </a:endParaRPr>
          </a:p>
          <a:p>
            <a:r>
              <a:rPr lang="en-US" sz="2000" dirty="0" smtClean="0">
                <a:solidFill>
                  <a:schemeClr val="bg1"/>
                </a:solidFill>
              </a:rPr>
              <a:t>Jog to the “X” – wing/right official should start timer when faceoff official(s) is ready.  If the players see us ready, they are more likely to get into position more quickly.</a:t>
            </a:r>
            <a:endParaRPr lang="en-US" sz="2000" dirty="0">
              <a:solidFill>
                <a:schemeClr val="bg1"/>
              </a:solidFill>
            </a:endParaRPr>
          </a:p>
        </p:txBody>
      </p:sp>
      <p:sp>
        <p:nvSpPr>
          <p:cNvPr id="3" name="TextBox 2"/>
          <p:cNvSpPr txBox="1"/>
          <p:nvPr/>
        </p:nvSpPr>
        <p:spPr>
          <a:xfrm>
            <a:off x="1331718" y="522296"/>
            <a:ext cx="5001059" cy="2585323"/>
          </a:xfrm>
          <a:prstGeom prst="rect">
            <a:avLst/>
          </a:prstGeom>
          <a:noFill/>
        </p:spPr>
        <p:txBody>
          <a:bodyPr wrap="square" rtlCol="0">
            <a:spAutoFit/>
          </a:bodyPr>
          <a:lstStyle/>
          <a:p>
            <a:r>
              <a:rPr lang="en-US" sz="1800" b="1" u="sng" dirty="0" smtClean="0">
                <a:solidFill>
                  <a:schemeClr val="bg1"/>
                </a:solidFill>
              </a:rPr>
              <a:t>How do we get the play resumed quickly?</a:t>
            </a:r>
          </a:p>
          <a:p>
            <a:endParaRPr lang="en-US" sz="1800" b="1" dirty="0">
              <a:solidFill>
                <a:schemeClr val="bg1"/>
              </a:solidFill>
            </a:endParaRPr>
          </a:p>
          <a:p>
            <a:pPr marL="342900" indent="-342900">
              <a:buAutoNum type="arabicPeriod"/>
            </a:pPr>
            <a:r>
              <a:rPr lang="en-US" sz="1800" b="1" dirty="0" smtClean="0">
                <a:solidFill>
                  <a:schemeClr val="bg1"/>
                </a:solidFill>
              </a:rPr>
              <a:t>What is the call? – Communicate with hands and words</a:t>
            </a:r>
          </a:p>
          <a:p>
            <a:pPr marL="342900" indent="-342900">
              <a:buAutoNum type="arabicPeriod"/>
            </a:pPr>
            <a:endParaRPr lang="en-US" sz="1800" b="1" dirty="0">
              <a:solidFill>
                <a:schemeClr val="bg1"/>
              </a:solidFill>
            </a:endParaRPr>
          </a:p>
          <a:p>
            <a:pPr marL="342900" indent="-342900">
              <a:buAutoNum type="arabicPeriod"/>
            </a:pPr>
            <a:r>
              <a:rPr lang="en-US" sz="1800" b="1" dirty="0" smtClean="0">
                <a:solidFill>
                  <a:schemeClr val="bg1"/>
                </a:solidFill>
              </a:rPr>
              <a:t>Who gets the ball? – Point in the proper direction</a:t>
            </a:r>
          </a:p>
          <a:p>
            <a:pPr marL="342900" indent="-342900">
              <a:buAutoNum type="arabicPeriod"/>
            </a:pPr>
            <a:endParaRPr lang="en-US" sz="1800" b="1" dirty="0">
              <a:solidFill>
                <a:schemeClr val="bg1"/>
              </a:solidFill>
            </a:endParaRPr>
          </a:p>
          <a:p>
            <a:pPr marL="342900" indent="-342900">
              <a:buAutoNum type="arabicPeriod"/>
            </a:pPr>
            <a:r>
              <a:rPr lang="en-US" sz="1800" b="1" dirty="0" smtClean="0">
                <a:solidFill>
                  <a:schemeClr val="bg1"/>
                </a:solidFill>
              </a:rPr>
              <a:t>Where is the restart? </a:t>
            </a:r>
            <a:endParaRPr lang="en-US" sz="1800" b="1" dirty="0">
              <a:solidFill>
                <a:schemeClr val="bg1"/>
              </a:solidFill>
            </a:endParaRPr>
          </a:p>
        </p:txBody>
      </p:sp>
      <p:sp>
        <p:nvSpPr>
          <p:cNvPr id="4" name="Down Arrow 3"/>
          <p:cNvSpPr/>
          <p:nvPr/>
        </p:nvSpPr>
        <p:spPr>
          <a:xfrm>
            <a:off x="7073484" y="1092528"/>
            <a:ext cx="1372998" cy="17844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6"/>
                                        </p:tgtEl>
                                        <p:attrNameLst>
                                          <p:attrName>style.visibility</p:attrName>
                                        </p:attrNameLst>
                                      </p:cBhvr>
                                      <p:to>
                                        <p:strVal val="visible"/>
                                      </p:to>
                                    </p:set>
                                    <p:animEffect transition="in" filter="fade">
                                      <p:cBhvr>
                                        <p:cTn id="15" dur="500"/>
                                        <p:tgtEl>
                                          <p:spTgt spid="30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 Checks</a:t>
            </a:r>
            <a:endParaRPr lang="en-US" dirty="0"/>
          </a:p>
        </p:txBody>
      </p:sp>
      <p:grpSp>
        <p:nvGrpSpPr>
          <p:cNvPr id="5" name="Shape 303"/>
          <p:cNvGrpSpPr/>
          <p:nvPr/>
        </p:nvGrpSpPr>
        <p:grpSpPr>
          <a:xfrm>
            <a:off x="7833672" y="424867"/>
            <a:ext cx="3678794" cy="3767718"/>
            <a:chOff x="6258643" y="1068277"/>
            <a:chExt cx="2871602" cy="2941015"/>
          </a:xfrm>
        </p:grpSpPr>
        <p:pic>
          <p:nvPicPr>
            <p:cNvPr id="6" name="Shape 304"/>
            <p:cNvPicPr preferRelativeResize="0"/>
            <p:nvPr/>
          </p:nvPicPr>
          <p:blipFill rotWithShape="1">
            <a:blip r:embed="rId3">
              <a:alphaModFix/>
            </a:blip>
            <a:srcRect l="17979" r="16262"/>
            <a:stretch/>
          </p:blipFill>
          <p:spPr>
            <a:xfrm>
              <a:off x="6258644" y="1068277"/>
              <a:ext cx="2871601" cy="2941015"/>
            </a:xfrm>
            <a:prstGeom prst="rect">
              <a:avLst/>
            </a:prstGeom>
            <a:noFill/>
            <a:ln w="38100" cap="sq" cmpd="sng">
              <a:solidFill>
                <a:srgbClr val="000000"/>
              </a:solidFill>
              <a:prstDash val="solid"/>
              <a:miter/>
              <a:headEnd type="none" w="med" len="med"/>
              <a:tailEnd type="none" w="med" len="med"/>
            </a:ln>
            <a:effectLst>
              <a:outerShdw blurRad="50799" dist="38100" dir="2700000" algn="tl" rotWithShape="0">
                <a:srgbClr val="000000">
                  <a:alpha val="42745"/>
                </a:srgbClr>
              </a:outerShdw>
            </a:effectLst>
          </p:spPr>
        </p:pic>
        <p:sp>
          <p:nvSpPr>
            <p:cNvPr id="7" name="Shape 305"/>
            <p:cNvSpPr/>
            <p:nvPr/>
          </p:nvSpPr>
          <p:spPr>
            <a:xfrm>
              <a:off x="6258643" y="3505831"/>
              <a:ext cx="2871601" cy="503461"/>
            </a:xfrm>
            <a:prstGeom prst="rect">
              <a:avLst/>
            </a:prstGeom>
            <a:solidFill>
              <a:schemeClr val="dk1"/>
            </a:solidFill>
            <a:ln w="25400"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400" dirty="0">
                  <a:solidFill>
                    <a:schemeClr val="lt1"/>
                  </a:solidFill>
                  <a:latin typeface="Calibri"/>
                  <a:ea typeface="Calibri"/>
                  <a:cs typeface="Calibri"/>
                  <a:sym typeface="Calibri"/>
                </a:rPr>
                <a:t>Crew </a:t>
              </a:r>
              <a:r>
                <a:rPr lang="en-US" sz="2400" dirty="0" smtClean="0">
                  <a:solidFill>
                    <a:schemeClr val="lt1"/>
                  </a:solidFill>
                  <a:latin typeface="Calibri"/>
                  <a:ea typeface="Calibri"/>
                  <a:cs typeface="Calibri"/>
                  <a:sym typeface="Calibri"/>
                </a:rPr>
                <a:t>Controls Stick Checks</a:t>
              </a:r>
              <a:endParaRPr lang="en-US" sz="2400" dirty="0">
                <a:solidFill>
                  <a:schemeClr val="lt1"/>
                </a:solidFill>
                <a:latin typeface="Calibri"/>
                <a:ea typeface="Calibri"/>
                <a:cs typeface="Calibri"/>
                <a:sym typeface="Calibri"/>
              </a:endParaRPr>
            </a:p>
          </p:txBody>
        </p:sp>
      </p:grpSp>
      <p:sp>
        <p:nvSpPr>
          <p:cNvPr id="8" name="TextBox 7"/>
          <p:cNvSpPr txBox="1"/>
          <p:nvPr/>
        </p:nvSpPr>
        <p:spPr>
          <a:xfrm>
            <a:off x="638613" y="237224"/>
            <a:ext cx="10873852" cy="6124754"/>
          </a:xfrm>
          <a:prstGeom prst="rect">
            <a:avLst/>
          </a:prstGeom>
          <a:noFill/>
        </p:spPr>
        <p:txBody>
          <a:bodyPr wrap="square" rtlCol="0">
            <a:spAutoFit/>
          </a:bodyPr>
          <a:lstStyle/>
          <a:p>
            <a:r>
              <a:rPr lang="en-US" dirty="0" smtClean="0">
                <a:solidFill>
                  <a:schemeClr val="bg1"/>
                </a:solidFill>
              </a:rPr>
              <a:t>When is the right time to perform a stick check?</a:t>
            </a:r>
          </a:p>
          <a:p>
            <a:r>
              <a:rPr lang="en-US" dirty="0">
                <a:solidFill>
                  <a:schemeClr val="bg1"/>
                </a:solidFill>
              </a:rPr>
              <a:t>	</a:t>
            </a:r>
            <a:r>
              <a:rPr lang="en-US" dirty="0" smtClean="0">
                <a:solidFill>
                  <a:schemeClr val="bg1"/>
                </a:solidFill>
              </a:rPr>
              <a:t>- Time-outs, End of quarters (not halftime)</a:t>
            </a:r>
          </a:p>
          <a:p>
            <a:endParaRPr lang="en-US" dirty="0" smtClean="0">
              <a:solidFill>
                <a:schemeClr val="bg1"/>
              </a:solidFill>
            </a:endParaRPr>
          </a:p>
          <a:p>
            <a:r>
              <a:rPr lang="en-US" dirty="0" smtClean="0">
                <a:solidFill>
                  <a:schemeClr val="bg1"/>
                </a:solidFill>
              </a:rPr>
              <a:t>What are the procedures when checking a stick?</a:t>
            </a:r>
          </a:p>
          <a:p>
            <a:endParaRPr lang="en-US" dirty="0">
              <a:solidFill>
                <a:schemeClr val="bg1"/>
              </a:solidFill>
            </a:endParaRPr>
          </a:p>
          <a:p>
            <a:r>
              <a:rPr lang="en-US" dirty="0" smtClean="0">
                <a:solidFill>
                  <a:schemeClr val="bg1"/>
                </a:solidFill>
              </a:rPr>
              <a:t>	</a:t>
            </a:r>
            <a:r>
              <a:rPr lang="en-US" b="1" u="sng" dirty="0" smtClean="0">
                <a:solidFill>
                  <a:schemeClr val="bg1"/>
                </a:solidFill>
              </a:rPr>
              <a:t>Measurements:</a:t>
            </a:r>
          </a:p>
          <a:p>
            <a:r>
              <a:rPr lang="en-US" dirty="0">
                <a:solidFill>
                  <a:schemeClr val="bg1"/>
                </a:solidFill>
              </a:rPr>
              <a:t>	</a:t>
            </a:r>
            <a:r>
              <a:rPr lang="en-US" dirty="0" smtClean="0">
                <a:solidFill>
                  <a:schemeClr val="bg1"/>
                </a:solidFill>
              </a:rPr>
              <a:t>- Depth of pocket (Cannot see entire ball below sidewall)</a:t>
            </a:r>
          </a:p>
          <a:p>
            <a:r>
              <a:rPr lang="en-US" dirty="0">
                <a:solidFill>
                  <a:schemeClr val="bg1"/>
                </a:solidFill>
              </a:rPr>
              <a:t>	</a:t>
            </a:r>
            <a:r>
              <a:rPr lang="en-US" dirty="0" smtClean="0">
                <a:solidFill>
                  <a:schemeClr val="bg1"/>
                </a:solidFill>
              </a:rPr>
              <a:t>- Width of head at the top (6 1/2 “ minimum)</a:t>
            </a:r>
          </a:p>
          <a:p>
            <a:r>
              <a:rPr lang="en-US" dirty="0">
                <a:solidFill>
                  <a:schemeClr val="bg1"/>
                </a:solidFill>
              </a:rPr>
              <a:t>	</a:t>
            </a:r>
            <a:r>
              <a:rPr lang="en-US" dirty="0" smtClean="0">
                <a:solidFill>
                  <a:schemeClr val="bg1"/>
                </a:solidFill>
              </a:rPr>
              <a:t>- Length of head (10” top of head to throat)</a:t>
            </a:r>
          </a:p>
          <a:p>
            <a:r>
              <a:rPr lang="en-US" dirty="0">
                <a:solidFill>
                  <a:schemeClr val="bg1"/>
                </a:solidFill>
              </a:rPr>
              <a:t>	</a:t>
            </a:r>
            <a:r>
              <a:rPr lang="en-US" dirty="0" smtClean="0">
                <a:solidFill>
                  <a:schemeClr val="bg1"/>
                </a:solidFill>
              </a:rPr>
              <a:t>- All shooting strings within 4” of top of head</a:t>
            </a:r>
          </a:p>
          <a:p>
            <a:r>
              <a:rPr lang="en-US" dirty="0">
                <a:solidFill>
                  <a:schemeClr val="bg1"/>
                </a:solidFill>
              </a:rPr>
              <a:t>	</a:t>
            </a:r>
            <a:r>
              <a:rPr lang="en-US" dirty="0" smtClean="0">
                <a:solidFill>
                  <a:schemeClr val="bg1"/>
                </a:solidFill>
              </a:rPr>
              <a:t>- Midfielder/Attack sticks between 40”-42”</a:t>
            </a:r>
          </a:p>
          <a:p>
            <a:r>
              <a:rPr lang="en-US" dirty="0">
                <a:solidFill>
                  <a:schemeClr val="bg1"/>
                </a:solidFill>
              </a:rPr>
              <a:t>	</a:t>
            </a:r>
            <a:r>
              <a:rPr lang="en-US" dirty="0" smtClean="0">
                <a:solidFill>
                  <a:schemeClr val="bg1"/>
                </a:solidFill>
              </a:rPr>
              <a:t>- Defensive sticks between 52”-72”</a:t>
            </a:r>
          </a:p>
          <a:p>
            <a:r>
              <a:rPr lang="en-US" dirty="0">
                <a:solidFill>
                  <a:schemeClr val="bg1"/>
                </a:solidFill>
              </a:rPr>
              <a:t>	</a:t>
            </a:r>
            <a:r>
              <a:rPr lang="en-US" dirty="0" smtClean="0">
                <a:solidFill>
                  <a:schemeClr val="bg1"/>
                </a:solidFill>
              </a:rPr>
              <a:t>- Goalie stick between 40”-72”</a:t>
            </a:r>
          </a:p>
          <a:p>
            <a:endParaRPr lang="en-US" dirty="0">
              <a:solidFill>
                <a:schemeClr val="bg1"/>
              </a:solidFill>
            </a:endParaRPr>
          </a:p>
          <a:p>
            <a:r>
              <a:rPr lang="en-US" dirty="0" smtClean="0">
                <a:solidFill>
                  <a:schemeClr val="bg1"/>
                </a:solidFill>
              </a:rPr>
              <a:t>	</a:t>
            </a:r>
            <a:r>
              <a:rPr lang="en-US" b="1" u="sng" dirty="0" smtClean="0">
                <a:solidFill>
                  <a:schemeClr val="bg1"/>
                </a:solidFill>
              </a:rPr>
              <a:t>Ball freely releases when tested:</a:t>
            </a:r>
          </a:p>
          <a:p>
            <a:r>
              <a:rPr lang="en-US" dirty="0">
                <a:solidFill>
                  <a:schemeClr val="bg1"/>
                </a:solidFill>
              </a:rPr>
              <a:t>	</a:t>
            </a:r>
            <a:r>
              <a:rPr lang="en-US" dirty="0" smtClean="0">
                <a:solidFill>
                  <a:schemeClr val="bg1"/>
                </a:solidFill>
              </a:rPr>
              <a:t>- Tip stick forward</a:t>
            </a:r>
          </a:p>
          <a:p>
            <a:r>
              <a:rPr lang="en-US" dirty="0">
                <a:solidFill>
                  <a:schemeClr val="bg1"/>
                </a:solidFill>
              </a:rPr>
              <a:t>	</a:t>
            </a:r>
            <a:r>
              <a:rPr lang="en-US" dirty="0" smtClean="0">
                <a:solidFill>
                  <a:schemeClr val="bg1"/>
                </a:solidFill>
              </a:rPr>
              <a:t>- Tip stick to right and left (ball comes out the side)</a:t>
            </a:r>
          </a:p>
          <a:p>
            <a:r>
              <a:rPr lang="en-US" dirty="0">
                <a:solidFill>
                  <a:schemeClr val="bg1"/>
                </a:solidFill>
              </a:rPr>
              <a:t>	</a:t>
            </a:r>
            <a:r>
              <a:rPr lang="en-US" dirty="0" smtClean="0">
                <a:solidFill>
                  <a:schemeClr val="bg1"/>
                </a:solidFill>
              </a:rPr>
              <a:t>- Tip stick upside down and take to vertical</a:t>
            </a:r>
          </a:p>
          <a:p>
            <a:endParaRPr lang="en-US" dirty="0" smtClean="0">
              <a:solidFill>
                <a:schemeClr val="bg1"/>
              </a:solidFill>
            </a:endParaRPr>
          </a:p>
          <a:p>
            <a:r>
              <a:rPr lang="en-US" dirty="0" smtClean="0">
                <a:solidFill>
                  <a:schemeClr val="bg1"/>
                </a:solidFill>
              </a:rPr>
              <a:t>Ultimately, the referee on the game decides if a stick is legal/illegal</a:t>
            </a:r>
          </a:p>
          <a:p>
            <a:endParaRPr lang="en-US" dirty="0">
              <a:solidFill>
                <a:schemeClr val="bg1"/>
              </a:solidFill>
            </a:endParaRPr>
          </a:p>
          <a:p>
            <a:r>
              <a:rPr lang="en-US" b="1" u="sng" dirty="0" smtClean="0">
                <a:solidFill>
                  <a:schemeClr val="bg1"/>
                </a:solidFill>
              </a:rPr>
              <a:t>Illegal stick penalties:</a:t>
            </a:r>
          </a:p>
          <a:p>
            <a:r>
              <a:rPr lang="en-US" dirty="0">
                <a:solidFill>
                  <a:schemeClr val="bg1"/>
                </a:solidFill>
              </a:rPr>
              <a:t>	</a:t>
            </a:r>
            <a:r>
              <a:rPr lang="en-US" dirty="0" smtClean="0">
                <a:solidFill>
                  <a:schemeClr val="bg1"/>
                </a:solidFill>
              </a:rPr>
              <a:t>- Pocket too deep = </a:t>
            </a:r>
            <a:r>
              <a:rPr lang="en-US" b="1" dirty="0" smtClean="0">
                <a:solidFill>
                  <a:schemeClr val="bg1"/>
                </a:solidFill>
              </a:rPr>
              <a:t>1 min. NR penalty </a:t>
            </a:r>
            <a:r>
              <a:rPr lang="en-US" dirty="0" smtClean="0">
                <a:solidFill>
                  <a:schemeClr val="bg1"/>
                </a:solidFill>
              </a:rPr>
              <a:t>(stick can be fixed and returned to the player)</a:t>
            </a:r>
          </a:p>
          <a:p>
            <a:r>
              <a:rPr lang="en-US" dirty="0">
                <a:solidFill>
                  <a:schemeClr val="bg1"/>
                </a:solidFill>
              </a:rPr>
              <a:t>	</a:t>
            </a:r>
            <a:r>
              <a:rPr lang="en-US" dirty="0" smtClean="0">
                <a:solidFill>
                  <a:schemeClr val="bg1"/>
                </a:solidFill>
              </a:rPr>
              <a:t>- Measurement infractions and/or ball does not freely release = </a:t>
            </a:r>
            <a:r>
              <a:rPr lang="en-US" b="1" dirty="0" smtClean="0">
                <a:solidFill>
                  <a:schemeClr val="bg1"/>
                </a:solidFill>
              </a:rPr>
              <a:t>3 min. NR penalty </a:t>
            </a:r>
            <a:r>
              <a:rPr lang="en-US" dirty="0" smtClean="0">
                <a:solidFill>
                  <a:schemeClr val="bg1"/>
                </a:solidFill>
              </a:rPr>
              <a:t>– Stick is placed at table and </a:t>
            </a:r>
            <a:r>
              <a:rPr lang="en-US" b="1" i="1" dirty="0" smtClean="0">
                <a:solidFill>
                  <a:schemeClr val="bg1"/>
                </a:solidFill>
              </a:rPr>
              <a:t>cannot</a:t>
            </a:r>
            <a:r>
              <a:rPr lang="en-US" dirty="0" smtClean="0">
                <a:solidFill>
                  <a:schemeClr val="bg1"/>
                </a:solidFill>
              </a:rPr>
              <a:t> be retrieved until the game is OVER.  Only penalize most sever infraction.  (I.e. Deep pocket and ball not releasing = 3 min. NR penalty)</a:t>
            </a:r>
          </a:p>
          <a:p>
            <a:endParaRPr lang="en-US" dirty="0">
              <a:solidFill>
                <a:schemeClr val="bg1"/>
              </a:solidFill>
            </a:endParaRPr>
          </a:p>
          <a:p>
            <a:r>
              <a:rPr lang="en-US" dirty="0" smtClean="0">
                <a:solidFill>
                  <a:schemeClr val="bg1"/>
                </a:solidFill>
              </a:rPr>
              <a:t>Violations that do not result in time serving penalty – no butt end on stick, end not designed for use on a lacrosse stick (i.e. a beer bottle cap), hanging strings longer than 2” off stick, tape ring more than 3” from the butt end of the handle.</a:t>
            </a:r>
          </a:p>
        </p:txBody>
      </p:sp>
    </p:spTree>
    <p:extLst>
      <p:ext uri="{BB962C8B-B14F-4D97-AF65-F5344CB8AC3E}">
        <p14:creationId xmlns:p14="http://schemas.microsoft.com/office/powerpoint/2010/main" val="206273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7-MOE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1840</TotalTime>
  <Words>1704</Words>
  <Application>Microsoft Office PowerPoint</Application>
  <PresentationFormat>Widescreen</PresentationFormat>
  <Paragraphs>253</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Noto Sans Symbols</vt:lpstr>
      <vt:lpstr>Helvetica Neue</vt:lpstr>
      <vt:lpstr>Calibri</vt:lpstr>
      <vt:lpstr>Courier New</vt:lpstr>
      <vt:lpstr>2017-MOEP</vt:lpstr>
      <vt:lpstr>Game Management</vt:lpstr>
      <vt:lpstr>Major Principles</vt:lpstr>
      <vt:lpstr>Early Control</vt:lpstr>
      <vt:lpstr>Caliber of Play</vt:lpstr>
      <vt:lpstr>Technical Fouls – A great way to manage the game</vt:lpstr>
      <vt:lpstr>Say it all with fewer words</vt:lpstr>
      <vt:lpstr>Sometimes Explanations are needed</vt:lpstr>
      <vt:lpstr>Improve Flow – Keep the ball in play</vt:lpstr>
      <vt:lpstr>Stick Checks</vt:lpstr>
      <vt:lpstr>Managing Players and Coaches</vt:lpstr>
      <vt:lpstr>Define the Edge</vt:lpstr>
      <vt:lpstr>Intention vs. Ineptitude</vt:lpstr>
      <vt:lpstr>Prevent Something Worse</vt:lpstr>
      <vt:lpstr>Sportsmanship – The Ramp</vt:lpstr>
      <vt:lpstr>Game Management</vt:lpstr>
      <vt:lpstr>PowerPoint Presentation</vt:lpstr>
      <vt:lpstr>uslacrosse.arbitersports.com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Management</dc:title>
  <dc:creator>Dede, Scott</dc:creator>
  <cp:lastModifiedBy>Dede, Scott</cp:lastModifiedBy>
  <cp:revision>18</cp:revision>
  <dcterms:modified xsi:type="dcterms:W3CDTF">2017-03-28T19:30:02Z</dcterms:modified>
</cp:coreProperties>
</file>