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0" r:id="rId2"/>
    <p:sldId id="258" r:id="rId3"/>
    <p:sldId id="259" r:id="rId4"/>
    <p:sldId id="261" r:id="rId5"/>
    <p:sldId id="336" r:id="rId6"/>
    <p:sldId id="264" r:id="rId7"/>
    <p:sldId id="257" r:id="rId8"/>
    <p:sldId id="335" r:id="rId9"/>
    <p:sldId id="308" r:id="rId10"/>
    <p:sldId id="309" r:id="rId11"/>
    <p:sldId id="306" r:id="rId12"/>
    <p:sldId id="305" r:id="rId13"/>
    <p:sldId id="334" r:id="rId14"/>
    <p:sldId id="333" r:id="rId15"/>
    <p:sldId id="332" r:id="rId16"/>
    <p:sldId id="331" r:id="rId17"/>
    <p:sldId id="304" r:id="rId18"/>
    <p:sldId id="313" r:id="rId19"/>
    <p:sldId id="273" r:id="rId20"/>
    <p:sldId id="272" r:id="rId21"/>
    <p:sldId id="314" r:id="rId22"/>
    <p:sldId id="288" r:id="rId23"/>
    <p:sldId id="271" r:id="rId24"/>
    <p:sldId id="315" r:id="rId25"/>
    <p:sldId id="276" r:id="rId26"/>
    <p:sldId id="270" r:id="rId27"/>
    <p:sldId id="316" r:id="rId28"/>
    <p:sldId id="287" r:id="rId29"/>
    <p:sldId id="284" r:id="rId30"/>
    <p:sldId id="291" r:id="rId31"/>
    <p:sldId id="283" r:id="rId32"/>
    <p:sldId id="318" r:id="rId33"/>
    <p:sldId id="282" r:id="rId34"/>
    <p:sldId id="319" r:id="rId35"/>
    <p:sldId id="281" r:id="rId36"/>
    <p:sldId id="320" r:id="rId37"/>
    <p:sldId id="280" r:id="rId38"/>
    <p:sldId id="321" r:id="rId39"/>
    <p:sldId id="290" r:id="rId40"/>
    <p:sldId id="277" r:id="rId41"/>
    <p:sldId id="322" r:id="rId42"/>
    <p:sldId id="278" r:id="rId43"/>
    <p:sldId id="323" r:id="rId44"/>
    <p:sldId id="303" r:id="rId45"/>
    <p:sldId id="324" r:id="rId46"/>
    <p:sldId id="302" r:id="rId47"/>
    <p:sldId id="325" r:id="rId48"/>
    <p:sldId id="301" r:id="rId49"/>
    <p:sldId id="326" r:id="rId50"/>
    <p:sldId id="300" r:id="rId51"/>
    <p:sldId id="327" r:id="rId52"/>
    <p:sldId id="299" r:id="rId53"/>
    <p:sldId id="328" r:id="rId54"/>
    <p:sldId id="279" r:id="rId55"/>
    <p:sldId id="329" r:id="rId56"/>
    <p:sldId id="286" r:id="rId57"/>
    <p:sldId id="312" r:id="rId58"/>
    <p:sldId id="298" r:id="rId59"/>
    <p:sldId id="330" r:id="rId60"/>
    <p:sldId id="266" r:id="rId61"/>
    <p:sldId id="285" r:id="rId62"/>
    <p:sldId id="292" r:id="rId63"/>
    <p:sldId id="289" r:id="rId64"/>
    <p:sldId id="297" r:id="rId65"/>
    <p:sldId id="311" r:id="rId66"/>
    <p:sldId id="296" r:id="rId67"/>
    <p:sldId id="295" r:id="rId68"/>
    <p:sldId id="267" r:id="rId69"/>
    <p:sldId id="268" r:id="rId70"/>
    <p:sldId id="26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98"/>
    <a:srgbClr val="F791A4"/>
    <a:srgbClr val="D210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50" y="-7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11A86-9F91-4754-9E28-04018B08F0A1}" type="datetimeFigureOut">
              <a:rPr lang="en-US" smtClean="0"/>
              <a:pPr/>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88AED-3665-4F1B-97B0-ADCB36D4623E}" type="slidenum">
              <a:rPr lang="en-US" smtClean="0"/>
              <a:pPr/>
              <a:t>‹#›</a:t>
            </a:fld>
            <a:endParaRPr lang="en-US"/>
          </a:p>
        </p:txBody>
      </p:sp>
    </p:spTree>
    <p:extLst>
      <p:ext uri="{BB962C8B-B14F-4D97-AF65-F5344CB8AC3E}">
        <p14:creationId xmlns="" xmlns:p14="http://schemas.microsoft.com/office/powerpoint/2010/main" val="404580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175,000+ since July 1.</a:t>
            </a:r>
          </a:p>
        </p:txBody>
      </p:sp>
      <p:sp>
        <p:nvSpPr>
          <p:cNvPr id="4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DC16BCB-E12E-4719-B29E-BD99E9424254}"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15</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16</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larger Substitution/Table area complements the new substitution rules by allowing more space for players to get on and off the field; and also creates better sight-lines for table personnel.</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17</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larger Substitution/Table area complements the new substitution rules by allowing more space for players to get on and off the field; and also creates better sight-lines for table personnel.</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18</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larger Substitution/Table area complements the new substitution rules by allowing more space for players to get on and off the field; and also creates better sight-lines for table personnel.</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19</a:t>
            </a:fld>
            <a:endParaRPr lang="en-US"/>
          </a:p>
        </p:txBody>
      </p:sp>
    </p:spTree>
    <p:extLst>
      <p:ext uri="{BB962C8B-B14F-4D97-AF65-F5344CB8AC3E}">
        <p14:creationId xmlns="" xmlns:p14="http://schemas.microsoft.com/office/powerpoint/2010/main" val="258483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Tape on the head (plastic throat area) makes it impossible to tell if a faceoff man has his glove on the plastic throat area of the head. This is a deliberate attempt to deceive and cheat. Almost every faceoff player you see has tape on the throat.</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20</a:t>
            </a:fld>
            <a:endParaRPr lang="en-US"/>
          </a:p>
        </p:txBody>
      </p:sp>
    </p:spTree>
    <p:extLst>
      <p:ext uri="{BB962C8B-B14F-4D97-AF65-F5344CB8AC3E}">
        <p14:creationId xmlns="" xmlns:p14="http://schemas.microsoft.com/office/powerpoint/2010/main" val="212601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Tape on the head (plastic throat area) makes it impossible to tell if a faceoff man has his glove on the plastic throat area of the head. This is a deliberate attempt to deceive and cheat. Almost every faceoff player you see has tape on the throat.</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21</a:t>
            </a:fld>
            <a:endParaRPr lang="en-US"/>
          </a:p>
        </p:txBody>
      </p:sp>
    </p:spTree>
    <p:extLst>
      <p:ext uri="{BB962C8B-B14F-4D97-AF65-F5344CB8AC3E}">
        <p14:creationId xmlns="" xmlns:p14="http://schemas.microsoft.com/office/powerpoint/2010/main" val="212601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have been some situations where teams were using both 1 and 01, 2 and 02, etc. and considering them as different numbers and other issues. This rule revision is needed to alleviate these problems and make it clear what numbers are allowed.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23</a:t>
            </a:fld>
            <a:endParaRPr lang="en-US"/>
          </a:p>
        </p:txBody>
      </p:sp>
    </p:spTree>
    <p:extLst>
      <p:ext uri="{BB962C8B-B14F-4D97-AF65-F5344CB8AC3E}">
        <p14:creationId xmlns="" xmlns:p14="http://schemas.microsoft.com/office/powerpoint/2010/main" val="150977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have been some situations where teams were using both 1 and 01, 2 and 02, etc. and considering them as different numbers and other issues. This rule revision is needed to alleviate these problems and make it clear what numbers are allowed.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24</a:t>
            </a:fld>
            <a:endParaRPr lang="en-US"/>
          </a:p>
        </p:txBody>
      </p:sp>
    </p:spTree>
    <p:extLst>
      <p:ext uri="{BB962C8B-B14F-4D97-AF65-F5344CB8AC3E}">
        <p14:creationId xmlns="" xmlns:p14="http://schemas.microsoft.com/office/powerpoint/2010/main" val="1509777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not possible for officials to regulate the use of electronic equipment on the sideline. This revision would allow the use of electronic equipment by coaches and team members on the sideline. Thus, regulation of the use of electronic equipment on the sideline becomes a coach responsibility. Rule 6-6-3a addresses this also but is unchanged to reinforce that it is illegal to use electronic equipment to communicate with any of the 10 on-field players and also to prevent the use of megaphones and other non-electronic equipment to enhance communication with the on-field players.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26</a:t>
            </a:fld>
            <a:endParaRPr lang="en-US"/>
          </a:p>
        </p:txBody>
      </p:sp>
    </p:spTree>
    <p:extLst>
      <p:ext uri="{BB962C8B-B14F-4D97-AF65-F5344CB8AC3E}">
        <p14:creationId xmlns="" xmlns:p14="http://schemas.microsoft.com/office/powerpoint/2010/main" val="94428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CBA097-B367-4B72-8092-66FB992C81B4}" type="slidenum">
              <a:rPr lang="en-US" smtClean="0">
                <a:ea typeface="MS PGothic" pitchFamily="34" charset="-128"/>
              </a:rPr>
              <a:pPr eaLnBrk="1" hangingPunct="1"/>
              <a:t>4</a:t>
            </a:fld>
            <a:endParaRPr lang="en-US" dirty="0" smtClean="0">
              <a:ea typeface="MS PGothic" pitchFamily="34" charset="-128"/>
            </a:endParaRPr>
          </a:p>
        </p:txBody>
      </p:sp>
      <p:sp>
        <p:nvSpPr>
          <p:cNvPr id="86019" name="Rectangle 2"/>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350"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not possible for officials to regulate the use of electronic equipment on the sideline. This revision would allow the use of electronic equipment by coaches and team members on the sideline. Thus, regulation of the use of electronic equipment on the sideline becomes a coach responsibility. Rule 6-6-3a addresses this also but is unchanged to reinforce that it is illegal to use electronic equipment to communicate with any of the 10 on-field players and also to prevent the use of megaphones and other non-electronic equipment to enhance communication with the on-field players.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27</a:t>
            </a:fld>
            <a:endParaRPr lang="en-US"/>
          </a:p>
        </p:txBody>
      </p:sp>
    </p:spTree>
    <p:extLst>
      <p:ext uri="{BB962C8B-B14F-4D97-AF65-F5344CB8AC3E}">
        <p14:creationId xmlns="" xmlns:p14="http://schemas.microsoft.com/office/powerpoint/2010/main" val="94428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has been a sportsmanship issue and needs to be addressed in the rules.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29</a:t>
            </a:fld>
            <a:endParaRPr lang="en-US"/>
          </a:p>
        </p:txBody>
      </p:sp>
    </p:spTree>
    <p:extLst>
      <p:ext uri="{BB962C8B-B14F-4D97-AF65-F5344CB8AC3E}">
        <p14:creationId xmlns="" xmlns:p14="http://schemas.microsoft.com/office/powerpoint/2010/main" val="220271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wording of this rule changes the fundamental philosophy regarding the number of officials used in a game, it does not require that three officials be used – it is only recommended. With this revision, games could still be played using two or even one official if necessary. This change in philosophy is needed to control the game and minimize and properly penalize illegal hits.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31</a:t>
            </a:fld>
            <a:endParaRPr lang="en-US"/>
          </a:p>
        </p:txBody>
      </p:sp>
    </p:spTree>
    <p:extLst>
      <p:ext uri="{BB962C8B-B14F-4D97-AF65-F5344CB8AC3E}">
        <p14:creationId xmlns="" xmlns:p14="http://schemas.microsoft.com/office/powerpoint/2010/main" val="3243340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wording of this rule changes the fundamental philosophy regarding the number of officials used in a game, it does not require that three officials be used – it is only recommended. With this revision, games could still be played using two or even one official if necessary. This change in philosophy is needed to control the game and minimize and properly penalize illegal hits.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32</a:t>
            </a:fld>
            <a:endParaRPr lang="en-US"/>
          </a:p>
        </p:txBody>
      </p:sp>
    </p:spTree>
    <p:extLst>
      <p:ext uri="{BB962C8B-B14F-4D97-AF65-F5344CB8AC3E}">
        <p14:creationId xmlns="" xmlns:p14="http://schemas.microsoft.com/office/powerpoint/2010/main" val="3243340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Uniformity with other rule codes.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33</a:t>
            </a:fld>
            <a:endParaRPr lang="en-US"/>
          </a:p>
        </p:txBody>
      </p:sp>
    </p:spTree>
    <p:extLst>
      <p:ext uri="{BB962C8B-B14F-4D97-AF65-F5344CB8AC3E}">
        <p14:creationId xmlns="" xmlns:p14="http://schemas.microsoft.com/office/powerpoint/2010/main" val="97584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Uniformity with other rule codes.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34</a:t>
            </a:fld>
            <a:endParaRPr lang="en-US"/>
          </a:p>
        </p:txBody>
      </p:sp>
    </p:spTree>
    <p:extLst>
      <p:ext uri="{BB962C8B-B14F-4D97-AF65-F5344CB8AC3E}">
        <p14:creationId xmlns="" xmlns:p14="http://schemas.microsoft.com/office/powerpoint/2010/main" val="975848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editorial revision clarifies that the officials maintain jurisdiction of interrupted and/or suspended contests.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35</a:t>
            </a:fld>
            <a:endParaRPr lang="en-US"/>
          </a:p>
        </p:txBody>
      </p:sp>
    </p:spTree>
    <p:extLst>
      <p:ext uri="{BB962C8B-B14F-4D97-AF65-F5344CB8AC3E}">
        <p14:creationId xmlns="" xmlns:p14="http://schemas.microsoft.com/office/powerpoint/2010/main" val="338814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editorial revision clarifies that the officials maintain jurisdiction of interrupted and/or suspended contests.</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36</a:t>
            </a:fld>
            <a:endParaRPr lang="en-US"/>
          </a:p>
        </p:txBody>
      </p:sp>
    </p:spTree>
    <p:extLst>
      <p:ext uri="{BB962C8B-B14F-4D97-AF65-F5344CB8AC3E}">
        <p14:creationId xmlns="" xmlns:p14="http://schemas.microsoft.com/office/powerpoint/2010/main" val="338814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rule book the term “field of play” seems to mean the 110 yard by 60 yard playing surface (one example is Rule 6-6-1 states that coaches may not enter the field of play without permission of the official) . Officials should continue to have some jurisdiction should there be an incident after they step off the “field of play.” Also, the second sentence seemed somewhat redundant. This revision is consistent with the language that gives state associations the ability to address situations that happen before, during and after the game.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37</a:t>
            </a:fld>
            <a:endParaRPr lang="en-US"/>
          </a:p>
        </p:txBody>
      </p:sp>
    </p:spTree>
    <p:extLst>
      <p:ext uri="{BB962C8B-B14F-4D97-AF65-F5344CB8AC3E}">
        <p14:creationId xmlns="" xmlns:p14="http://schemas.microsoft.com/office/powerpoint/2010/main" val="685224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rule book the term “field of play” seems to mean the 110 yard by 60 yard playing surface (one example is Rule 6-6-1 states that coaches may not enter the field of play without permission of the official) . Officials should continue to have some jurisdiction should there be an incident after they step off the “field of play.” Also, the second sentence seemed somewhat redundant. This revision is consistent with the language that gives state associations the ability to address situations that happen before, during and after the game.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38</a:t>
            </a:fld>
            <a:endParaRPr lang="en-US"/>
          </a:p>
        </p:txBody>
      </p:sp>
    </p:spTree>
    <p:extLst>
      <p:ext uri="{BB962C8B-B14F-4D97-AF65-F5344CB8AC3E}">
        <p14:creationId xmlns="" xmlns:p14="http://schemas.microsoft.com/office/powerpoint/2010/main" val="6852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Minimization.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7</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Putting balls on the sideline will speed up restarts and shorten overall game times. </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40</a:t>
            </a:fld>
            <a:endParaRPr lang="en-US"/>
          </a:p>
        </p:txBody>
      </p:sp>
    </p:spTree>
    <p:extLst>
      <p:ext uri="{BB962C8B-B14F-4D97-AF65-F5344CB8AC3E}">
        <p14:creationId xmlns="" xmlns:p14="http://schemas.microsoft.com/office/powerpoint/2010/main" val="2559121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Putting balls on the sideline will speed up restarts and shorten overall game times. </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41</a:t>
            </a:fld>
            <a:endParaRPr lang="en-US"/>
          </a:p>
        </p:txBody>
      </p:sp>
    </p:spTree>
    <p:extLst>
      <p:ext uri="{BB962C8B-B14F-4D97-AF65-F5344CB8AC3E}">
        <p14:creationId xmlns="" xmlns:p14="http://schemas.microsoft.com/office/powerpoint/2010/main" val="2559121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will provide a greater opportunity for the offended team to retain its man-advantage.  </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42</a:t>
            </a:fld>
            <a:endParaRPr lang="en-US"/>
          </a:p>
        </p:txBody>
      </p:sp>
    </p:spTree>
    <p:extLst>
      <p:ext uri="{BB962C8B-B14F-4D97-AF65-F5344CB8AC3E}">
        <p14:creationId xmlns="" xmlns:p14="http://schemas.microsoft.com/office/powerpoint/2010/main" val="208556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will provide a greater opportunity for the offended team to retain its man-advantage.  </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43</a:t>
            </a:fld>
            <a:endParaRPr lang="en-US"/>
          </a:p>
        </p:txBody>
      </p:sp>
    </p:spTree>
    <p:extLst>
      <p:ext uri="{BB962C8B-B14F-4D97-AF65-F5344CB8AC3E}">
        <p14:creationId xmlns="" xmlns:p14="http://schemas.microsoft.com/office/powerpoint/2010/main" val="2085565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unfair advantage in an offside situation is created by too many players on one side of the field- not too few.  This change lets the foul reflect the unfair advantage; and minimizes risk by allowing officials to "count forward," keeping their attention on the active side of the field.</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44</a:t>
            </a:fld>
            <a:endParaRPr lang="en-US"/>
          </a:p>
        </p:txBody>
      </p:sp>
    </p:spTree>
    <p:extLst>
      <p:ext uri="{BB962C8B-B14F-4D97-AF65-F5344CB8AC3E}">
        <p14:creationId xmlns="" xmlns:p14="http://schemas.microsoft.com/office/powerpoint/2010/main" val="2794127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unfair advantage in an offside situation is created by too many players on one side of the field- not too few.  This change lets the foul reflect the unfair advantage; and minimizes risk by allowing officials to "count forward," keeping their attention on the active side of the field.</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45</a:t>
            </a:fld>
            <a:endParaRPr lang="en-US"/>
          </a:p>
        </p:txBody>
      </p:sp>
    </p:spTree>
    <p:extLst>
      <p:ext uri="{BB962C8B-B14F-4D97-AF65-F5344CB8AC3E}">
        <p14:creationId xmlns="" xmlns:p14="http://schemas.microsoft.com/office/powerpoint/2010/main" val="2794127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revision is needed to address some confusion with enforcement of the offside rule.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46</a:t>
            </a:fld>
            <a:endParaRPr lang="en-US"/>
          </a:p>
        </p:txBody>
      </p:sp>
    </p:spTree>
    <p:extLst>
      <p:ext uri="{BB962C8B-B14F-4D97-AF65-F5344CB8AC3E}">
        <p14:creationId xmlns="" xmlns:p14="http://schemas.microsoft.com/office/powerpoint/2010/main" val="3056590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revision is needed to address some confusion with enforcement of the offside rule.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47</a:t>
            </a:fld>
            <a:endParaRPr lang="en-US"/>
          </a:p>
        </p:txBody>
      </p:sp>
    </p:spTree>
    <p:extLst>
      <p:ext uri="{BB962C8B-B14F-4D97-AF65-F5344CB8AC3E}">
        <p14:creationId xmlns="" xmlns:p14="http://schemas.microsoft.com/office/powerpoint/2010/main" val="3056590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Uniformity with other rules codes.</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48</a:t>
            </a:fld>
            <a:endParaRPr lang="en-US"/>
          </a:p>
        </p:txBody>
      </p:sp>
    </p:spTree>
    <p:extLst>
      <p:ext uri="{BB962C8B-B14F-4D97-AF65-F5344CB8AC3E}">
        <p14:creationId xmlns="" xmlns:p14="http://schemas.microsoft.com/office/powerpoint/2010/main" val="3423484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Uniformity with other rules codes.</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49</a:t>
            </a:fld>
            <a:endParaRPr lang="en-US"/>
          </a:p>
        </p:txBody>
      </p:sp>
    </p:spTree>
    <p:extLst>
      <p:ext uri="{BB962C8B-B14F-4D97-AF65-F5344CB8AC3E}">
        <p14:creationId xmlns="" xmlns:p14="http://schemas.microsoft.com/office/powerpoint/2010/main" val="34234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Minimization.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9</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Intentional player-to-player collisions with players in a defenseless position – i.e. while focused on scooping a ground ball, clearing the crease on a loose ball situation in front of the goal, etc. – are a concern and this revision will reinforce the need to eliminate these collisions from the game. </a:t>
            </a:r>
            <a:r>
              <a:rPr lang="en-US" sz="1200" u="sng" kern="1200" dirty="0" smtClean="0">
                <a:solidFill>
                  <a:schemeClr val="tx1"/>
                </a:solidFill>
                <a:effectLst/>
                <a:latin typeface="+mn-lt"/>
                <a:ea typeface="+mn-ea"/>
                <a:cs typeface="+mn-cs"/>
              </a:rPr>
              <a:t>NOTE: </a:t>
            </a:r>
            <a:r>
              <a:rPr lang="en-US" sz="1200" i="1" u="sng" kern="1200" dirty="0" smtClean="0">
                <a:solidFill>
                  <a:schemeClr val="tx1"/>
                </a:solidFill>
                <a:effectLst/>
                <a:latin typeface="+mn-lt"/>
                <a:ea typeface="+mn-ea"/>
                <a:cs typeface="+mn-cs"/>
              </a:rPr>
              <a:t>Sports medicine research indicates that the severity of certain injuries may be reduced if a player can anticipate and prepare himself for an oncoming hit.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88AED-3665-4F1B-97B0-ADCB36D4623E}" type="slidenum">
              <a:rPr lang="en-US" smtClean="0"/>
              <a:pPr/>
              <a:t>50</a:t>
            </a:fld>
            <a:endParaRPr lang="en-US"/>
          </a:p>
        </p:txBody>
      </p:sp>
    </p:spTree>
    <p:extLst>
      <p:ext uri="{BB962C8B-B14F-4D97-AF65-F5344CB8AC3E}">
        <p14:creationId xmlns="" xmlns:p14="http://schemas.microsoft.com/office/powerpoint/2010/main" val="1886915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Intentional player-to-player collisions with players in a defenseless position – i.e. while focused on scooping a ground ball, clearing the crease on a loose ball situation in front of the goal, etc. – are a concern and this revision will reinforce the need to eliminate these collisions from the game. </a:t>
            </a:r>
            <a:r>
              <a:rPr lang="en-US" sz="1200" u="sng" kern="1200" dirty="0" smtClean="0">
                <a:solidFill>
                  <a:schemeClr val="tx1"/>
                </a:solidFill>
                <a:effectLst/>
                <a:latin typeface="+mn-lt"/>
                <a:ea typeface="+mn-ea"/>
                <a:cs typeface="+mn-cs"/>
              </a:rPr>
              <a:t>NOTE: </a:t>
            </a:r>
            <a:r>
              <a:rPr lang="en-US" sz="1200" i="1" u="sng" kern="1200" dirty="0" smtClean="0">
                <a:solidFill>
                  <a:schemeClr val="tx1"/>
                </a:solidFill>
                <a:effectLst/>
                <a:latin typeface="+mn-lt"/>
                <a:ea typeface="+mn-ea"/>
                <a:cs typeface="+mn-cs"/>
              </a:rPr>
              <a:t>Sports medicine research indicates that the severity of certain injuries may be reduced if a player can anticipate and prepare himself for an oncoming hit.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88AED-3665-4F1B-97B0-ADCB36D4623E}" type="slidenum">
              <a:rPr lang="en-US" smtClean="0"/>
              <a:pPr/>
              <a:t>51</a:t>
            </a:fld>
            <a:endParaRPr lang="en-US"/>
          </a:p>
        </p:txBody>
      </p:sp>
    </p:spTree>
    <p:extLst>
      <p:ext uri="{BB962C8B-B14F-4D97-AF65-F5344CB8AC3E}">
        <p14:creationId xmlns="" xmlns:p14="http://schemas.microsoft.com/office/powerpoint/2010/main" val="1886915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Hits to the head/neck continue to be a concern and this increased penalty will reinforce the need to eliminate these types of hits from the game.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52</a:t>
            </a:fld>
            <a:endParaRPr lang="en-US"/>
          </a:p>
        </p:txBody>
      </p:sp>
    </p:spTree>
    <p:extLst>
      <p:ext uri="{BB962C8B-B14F-4D97-AF65-F5344CB8AC3E}">
        <p14:creationId xmlns="" xmlns:p14="http://schemas.microsoft.com/office/powerpoint/2010/main" val="2015292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Hits to the head/neck continue to be a concern and this increased penalty will reinforce the need to eliminate these types of hits from the game.</a:t>
            </a:r>
          </a:p>
          <a:p>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53</a:t>
            </a:fld>
            <a:endParaRPr lang="en-US"/>
          </a:p>
        </p:txBody>
      </p:sp>
    </p:spTree>
    <p:extLst>
      <p:ext uri="{BB962C8B-B14F-4D97-AF65-F5344CB8AC3E}">
        <p14:creationId xmlns="" xmlns:p14="http://schemas.microsoft.com/office/powerpoint/2010/main" val="2015292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Minimize risk for participants and clarifies procedure for administration of penalties and substitution.</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54</a:t>
            </a:fld>
            <a:endParaRPr lang="en-US"/>
          </a:p>
        </p:txBody>
      </p:sp>
    </p:spTree>
    <p:extLst>
      <p:ext uri="{BB962C8B-B14F-4D97-AF65-F5344CB8AC3E}">
        <p14:creationId xmlns="" xmlns:p14="http://schemas.microsoft.com/office/powerpoint/2010/main" val="705328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Minimize risk for participants and clarifies procedure for administration of penalties and substitution.</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55</a:t>
            </a:fld>
            <a:endParaRPr lang="en-US"/>
          </a:p>
        </p:txBody>
      </p:sp>
    </p:spTree>
    <p:extLst>
      <p:ext uri="{BB962C8B-B14F-4D97-AF65-F5344CB8AC3E}">
        <p14:creationId xmlns="" xmlns:p14="http://schemas.microsoft.com/office/powerpoint/2010/main" val="705328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revision will simplify procedure for the final two minutes of the game and discourage the defensive team from fouling to gain possession.</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58</a:t>
            </a:fld>
            <a:endParaRPr lang="en-US"/>
          </a:p>
        </p:txBody>
      </p:sp>
    </p:spTree>
    <p:extLst>
      <p:ext uri="{BB962C8B-B14F-4D97-AF65-F5344CB8AC3E}">
        <p14:creationId xmlns="" xmlns:p14="http://schemas.microsoft.com/office/powerpoint/2010/main" val="2878595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revision will simplify procedure for the final two minutes of the game and discourage the defensive team from committing further</a:t>
            </a:r>
            <a:r>
              <a:rPr lang="en-US" sz="1200" kern="1200" baseline="0" dirty="0" smtClean="0">
                <a:solidFill>
                  <a:schemeClr val="tx1"/>
                </a:solidFill>
                <a:effectLst/>
                <a:latin typeface="+mn-lt"/>
                <a:ea typeface="+mn-ea"/>
                <a:cs typeface="+mn-cs"/>
              </a:rPr>
              <a:t> fouls.</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59</a:t>
            </a:fld>
            <a:endParaRPr lang="en-US"/>
          </a:p>
        </p:txBody>
      </p:sp>
    </p:spTree>
    <p:extLst>
      <p:ext uri="{BB962C8B-B14F-4D97-AF65-F5344CB8AC3E}">
        <p14:creationId xmlns="" xmlns:p14="http://schemas.microsoft.com/office/powerpoint/2010/main" val="2878595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F91A97-01A9-4C8E-B57E-C2268E867735}" type="slidenum">
              <a:rPr lang="en-US" smtClean="0">
                <a:ea typeface="MS PGothic" pitchFamily="34" charset="-128"/>
              </a:rPr>
              <a:pPr eaLnBrk="1" hangingPunct="1"/>
              <a:t>68</a:t>
            </a:fld>
            <a:endParaRPr lang="en-US" dirty="0" smtClean="0">
              <a:ea typeface="MS PGothic"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US" sz="90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E1475B-5729-4982-9102-85D8CDE2CB70}" type="slidenum">
              <a:rPr lang="en-US" smtClean="0">
                <a:ea typeface="MS PGothic" pitchFamily="34" charset="-128"/>
              </a:rPr>
              <a:pPr eaLnBrk="1" hangingPunct="1"/>
              <a:t>69</a:t>
            </a:fld>
            <a:endParaRPr lang="en-US" dirty="0"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10</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Minimization.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11</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12</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13</a:t>
            </a:fld>
            <a:endParaRPr lang="en-US"/>
          </a:p>
        </p:txBody>
      </p:sp>
    </p:spTree>
    <p:extLst>
      <p:ext uri="{BB962C8B-B14F-4D97-AF65-F5344CB8AC3E}">
        <p14:creationId xmlns="" xmlns:p14="http://schemas.microsoft.com/office/powerpoint/2010/main" val="308444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Risk Minimization.</a:t>
            </a:r>
            <a:r>
              <a:rPr lang="en-US" baseline="0" smtClean="0"/>
              <a:t> </a:t>
            </a:r>
            <a:endParaRPr lang="en-US" dirty="0"/>
          </a:p>
        </p:txBody>
      </p:sp>
      <p:sp>
        <p:nvSpPr>
          <p:cNvPr id="4" name="Slide Number Placeholder 3"/>
          <p:cNvSpPr>
            <a:spLocks noGrp="1"/>
          </p:cNvSpPr>
          <p:nvPr>
            <p:ph type="sldNum" sz="quarter" idx="10"/>
          </p:nvPr>
        </p:nvSpPr>
        <p:spPr/>
        <p:txBody>
          <a:bodyPr/>
          <a:lstStyle/>
          <a:p>
            <a:fld id="{D3F88AED-3665-4F1B-97B0-ADCB36D4623E}" type="slidenum">
              <a:rPr lang="en-US" smtClean="0"/>
              <a:pPr/>
              <a:t>14</a:t>
            </a:fld>
            <a:endParaRPr lang="en-US"/>
          </a:p>
        </p:txBody>
      </p:sp>
    </p:spTree>
    <p:extLst>
      <p:ext uri="{BB962C8B-B14F-4D97-AF65-F5344CB8AC3E}">
        <p14:creationId xmlns="" xmlns:p14="http://schemas.microsoft.com/office/powerpoint/2010/main" val="3084447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6934200"/>
          </a:xfrm>
          <a:prstGeom prst="rect">
            <a:avLst/>
          </a:prstGeom>
          <a:solidFill>
            <a:srgbClr val="D21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951124"/>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98269" y="4114800"/>
            <a:ext cx="7780713" cy="1524000"/>
          </a:xfrm>
        </p:spPr>
        <p:txBody>
          <a:bodyPr>
            <a:normAutofit/>
          </a:bodyPr>
          <a:lstStyle>
            <a:lvl1pPr marL="0" indent="0" algn="ctr">
              <a:buNone/>
              <a:defRPr sz="3000">
                <a:solidFill>
                  <a:srgbClr val="F791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Box 7"/>
          <p:cNvSpPr txBox="1"/>
          <p:nvPr userDrawn="1"/>
        </p:nvSpPr>
        <p:spPr>
          <a:xfrm>
            <a:off x="-872836" y="910245"/>
            <a:ext cx="45719" cy="369332"/>
          </a:xfrm>
          <a:prstGeom prst="rect">
            <a:avLst/>
          </a:prstGeom>
          <a:noFill/>
        </p:spPr>
        <p:txBody>
          <a:bodyPr wrap="square" rtlCol="0">
            <a:spAutoFit/>
          </a:bodyPr>
          <a:lstStyle/>
          <a:p>
            <a:endParaRPr lang="en-US" dirty="0"/>
          </a:p>
        </p:txBody>
      </p:sp>
      <p:sp>
        <p:nvSpPr>
          <p:cNvPr id="10" name="Text Box 14"/>
          <p:cNvSpPr txBox="1">
            <a:spLocks noChangeArrowheads="1"/>
          </p:cNvSpPr>
          <p:nvPr userDrawn="1"/>
        </p:nvSpPr>
        <p:spPr bwMode="auto">
          <a:xfrm>
            <a:off x="1947638" y="162696"/>
            <a:ext cx="5092700" cy="455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spcBef>
                <a:spcPct val="20000"/>
              </a:spcBef>
              <a:buClr>
                <a:srgbClr val="003798"/>
              </a:buClr>
              <a:buFont typeface="Wingdings" pitchFamily="2" charset="2"/>
              <a:buNone/>
              <a:defRPr/>
            </a:pPr>
            <a:r>
              <a:rPr lang="en-US" sz="1400" dirty="0" smtClean="0">
                <a:solidFill>
                  <a:schemeClr val="bg1"/>
                </a:solidFill>
              </a:rPr>
              <a:t>National Federation of State</a:t>
            </a:r>
          </a:p>
          <a:p>
            <a:pPr algn="ctr" eaLnBrk="1" hangingPunct="1">
              <a:lnSpc>
                <a:spcPct val="75000"/>
              </a:lnSpc>
              <a:spcBef>
                <a:spcPct val="20000"/>
              </a:spcBef>
              <a:buClr>
                <a:srgbClr val="003798"/>
              </a:buClr>
              <a:buFont typeface="Wingdings" pitchFamily="2" charset="2"/>
              <a:buNone/>
              <a:defRPr/>
            </a:pPr>
            <a:r>
              <a:rPr lang="en-US" sz="1400" dirty="0" smtClean="0">
                <a:solidFill>
                  <a:schemeClr val="bg1"/>
                </a:solidFill>
              </a:rPr>
              <a:t>High School Associations</a:t>
            </a:r>
          </a:p>
        </p:txBody>
      </p: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83220" y="706230"/>
            <a:ext cx="621536" cy="907930"/>
          </a:xfrm>
          <a:prstGeom prst="rect">
            <a:avLst/>
          </a:prstGeom>
        </p:spPr>
      </p:pic>
      <p:sp>
        <p:nvSpPr>
          <p:cNvPr id="15" name="Text Box 12"/>
          <p:cNvSpPr txBox="1">
            <a:spLocks noChangeArrowheads="1"/>
          </p:cNvSpPr>
          <p:nvPr userDrawn="1"/>
        </p:nvSpPr>
        <p:spPr bwMode="auto">
          <a:xfrm>
            <a:off x="5110163" y="6273800"/>
            <a:ext cx="40338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000" dirty="0" smtClean="0">
                <a:solidFill>
                  <a:schemeClr val="bg1"/>
                </a:solidFill>
              </a:rPr>
              <a:t>Take Part. </a:t>
            </a:r>
            <a:r>
              <a:rPr lang="en-US" sz="2000" dirty="0" smtClean="0">
                <a:solidFill>
                  <a:srgbClr val="F791A4"/>
                </a:solidFill>
              </a:rPr>
              <a:t>Get Set For Life.™</a:t>
            </a:r>
          </a:p>
        </p:txBody>
      </p:sp>
      <p:sp>
        <p:nvSpPr>
          <p:cNvPr id="16" name="Line 13"/>
          <p:cNvSpPr>
            <a:spLocks noChangeShapeType="1"/>
          </p:cNvSpPr>
          <p:nvPr userDrawn="1"/>
        </p:nvSpPr>
        <p:spPr bwMode="auto">
          <a:xfrm>
            <a:off x="5072063" y="6362700"/>
            <a:ext cx="0" cy="49530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1496519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389554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298891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827234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40944320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153235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4222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103535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113833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377814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EB755-4E9C-45F7-BDC6-99CCC6DE8121}" type="datetimeFigureOut">
              <a:rPr lang="en-US" smtClean="0"/>
              <a:pPr/>
              <a:t>2/24/2014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EC384E-453F-451A-976A-8BA376CBAC1E}" type="slidenum">
              <a:rPr lang="en-US" smtClean="0"/>
              <a:pPr/>
              <a:t>‹#›</a:t>
            </a:fld>
            <a:endParaRPr lang="en-US"/>
          </a:p>
        </p:txBody>
      </p:sp>
    </p:spTree>
    <p:extLst>
      <p:ext uri="{BB962C8B-B14F-4D97-AF65-F5344CB8AC3E}">
        <p14:creationId xmlns="" xmlns:p14="http://schemas.microsoft.com/office/powerpoint/2010/main" val="8858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76200"/>
            <a:ext cx="9144000" cy="1589116"/>
          </a:xfrm>
          <a:prstGeom prst="rect">
            <a:avLst/>
          </a:prstGeom>
          <a:solidFill>
            <a:srgbClr val="003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2921" y="274638"/>
            <a:ext cx="870494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5468" y="1600200"/>
            <a:ext cx="7780714" cy="50250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22921" y="5553645"/>
            <a:ext cx="501794" cy="733013"/>
          </a:xfrm>
          <a:prstGeom prst="rect">
            <a:avLst/>
          </a:prstGeom>
        </p:spPr>
      </p:pic>
      <p:sp>
        <p:nvSpPr>
          <p:cNvPr id="11" name="Rectangle 9"/>
          <p:cNvSpPr txBox="1">
            <a:spLocks noChangeArrowheads="1"/>
          </p:cNvSpPr>
          <p:nvPr userDrawn="1"/>
        </p:nvSpPr>
        <p:spPr>
          <a:xfrm>
            <a:off x="222250" y="6423025"/>
            <a:ext cx="833466" cy="268288"/>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rgbClr val="003798"/>
                </a:solidFill>
                <a:latin typeface="Arial" pitchFamily="34" charset="0"/>
                <a:cs typeface="Arial" pitchFamily="34" charset="0"/>
              </a:rPr>
              <a:t>| </a:t>
            </a:r>
            <a:fld id="{E2FCFDD8-A7BA-40B9-A2A9-BBABB1C00FF8}" type="slidenum">
              <a:rPr lang="en-US" sz="1000" smtClean="0">
                <a:solidFill>
                  <a:srgbClr val="003798"/>
                </a:solidFill>
                <a:latin typeface="Arial" pitchFamily="34" charset="0"/>
                <a:cs typeface="Arial" pitchFamily="34" charset="0"/>
              </a:rPr>
              <a:pPr>
                <a:defRPr/>
              </a:pPr>
              <a:t>‹#›</a:t>
            </a:fld>
            <a:r>
              <a:rPr lang="en-US" sz="1000" dirty="0" smtClean="0">
                <a:solidFill>
                  <a:srgbClr val="003798"/>
                </a:solidFill>
                <a:latin typeface="Arial" pitchFamily="34" charset="0"/>
                <a:cs typeface="Arial" pitchFamily="34" charset="0"/>
              </a:rPr>
              <a:t> |</a:t>
            </a:r>
            <a:endParaRPr lang="en-US" sz="1000" dirty="0">
              <a:solidFill>
                <a:srgbClr val="003798"/>
              </a:solidFill>
              <a:latin typeface="Arial" pitchFamily="34" charset="0"/>
              <a:cs typeface="Arial" pitchFamily="34" charset="0"/>
            </a:endParaRPr>
          </a:p>
        </p:txBody>
      </p:sp>
    </p:spTree>
    <p:extLst>
      <p:ext uri="{BB962C8B-B14F-4D97-AF65-F5344CB8AC3E}">
        <p14:creationId xmlns="" xmlns:p14="http://schemas.microsoft.com/office/powerpoint/2010/main" val="258421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Clr>
          <a:srgbClr val="003798"/>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D21034"/>
        </a:buClr>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CE00"/>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fhslearn.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piaa&amp;source=images&amp;cd=&amp;docid=WC2jXjnBnIxfPM&amp;tbnid=wAivY_0aWn7JDM:&amp;ved=0CAUQjRw&amp;url=http://pcntv.com/blog/2013/06/10/2013-piaa-baseball-championships/&amp;ei=uBr3UaaOEI3i4AOr9IGoAQ&amp;bvm=bv.49967636,d.dmg&amp;psig=AFQjCNF4F2TOisAPJl_7cXsrnQ3C6B3o3Q&amp;ust=137523511100264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summers@nfhs.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142" y="1672779"/>
            <a:ext cx="7772400" cy="1951124"/>
          </a:xfrm>
        </p:spPr>
        <p:txBody>
          <a:bodyPr>
            <a:normAutofit fontScale="90000"/>
          </a:bodyPr>
          <a:lstStyle/>
          <a:p>
            <a:r>
              <a:rPr lang="en-US" dirty="0" smtClean="0"/>
              <a:t>2014 </a:t>
            </a:r>
            <a:r>
              <a:rPr lang="en-US" dirty="0"/>
              <a:t>NFHS Boys Lacrosse </a:t>
            </a:r>
            <a:br>
              <a:rPr lang="en-US" dirty="0"/>
            </a:br>
            <a:r>
              <a:rPr lang="en-US" dirty="0"/>
              <a:t>Rules Interpretation </a:t>
            </a:r>
            <a:r>
              <a:rPr lang="en-US" dirty="0" smtClean="0"/>
              <a:t>Meeting</a:t>
            </a:r>
            <a:br>
              <a:rPr lang="en-US" dirty="0" smtClean="0"/>
            </a:br>
            <a:r>
              <a:rPr lang="en-US" dirty="0" smtClean="0"/>
              <a:t>Keystone Lacrosse Officials Assn</a:t>
            </a:r>
            <a:br>
              <a:rPr lang="en-US" dirty="0" smtClean="0"/>
            </a:br>
            <a:r>
              <a:rPr lang="en-US" dirty="0" smtClean="0"/>
              <a:t>Ed Cavaliere Rules interpreter</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4515" y="4039464"/>
            <a:ext cx="6954982" cy="1774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7846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endParaRPr lang="en-US" dirty="0" smtClean="0"/>
          </a:p>
          <a:p>
            <a:r>
              <a:rPr lang="en-US" dirty="0" smtClean="0"/>
              <a:t>The officials arrive at a game and find that the balls supplied by the home team include labeling that says “Meets NOCSAE Standard” but the balls do not have the NFHS mark. The officials begin the game using the balls supplied by the home team with no penalty to the home team and inform the state association or sponsoring authority after the conclusion of the game. </a:t>
            </a:r>
          </a:p>
        </p:txBody>
      </p:sp>
    </p:spTree>
    <p:extLst>
      <p:ext uri="{BB962C8B-B14F-4D97-AF65-F5344CB8AC3E}">
        <p14:creationId xmlns="" xmlns:p14="http://schemas.microsoft.com/office/powerpoint/2010/main" val="40669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lnSpcReduction="10000"/>
          </a:bodyPr>
          <a:lstStyle/>
          <a:p>
            <a:endParaRPr lang="en-US" dirty="0" smtClean="0"/>
          </a:p>
          <a:p>
            <a:r>
              <a:rPr lang="en-US" dirty="0"/>
              <a:t>1.5 SITUATION B: During the course of the game, it is determined that a ball in play, or which has been used or is about to be used, does not include the labeling “Meets NOCSAE </a:t>
            </a:r>
            <a:r>
              <a:rPr lang="en-US" dirty="0" smtClean="0"/>
              <a:t>Standard </a:t>
            </a:r>
            <a:r>
              <a:rPr lang="en-US" i="1" dirty="0" smtClean="0">
                <a:solidFill>
                  <a:srgbClr val="003798"/>
                </a:solidFill>
              </a:rPr>
              <a:t>or NFHS mark</a:t>
            </a:r>
            <a:r>
              <a:rPr lang="en-US" dirty="0" smtClean="0"/>
              <a:t>.” </a:t>
            </a:r>
            <a:r>
              <a:rPr lang="en-US" dirty="0"/>
              <a:t>RULING: The ball shall be removed from the game and no penalty assessed. If a goal has been scored using the ball, the goal is allowed, but the ball is removed from the game. NOTE: Repeated violations of this provision will be penalized as Delay of Game.</a:t>
            </a:r>
          </a:p>
        </p:txBody>
      </p:sp>
    </p:spTree>
    <p:extLst>
      <p:ext uri="{BB962C8B-B14F-4D97-AF65-F5344CB8AC3E}">
        <p14:creationId xmlns="" xmlns:p14="http://schemas.microsoft.com/office/powerpoint/2010/main" val="286293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1-5 Note – NOCSAE Ball</a:t>
            </a:r>
            <a:endParaRPr lang="en-US" dirty="0"/>
          </a:p>
          <a:p>
            <a:endParaRPr lang="en-US" sz="1200" dirty="0" smtClean="0"/>
          </a:p>
          <a:p>
            <a:r>
              <a:rPr lang="en-US" dirty="0" smtClean="0"/>
              <a:t>If, at any time after the start of the game, no ball with the label “Meets NOCSAE Standard” or </a:t>
            </a:r>
            <a:r>
              <a:rPr lang="en-US" i="1" dirty="0" smtClean="0">
                <a:solidFill>
                  <a:srgbClr val="003798"/>
                </a:solidFill>
              </a:rPr>
              <a:t>NFHS mark</a:t>
            </a:r>
            <a:r>
              <a:rPr lang="en-US" dirty="0" smtClean="0"/>
              <a:t> is available, the game is suspended. Officials will notify the sponsoring authority. The sponsoring authority shall determine the result of the game or, if the game will be continued.</a:t>
            </a:r>
          </a:p>
        </p:txBody>
      </p:sp>
    </p:spTree>
    <p:extLst>
      <p:ext uri="{BB962C8B-B14F-4D97-AF65-F5344CB8AC3E}">
        <p14:creationId xmlns="" xmlns:p14="http://schemas.microsoft.com/office/powerpoint/2010/main" val="2242071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1-5 – Legal for Play</a:t>
            </a:r>
          </a:p>
          <a:p>
            <a:pPr marL="0" indent="0" algn="ctr">
              <a:buNone/>
            </a:pPr>
            <a:endParaRPr lang="en-US" b="1" dirty="0"/>
          </a:p>
          <a:p>
            <a:pPr marL="0" indent="0" algn="ctr">
              <a:buNone/>
            </a:pP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0784" y="2118944"/>
            <a:ext cx="4475285" cy="4475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151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1-5 – Legal for Play</a:t>
            </a:r>
          </a:p>
          <a:p>
            <a:pPr marL="0" indent="0" algn="ctr">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9650" y="2171700"/>
            <a:ext cx="3818763"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437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1-5 – Not Legal Play </a:t>
            </a:r>
          </a:p>
          <a:p>
            <a:pPr marL="0" indent="0" algn="ctr">
              <a:buNone/>
            </a:pPr>
            <a:endParaRPr lang="en-US" dirty="0" smtClean="0"/>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3965" y="2180491"/>
            <a:ext cx="4462104" cy="4484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4442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1-5 Note – </a:t>
            </a:r>
          </a:p>
          <a:p>
            <a:pPr marL="0" indent="0" algn="ctr">
              <a:buNone/>
            </a:pPr>
            <a:r>
              <a:rPr lang="en-US" b="1" dirty="0" smtClean="0"/>
              <a:t>Legal for play but without NFHS</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9385" y="2664069"/>
            <a:ext cx="3921369" cy="3921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005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lnSpcReduction="10000"/>
          </a:bodyPr>
          <a:lstStyle/>
          <a:p>
            <a:pPr marL="0" indent="0" algn="ctr">
              <a:buNone/>
            </a:pPr>
            <a:r>
              <a:rPr lang="en-US" b="1" dirty="0"/>
              <a:t>Rule </a:t>
            </a:r>
            <a:r>
              <a:rPr lang="en-US" b="1" dirty="0" smtClean="0"/>
              <a:t>1-2-7, 8 &amp; 9  </a:t>
            </a:r>
            <a:r>
              <a:rPr lang="en-US" b="1" dirty="0"/>
              <a:t>The Field </a:t>
            </a:r>
            <a:endParaRPr lang="en-US" b="1" dirty="0" smtClean="0"/>
          </a:p>
          <a:p>
            <a:pPr marL="0" indent="0" algn="ctr">
              <a:buNone/>
            </a:pPr>
            <a:r>
              <a:rPr lang="en-US" sz="2400" b="1" dirty="0" smtClean="0"/>
              <a:t>(</a:t>
            </a:r>
            <a:r>
              <a:rPr lang="en-US" sz="2400" b="1" dirty="0"/>
              <a:t>Increase </a:t>
            </a:r>
            <a:r>
              <a:rPr lang="en-US" sz="2400" b="1" dirty="0" smtClean="0"/>
              <a:t>the size </a:t>
            </a:r>
            <a:r>
              <a:rPr lang="en-US" sz="2400" b="1" dirty="0"/>
              <a:t>of the Substitution/Table Area)</a:t>
            </a:r>
            <a:endParaRPr lang="en-US" sz="2400" dirty="0"/>
          </a:p>
          <a:p>
            <a:r>
              <a:rPr lang="en-US" dirty="0" smtClean="0"/>
              <a:t>ART</a:t>
            </a:r>
            <a:r>
              <a:rPr lang="en-US" dirty="0"/>
              <a:t>. 7 . . . </a:t>
            </a:r>
            <a:r>
              <a:rPr lang="en-US" dirty="0" smtClean="0"/>
              <a:t>Two </a:t>
            </a:r>
            <a:r>
              <a:rPr lang="en-US" dirty="0"/>
              <a:t>lines shall be drawn on either side of the center line </a:t>
            </a:r>
            <a:r>
              <a:rPr lang="en-US" b="1" dirty="0" smtClean="0">
                <a:solidFill>
                  <a:srgbClr val="FF0000"/>
                </a:solidFill>
              </a:rPr>
              <a:t>10 </a:t>
            </a:r>
            <a:r>
              <a:rPr lang="en-US" b="1" dirty="0">
                <a:solidFill>
                  <a:srgbClr val="FF0000"/>
                </a:solidFill>
              </a:rPr>
              <a:t>yards</a:t>
            </a:r>
            <a:r>
              <a:rPr lang="en-US" dirty="0"/>
              <a:t> from the center line and extending past the scorer’s table. </a:t>
            </a:r>
            <a:endParaRPr lang="en-US" dirty="0" smtClean="0"/>
          </a:p>
          <a:p>
            <a:r>
              <a:rPr lang="en-US" dirty="0"/>
              <a:t>ART. 8 . . . Each coaches’ area shall extend from the table area </a:t>
            </a:r>
            <a:r>
              <a:rPr lang="en-US" b="1" dirty="0">
                <a:solidFill>
                  <a:srgbClr val="FF0000"/>
                </a:solidFill>
              </a:rPr>
              <a:t>15 yards</a:t>
            </a:r>
            <a:r>
              <a:rPr lang="en-US" b="1" dirty="0"/>
              <a:t> </a:t>
            </a:r>
            <a:r>
              <a:rPr lang="en-US" dirty="0"/>
              <a:t>parallel to the sideline. </a:t>
            </a:r>
            <a:endParaRPr lang="en-US" dirty="0" smtClean="0"/>
          </a:p>
          <a:p>
            <a:r>
              <a:rPr lang="en-US" dirty="0"/>
              <a:t>ART. 9 . . . Each bench area shall extend from the table area </a:t>
            </a:r>
            <a:r>
              <a:rPr lang="en-US" b="1" dirty="0">
                <a:solidFill>
                  <a:srgbClr val="FF0000"/>
                </a:solidFill>
              </a:rPr>
              <a:t>15 yards</a:t>
            </a:r>
            <a:r>
              <a:rPr lang="en-US" b="1" dirty="0"/>
              <a:t> </a:t>
            </a:r>
            <a:r>
              <a:rPr lang="en-US" dirty="0"/>
              <a:t>parallel to the sideline. </a:t>
            </a:r>
          </a:p>
          <a:p>
            <a:endParaRPr lang="en-US" dirty="0"/>
          </a:p>
        </p:txBody>
      </p:sp>
    </p:spTree>
    <p:extLst>
      <p:ext uri="{BB962C8B-B14F-4D97-AF65-F5344CB8AC3E}">
        <p14:creationId xmlns="" xmlns:p14="http://schemas.microsoft.com/office/powerpoint/2010/main" val="380927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1-2-7, 8 &amp; 9  </a:t>
            </a:r>
            <a:r>
              <a:rPr lang="en-US" b="1" dirty="0"/>
              <a:t>The Field </a:t>
            </a:r>
            <a:endParaRPr lang="en-US" b="1" dirty="0" smtClean="0"/>
          </a:p>
          <a:p>
            <a:endParaRPr lang="en-US" sz="1200" dirty="0" smtClean="0"/>
          </a:p>
          <a:p>
            <a:r>
              <a:rPr lang="en-US" dirty="0" smtClean="0"/>
              <a:t>This </a:t>
            </a:r>
            <a:r>
              <a:rPr lang="en-US" dirty="0"/>
              <a:t>larger Substitution/Table area complements the new substitution rules by allowing more space for players to get on and off the field; and also creates better sight-lines for table personnel.</a:t>
            </a:r>
          </a:p>
          <a:p>
            <a:endParaRPr lang="en-US" dirty="0"/>
          </a:p>
        </p:txBody>
      </p:sp>
    </p:spTree>
    <p:extLst>
      <p:ext uri="{BB962C8B-B14F-4D97-AF65-F5344CB8AC3E}">
        <p14:creationId xmlns="" xmlns:p14="http://schemas.microsoft.com/office/powerpoint/2010/main" val="3197439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endParaRPr lang="en-US" dirty="0" smtClean="0"/>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5033" y="1664969"/>
            <a:ext cx="6860095" cy="49550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4501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2688"/>
          </a:xfrm>
        </p:spPr>
        <p:txBody>
          <a:bodyPr/>
          <a:lstStyle/>
          <a:p>
            <a:pPr eaLnBrk="1" hangingPunct="1">
              <a:defRPr/>
            </a:pPr>
            <a:r>
              <a:rPr lang="en-US" sz="2800" b="1" dirty="0" smtClean="0">
                <a:latin typeface="+mn-lt"/>
              </a:rPr>
              <a:t>Concussion in Sports – What You Need to Know </a:t>
            </a:r>
            <a:r>
              <a:rPr lang="en-US" sz="800" b="1" dirty="0" smtClean="0">
                <a:latin typeface="+mn-lt"/>
              </a:rPr>
              <a:t/>
            </a:r>
            <a:br>
              <a:rPr lang="en-US" sz="800" b="1" dirty="0" smtClean="0">
                <a:latin typeface="+mn-lt"/>
              </a:rPr>
            </a:br>
            <a:r>
              <a:rPr lang="en-US" sz="3200" b="1" dirty="0" smtClean="0">
                <a:latin typeface="+mn-lt"/>
              </a:rPr>
              <a:t>www.nfhslearn.com</a:t>
            </a:r>
          </a:p>
        </p:txBody>
      </p:sp>
      <p:pic>
        <p:nvPicPr>
          <p:cNvPr id="2051" name="Content Placeholder 3" descr="Picture4.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1649059" y="1593409"/>
            <a:ext cx="6940904" cy="5015353"/>
          </a:xfrm>
        </p:spPr>
      </p:pic>
      <p:sp>
        <p:nvSpPr>
          <p:cNvPr id="4" name="Explosion 2 3"/>
          <p:cNvSpPr/>
          <p:nvPr/>
        </p:nvSpPr>
        <p:spPr>
          <a:xfrm>
            <a:off x="72231" y="1525588"/>
            <a:ext cx="1550988" cy="14351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53" name="TextBox 4"/>
          <p:cNvSpPr txBox="1">
            <a:spLocks noChangeArrowheads="1"/>
          </p:cNvSpPr>
          <p:nvPr/>
        </p:nvSpPr>
        <p:spPr bwMode="auto">
          <a:xfrm>
            <a:off x="368300" y="1873250"/>
            <a:ext cx="95885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sz="1200" b="1" dirty="0" smtClean="0">
              <a:solidFill>
                <a:srgbClr val="FF0000"/>
              </a:solidFill>
            </a:endParaRPr>
          </a:p>
          <a:p>
            <a:pPr eaLnBrk="1" hangingPunct="1"/>
            <a:r>
              <a:rPr lang="en-US" b="1" dirty="0" smtClean="0">
                <a:solidFill>
                  <a:srgbClr val="FF0000"/>
                </a:solidFill>
              </a:rPr>
              <a:t>FREE</a:t>
            </a:r>
            <a:r>
              <a:rPr lang="en-US" b="1" dirty="0">
                <a:solidFill>
                  <a:srgbClr val="FF0000"/>
                </a:solidFill>
              </a:rPr>
              <a:t>!</a:t>
            </a:r>
          </a:p>
        </p:txBody>
      </p:sp>
    </p:spTree>
    <p:extLst>
      <p:ext uri="{BB962C8B-B14F-4D97-AF65-F5344CB8AC3E}">
        <p14:creationId xmlns="" xmlns:p14="http://schemas.microsoft.com/office/powerpoint/2010/main" val="3797986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a:t>
            </a:r>
            <a:r>
              <a:rPr lang="en-US" b="1" dirty="0"/>
              <a:t>1-7-5 New</a:t>
            </a:r>
            <a:endParaRPr lang="en-US" b="1" u="sng" dirty="0" smtClean="0"/>
          </a:p>
          <a:p>
            <a:endParaRPr lang="en-US" sz="1200" u="sng" dirty="0"/>
          </a:p>
          <a:p>
            <a:r>
              <a:rPr lang="en-US" dirty="0" smtClean="0"/>
              <a:t>ART</a:t>
            </a:r>
            <a:r>
              <a:rPr lang="en-US" dirty="0"/>
              <a:t>. 5 . .  Any crosse used in a faceoff may not have tape on the plastic throat of the head.</a:t>
            </a:r>
          </a:p>
          <a:p>
            <a:endParaRPr lang="en-US" dirty="0"/>
          </a:p>
        </p:txBody>
      </p:sp>
    </p:spTree>
    <p:extLst>
      <p:ext uri="{BB962C8B-B14F-4D97-AF65-F5344CB8AC3E}">
        <p14:creationId xmlns="" xmlns:p14="http://schemas.microsoft.com/office/powerpoint/2010/main" val="236435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a:t>
            </a:r>
            <a:r>
              <a:rPr lang="en-US" b="1" dirty="0"/>
              <a:t>1-7-5 New</a:t>
            </a:r>
            <a:endParaRPr lang="en-US" b="1" u="sng" dirty="0" smtClean="0"/>
          </a:p>
          <a:p>
            <a:endParaRPr lang="en-US" sz="1200" u="sng" dirty="0"/>
          </a:p>
          <a:p>
            <a:r>
              <a:rPr lang="en-US" dirty="0" smtClean="0"/>
              <a:t>Tape </a:t>
            </a:r>
            <a:r>
              <a:rPr lang="en-US" dirty="0"/>
              <a:t>on the throat area of the head </a:t>
            </a:r>
            <a:r>
              <a:rPr lang="en-US" dirty="0" smtClean="0"/>
              <a:t>may make </a:t>
            </a:r>
            <a:r>
              <a:rPr lang="en-US" dirty="0"/>
              <a:t>it difficult or impossible to tell if a player has his glove on the throat area of the head, which is a deliberate attempt to deceive.</a:t>
            </a:r>
          </a:p>
          <a:p>
            <a:endParaRPr lang="en-US" dirty="0"/>
          </a:p>
        </p:txBody>
      </p:sp>
    </p:spTree>
    <p:extLst>
      <p:ext uri="{BB962C8B-B14F-4D97-AF65-F5344CB8AC3E}">
        <p14:creationId xmlns="" xmlns:p14="http://schemas.microsoft.com/office/powerpoint/2010/main" val="2124384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4.3.4 </a:t>
            </a:r>
            <a:r>
              <a:rPr lang="en-US" b="1" dirty="0"/>
              <a:t>SITUATION C: </a:t>
            </a:r>
            <a:r>
              <a:rPr lang="en-US" dirty="0"/>
              <a:t>On a faceoff, the Team A faceoff player has tape on the plastic part of the stick near the handle. </a:t>
            </a:r>
            <a:r>
              <a:rPr lang="en-US" b="1" dirty="0"/>
              <a:t>RULING:</a:t>
            </a:r>
            <a:r>
              <a:rPr lang="en-US" dirty="0"/>
              <a:t>  The player must remove the tape, change sticks, or Team A may send out a new faceoff player. If this process delays the game, it is a technical foul on Team A and the ball is awarded to Team B. There is no stick penalty on Team A.</a:t>
            </a:r>
          </a:p>
          <a:p>
            <a:endParaRPr lang="en-US" dirty="0"/>
          </a:p>
        </p:txBody>
      </p:sp>
    </p:spTree>
    <p:extLst>
      <p:ext uri="{BB962C8B-B14F-4D97-AF65-F5344CB8AC3E}">
        <p14:creationId xmlns="" xmlns:p14="http://schemas.microsoft.com/office/powerpoint/2010/main" val="1895625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1-9-1g6</a:t>
            </a:r>
          </a:p>
          <a:p>
            <a:endParaRPr lang="en-US" sz="1200" dirty="0"/>
          </a:p>
          <a:p>
            <a:r>
              <a:rPr lang="en-US" dirty="0" smtClean="0"/>
              <a:t>6</a:t>
            </a:r>
            <a:r>
              <a:rPr lang="en-US" dirty="0"/>
              <a:t>. Duplicate numbers on jerseys shall not be permitted on the same team. Legal numbers are 0-99. </a:t>
            </a:r>
          </a:p>
          <a:p>
            <a:pPr marL="0" indent="0">
              <a:buNone/>
            </a:pPr>
            <a:r>
              <a:rPr lang="en-US" dirty="0" smtClean="0"/>
              <a:t>	Note</a:t>
            </a:r>
            <a:r>
              <a:rPr lang="en-US" dirty="0"/>
              <a:t>: Beginning in the 2017-18 school </a:t>
            </a:r>
            <a:r>
              <a:rPr lang="en-US" dirty="0" smtClean="0"/>
              <a:t>	year</a:t>
            </a:r>
            <a:r>
              <a:rPr lang="en-US" dirty="0"/>
              <a:t>, double-zero, 01, 02, 03 etc. are not </a:t>
            </a:r>
            <a:r>
              <a:rPr lang="en-US" dirty="0" smtClean="0"/>
              <a:t>	legal </a:t>
            </a:r>
            <a:r>
              <a:rPr lang="en-US" dirty="0"/>
              <a:t>numbers. </a:t>
            </a:r>
          </a:p>
          <a:p>
            <a:endParaRPr lang="en-US" dirty="0"/>
          </a:p>
        </p:txBody>
      </p:sp>
    </p:spTree>
    <p:extLst>
      <p:ext uri="{BB962C8B-B14F-4D97-AF65-F5344CB8AC3E}">
        <p14:creationId xmlns="" xmlns:p14="http://schemas.microsoft.com/office/powerpoint/2010/main" val="3734802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1-9-1g6</a:t>
            </a:r>
          </a:p>
          <a:p>
            <a:endParaRPr lang="en-US" sz="1300" dirty="0"/>
          </a:p>
          <a:p>
            <a:r>
              <a:rPr lang="en-US" dirty="0" smtClean="0"/>
              <a:t>There </a:t>
            </a:r>
            <a:r>
              <a:rPr lang="en-US" dirty="0"/>
              <a:t>have been some situations where teams were using both 1 and 01, 2 and 02, etc. and considering them as different numbers. This rule revision is needed to alleviate these problems. The delayed implementation </a:t>
            </a:r>
            <a:r>
              <a:rPr lang="en-US" dirty="0" smtClean="0"/>
              <a:t>of prohibiting the use of double-zero, 01, 02, 03, etc. will </a:t>
            </a:r>
            <a:r>
              <a:rPr lang="en-US" dirty="0"/>
              <a:t>allow schools time to budget for this part of the revision.</a:t>
            </a:r>
          </a:p>
          <a:p>
            <a:endParaRPr lang="en-US" dirty="0"/>
          </a:p>
        </p:txBody>
      </p:sp>
    </p:spTree>
    <p:extLst>
      <p:ext uri="{BB962C8B-B14F-4D97-AF65-F5344CB8AC3E}">
        <p14:creationId xmlns="" xmlns:p14="http://schemas.microsoft.com/office/powerpoint/2010/main" val="2282094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r>
              <a:rPr lang="en-US" b="1" dirty="0"/>
              <a:t>1.9.1 SITUATION G: </a:t>
            </a:r>
            <a:r>
              <a:rPr lang="en-US" dirty="0"/>
              <a:t>During the game, A1 is wearing a jersey with the number 2 and A2 is wearing a jersey with the number 02. RULING:  Illegal as 2 and 02 are considered to be the same number. Either A1 or A2 must leave the field at the next dead ball and may not return wearing that same number jersey. The official shall warn the coach about jersey numbers and subsequent violations shall be a conduct foul on Team A’s head coach.</a:t>
            </a:r>
          </a:p>
          <a:p>
            <a:endParaRPr lang="en-US" dirty="0"/>
          </a:p>
        </p:txBody>
      </p:sp>
    </p:spTree>
    <p:extLst>
      <p:ext uri="{BB962C8B-B14F-4D97-AF65-F5344CB8AC3E}">
        <p14:creationId xmlns="" xmlns:p14="http://schemas.microsoft.com/office/powerpoint/2010/main" val="257940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b="1" dirty="0"/>
              <a:t>Rule 1-10-1c, 1-10-2 and </a:t>
            </a:r>
            <a:r>
              <a:rPr lang="en-US" b="1" dirty="0" smtClean="0"/>
              <a:t>6-6-3a</a:t>
            </a:r>
            <a:endParaRPr lang="en-US" b="1" dirty="0"/>
          </a:p>
          <a:p>
            <a:endParaRPr lang="en-US" sz="1700" b="1" cap="all" dirty="0"/>
          </a:p>
          <a:p>
            <a:r>
              <a:rPr lang="en-US" b="1" cap="all" dirty="0" smtClean="0"/>
              <a:t>ART</a:t>
            </a:r>
            <a:r>
              <a:rPr lang="en-US" b="1" cap="all" dirty="0"/>
              <a:t>. 1 . . . </a:t>
            </a:r>
            <a:r>
              <a:rPr lang="en-US" dirty="0"/>
              <a:t>No player shall participate while wearing illegal equipment. Such equipment shall always include but is not limited to:</a:t>
            </a:r>
          </a:p>
          <a:p>
            <a:pPr marL="0" indent="0">
              <a:buNone/>
              <a:tabLst>
                <a:tab pos="1371600" algn="l"/>
              </a:tabLst>
            </a:pPr>
            <a:r>
              <a:rPr lang="en-US" dirty="0" smtClean="0"/>
              <a:t>	c</a:t>
            </a:r>
            <a:r>
              <a:rPr lang="en-US" dirty="0"/>
              <a:t>.	Electronic communication equipment </a:t>
            </a:r>
            <a:r>
              <a:rPr lang="en-US" dirty="0" smtClean="0"/>
              <a:t>worn 			during </a:t>
            </a:r>
            <a:r>
              <a:rPr lang="en-US" dirty="0"/>
              <a:t>play by any of the 10 on-field players. </a:t>
            </a:r>
          </a:p>
          <a:p>
            <a:pPr marL="0" indent="0">
              <a:buNone/>
            </a:pPr>
            <a:r>
              <a:rPr lang="en-US" cap="all" dirty="0"/>
              <a:t> </a:t>
            </a:r>
            <a:endParaRPr lang="en-US" dirty="0"/>
          </a:p>
          <a:p>
            <a:r>
              <a:rPr lang="en-US" b="1" cap="all" dirty="0"/>
              <a:t>ART. 2 . . </a:t>
            </a:r>
            <a:r>
              <a:rPr lang="en-US" b="1" cap="all" dirty="0" smtClean="0"/>
              <a:t>. </a:t>
            </a:r>
            <a:r>
              <a:rPr lang="en-US" dirty="0" smtClean="0"/>
              <a:t>Electronic </a:t>
            </a:r>
            <a:r>
              <a:rPr lang="en-US" dirty="0"/>
              <a:t>equipment may be used during play by coaches, non-playing team members, athletic trainers and/or other individuals officially connected with a team, however electronic audio equipment may not be used to communicate with the 10 on-field players. </a:t>
            </a:r>
          </a:p>
          <a:p>
            <a:pPr marL="0" indent="0">
              <a:buNone/>
            </a:pPr>
            <a:r>
              <a:rPr lang="en-US" dirty="0"/>
              <a:t> </a:t>
            </a:r>
          </a:p>
          <a:p>
            <a:pPr lvl="0"/>
            <a:r>
              <a:rPr lang="en-US" b="1" dirty="0" smtClean="0"/>
              <a:t>6-6-3a</a:t>
            </a:r>
            <a:r>
              <a:rPr lang="en-US" dirty="0" smtClean="0"/>
              <a:t> . . . Use </a:t>
            </a:r>
            <a:r>
              <a:rPr lang="en-US" dirty="0"/>
              <a:t>artificial audio enhancement aids (i.e., electronic devices, megaphones) in communicating with players on the field.</a:t>
            </a:r>
          </a:p>
          <a:p>
            <a:endParaRPr lang="en-US" dirty="0"/>
          </a:p>
        </p:txBody>
      </p:sp>
    </p:spTree>
    <p:extLst>
      <p:ext uri="{BB962C8B-B14F-4D97-AF65-F5344CB8AC3E}">
        <p14:creationId xmlns="" xmlns:p14="http://schemas.microsoft.com/office/powerpoint/2010/main" val="1843311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a:t>
            </a:r>
            <a:r>
              <a:rPr lang="en-US" b="1" dirty="0"/>
              <a:t>1-10-1c, 1-10-2 and </a:t>
            </a:r>
            <a:r>
              <a:rPr lang="en-US" b="1" dirty="0" smtClean="0"/>
              <a:t>6-6-3a</a:t>
            </a:r>
            <a:endParaRPr lang="en-US" b="1" dirty="0"/>
          </a:p>
          <a:p>
            <a:endParaRPr lang="en-US" sz="1200" b="1" cap="all" dirty="0"/>
          </a:p>
          <a:p>
            <a:pPr marL="803275" indent="-457200"/>
            <a:r>
              <a:rPr lang="en-US" dirty="0"/>
              <a:t>Allows the use of electronic equipment by coaches, non-playing team members, athletic trainers and/or others officially connected with a team to use such equipment while still prohibiting the use of electronic audio equipment to communicate with the 10 on-field players.</a:t>
            </a:r>
          </a:p>
          <a:p>
            <a:pPr marL="346075" indent="0">
              <a:buNone/>
            </a:pPr>
            <a:endParaRPr lang="en-US" dirty="0"/>
          </a:p>
        </p:txBody>
      </p:sp>
    </p:spTree>
    <p:extLst>
      <p:ext uri="{BB962C8B-B14F-4D97-AF65-F5344CB8AC3E}">
        <p14:creationId xmlns="" xmlns:p14="http://schemas.microsoft.com/office/powerpoint/2010/main" val="3727340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6.6.3 </a:t>
            </a:r>
            <a:r>
              <a:rPr lang="en-US" b="1" dirty="0"/>
              <a:t>SITUATION B: </a:t>
            </a:r>
            <a:r>
              <a:rPr lang="en-US" dirty="0"/>
              <a:t>The Team A coach is using an electronic display to visually communicate with players on or off the field. </a:t>
            </a:r>
            <a:r>
              <a:rPr lang="en-US" b="1" dirty="0"/>
              <a:t>RULING:</a:t>
            </a:r>
            <a:r>
              <a:rPr lang="en-US" dirty="0"/>
              <a:t> Legal play.</a:t>
            </a:r>
          </a:p>
          <a:p>
            <a:endParaRPr lang="en-US" dirty="0"/>
          </a:p>
        </p:txBody>
      </p:sp>
    </p:spTree>
    <p:extLst>
      <p:ext uri="{BB962C8B-B14F-4D97-AF65-F5344CB8AC3E}">
        <p14:creationId xmlns="" xmlns:p14="http://schemas.microsoft.com/office/powerpoint/2010/main" val="2059620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1-10-1h New</a:t>
            </a:r>
          </a:p>
          <a:p>
            <a:endParaRPr lang="en-US" sz="1200" u="sng" dirty="0"/>
          </a:p>
          <a:p>
            <a:r>
              <a:rPr lang="en-US" dirty="0" smtClean="0"/>
              <a:t>h</a:t>
            </a:r>
            <a:r>
              <a:rPr lang="en-US" dirty="0"/>
              <a:t>. Eye shade (grease or non-glare strips or stickers) that is not a solid stroke or includes words, numbers, logos or other symbols within the eye shade</a:t>
            </a:r>
            <a:r>
              <a:rPr lang="en-US" dirty="0" smtClean="0"/>
              <a:t>.</a:t>
            </a:r>
            <a:endParaRPr lang="en-US" dirty="0"/>
          </a:p>
          <a:p>
            <a:endParaRPr lang="en-US" dirty="0"/>
          </a:p>
        </p:txBody>
      </p:sp>
    </p:spTree>
    <p:extLst>
      <p:ext uri="{BB962C8B-B14F-4D97-AF65-F5344CB8AC3E}">
        <p14:creationId xmlns="" xmlns:p14="http://schemas.microsoft.com/office/powerpoint/2010/main" val="4177655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oachEdLogo.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7338" y="5484813"/>
            <a:ext cx="2438400"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4" descr="us-lacrosse.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7788" y="5456238"/>
            <a:ext cx="10033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931863" y="1695450"/>
            <a:ext cx="7720012" cy="3868738"/>
          </a:xfrm>
          <a:prstGeom prst="rect">
            <a:avLst/>
          </a:prstGeom>
          <a:noFill/>
          <a:ln w="9525">
            <a:noFill/>
            <a:miter lim="800000"/>
            <a:headEnd/>
            <a:tailEnd/>
          </a:ln>
          <a:effectLst/>
        </p:spPr>
        <p:txBody>
          <a:bodyPr/>
          <a:lstStyle/>
          <a:p>
            <a:pPr marL="284163" indent="-284163">
              <a:spcBef>
                <a:spcPct val="20000"/>
              </a:spcBef>
              <a:buClr>
                <a:srgbClr val="003798"/>
              </a:buClr>
              <a:buFont typeface="Wingdings" pitchFamily="2" charset="2"/>
              <a:buChar char="§"/>
              <a:defRPr/>
            </a:pPr>
            <a:r>
              <a:rPr lang="en-US" sz="2800" b="1" kern="0" dirty="0">
                <a:latin typeface="+mn-lt"/>
              </a:rPr>
              <a:t>Fundamentals of Coaching Lacrosse</a:t>
            </a:r>
          </a:p>
          <a:p>
            <a:pPr marL="685800" lvl="1" indent="-228600">
              <a:spcBef>
                <a:spcPct val="20000"/>
              </a:spcBef>
              <a:buClr>
                <a:srgbClr val="D21034"/>
              </a:buClr>
              <a:buFontTx/>
              <a:buChar char="•"/>
              <a:defRPr/>
            </a:pPr>
            <a:r>
              <a:rPr lang="en-US" sz="2000" kern="0" dirty="0">
                <a:latin typeface="+mn-lt"/>
              </a:rPr>
              <a:t>Courses available for both boys and girls</a:t>
            </a:r>
          </a:p>
          <a:p>
            <a:pPr marL="284163" indent="-284163">
              <a:spcBef>
                <a:spcPct val="20000"/>
              </a:spcBef>
              <a:buClr>
                <a:srgbClr val="003798"/>
              </a:buClr>
              <a:buFont typeface="Wingdings" pitchFamily="2" charset="2"/>
              <a:buChar char="§"/>
              <a:defRPr/>
            </a:pPr>
            <a:endParaRPr lang="en-US" sz="1000" kern="0" dirty="0">
              <a:latin typeface="+mn-lt"/>
            </a:endParaRPr>
          </a:p>
          <a:p>
            <a:pPr marL="284163" indent="-284163">
              <a:spcBef>
                <a:spcPct val="20000"/>
              </a:spcBef>
              <a:buClr>
                <a:srgbClr val="003798"/>
              </a:buClr>
              <a:buFont typeface="Wingdings" pitchFamily="2" charset="2"/>
              <a:buChar char="§"/>
              <a:defRPr/>
            </a:pPr>
            <a:r>
              <a:rPr lang="en-US" sz="2400" kern="0" dirty="0">
                <a:latin typeface="+mn-lt"/>
              </a:rPr>
              <a:t>Developed in partnership with the NFHS and US Lacrosse.</a:t>
            </a:r>
          </a:p>
          <a:p>
            <a:pPr marL="284163" indent="-284163">
              <a:spcBef>
                <a:spcPct val="20000"/>
              </a:spcBef>
              <a:buClr>
                <a:srgbClr val="003798"/>
              </a:buClr>
              <a:buFont typeface="Wingdings" pitchFamily="2" charset="2"/>
              <a:buChar char="§"/>
              <a:defRPr/>
            </a:pPr>
            <a:endParaRPr lang="en-US" sz="1000" kern="0" dirty="0">
              <a:latin typeface="+mn-lt"/>
            </a:endParaRPr>
          </a:p>
          <a:p>
            <a:pPr marL="284163" indent="-284163">
              <a:spcBef>
                <a:spcPct val="20000"/>
              </a:spcBef>
              <a:buClr>
                <a:srgbClr val="003798"/>
              </a:buClr>
              <a:buFont typeface="Wingdings" pitchFamily="2" charset="2"/>
              <a:buChar char="§"/>
              <a:defRPr/>
            </a:pPr>
            <a:r>
              <a:rPr lang="en-US" sz="2400" kern="0" dirty="0">
                <a:latin typeface="+mn-lt"/>
              </a:rPr>
              <a:t>Designed for lacrosse coaches to learn how to teach the skills and tactics of the sport.</a:t>
            </a:r>
          </a:p>
          <a:p>
            <a:pPr marL="284163" indent="-284163">
              <a:spcBef>
                <a:spcPct val="20000"/>
              </a:spcBef>
              <a:buClr>
                <a:srgbClr val="003798"/>
              </a:buClr>
              <a:buFont typeface="Wingdings" pitchFamily="2" charset="2"/>
              <a:buChar char="§"/>
              <a:defRPr/>
            </a:pPr>
            <a:endParaRPr lang="en-US" sz="1000" kern="0" dirty="0">
              <a:latin typeface="+mn-lt"/>
            </a:endParaRPr>
          </a:p>
          <a:p>
            <a:pPr marL="284163" indent="-284163">
              <a:spcBef>
                <a:spcPct val="20000"/>
              </a:spcBef>
              <a:buClr>
                <a:srgbClr val="003798"/>
              </a:buClr>
              <a:buFont typeface="Wingdings" pitchFamily="2" charset="2"/>
              <a:buChar char="§"/>
              <a:defRPr/>
            </a:pPr>
            <a:r>
              <a:rPr lang="en-US" sz="2400" kern="0" dirty="0">
                <a:latin typeface="+mn-lt"/>
              </a:rPr>
              <a:t>Learn more about this course and other great courses from the NFHS at </a:t>
            </a:r>
            <a:r>
              <a:rPr lang="en-US" sz="2400" kern="0" dirty="0">
                <a:latin typeface="+mn-lt"/>
                <a:hlinkClick r:id="rId4"/>
              </a:rPr>
              <a:t>www.nfhslearn.com</a:t>
            </a:r>
            <a:r>
              <a:rPr lang="en-US" sz="2400" kern="0" dirty="0">
                <a:latin typeface="+mn-lt"/>
              </a:rPr>
              <a:t>! </a:t>
            </a:r>
          </a:p>
          <a:p>
            <a:pPr marL="284163" indent="-284163">
              <a:spcBef>
                <a:spcPct val="20000"/>
              </a:spcBef>
              <a:buClr>
                <a:srgbClr val="003798"/>
              </a:buClr>
              <a:buFont typeface="Wingdings" pitchFamily="2" charset="2"/>
              <a:buChar char="§"/>
              <a:defRPr/>
            </a:pPr>
            <a:endParaRPr lang="en-US" sz="2800" kern="0" dirty="0">
              <a:latin typeface="+mn-lt"/>
            </a:endParaRPr>
          </a:p>
        </p:txBody>
      </p:sp>
      <p:pic>
        <p:nvPicPr>
          <p:cNvPr id="410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l="28642" t="18393" r="14568" b="69054"/>
          <a:stretch>
            <a:fillRect/>
          </a:stretch>
        </p:blipFill>
        <p:spPr bwMode="auto">
          <a:xfrm>
            <a:off x="0" y="-4763"/>
            <a:ext cx="9144000" cy="126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TextBox 7"/>
          <p:cNvSpPr txBox="1">
            <a:spLocks noChangeArrowheads="1"/>
          </p:cNvSpPr>
          <p:nvPr/>
        </p:nvSpPr>
        <p:spPr bwMode="auto">
          <a:xfrm>
            <a:off x="0" y="1190625"/>
            <a:ext cx="9144000" cy="46196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rPr>
              <a:t>www.nfhslearn.com</a:t>
            </a:r>
          </a:p>
        </p:txBody>
      </p:sp>
    </p:spTree>
    <p:extLst>
      <p:ext uri="{BB962C8B-B14F-4D97-AF65-F5344CB8AC3E}">
        <p14:creationId xmlns="" xmlns:p14="http://schemas.microsoft.com/office/powerpoint/2010/main" val="2799580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1.10.1 </a:t>
            </a:r>
            <a:r>
              <a:rPr lang="en-US" b="1" dirty="0"/>
              <a:t>SITUATION E:</a:t>
            </a:r>
            <a:r>
              <a:rPr lang="en-US" dirty="0"/>
              <a:t> A1 has eye shade (grease or non-glare strips or stickers) that is a) a solid stroke; b) includes words, numbers, logos or other symbols; or c) extends outside the eye socket or below the cheek bone. </a:t>
            </a:r>
            <a:r>
              <a:rPr lang="en-US" b="1" dirty="0"/>
              <a:t>RULING:</a:t>
            </a:r>
            <a:r>
              <a:rPr lang="en-US" dirty="0"/>
              <a:t> a) legal; b) illegal; and c) illegal. In b) and c) A1 must adjust the eye shade before returning to play.</a:t>
            </a:r>
          </a:p>
          <a:p>
            <a:endParaRPr lang="en-US" dirty="0"/>
          </a:p>
        </p:txBody>
      </p:sp>
    </p:spTree>
    <p:extLst>
      <p:ext uri="{BB962C8B-B14F-4D97-AF65-F5344CB8AC3E}">
        <p14:creationId xmlns="" xmlns:p14="http://schemas.microsoft.com/office/powerpoint/2010/main" val="2396181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2-5</a:t>
            </a:r>
          </a:p>
          <a:p>
            <a:endParaRPr lang="en-US" sz="1200" dirty="0"/>
          </a:p>
          <a:p>
            <a:r>
              <a:rPr lang="en-US" dirty="0" smtClean="0"/>
              <a:t>ART</a:t>
            </a:r>
            <a:r>
              <a:rPr lang="en-US" dirty="0"/>
              <a:t>. 1 . . . It is recommended that a minimum of </a:t>
            </a:r>
            <a:r>
              <a:rPr lang="en-US" dirty="0" smtClean="0"/>
              <a:t>three </a:t>
            </a:r>
            <a:r>
              <a:rPr lang="en-US" dirty="0"/>
              <a:t>officials be used to control the game (a referee, </a:t>
            </a:r>
            <a:r>
              <a:rPr lang="en-US" dirty="0" smtClean="0"/>
              <a:t>an </a:t>
            </a:r>
            <a:r>
              <a:rPr lang="en-US" dirty="0"/>
              <a:t>umpire, and a field judge). A </a:t>
            </a:r>
            <a:r>
              <a:rPr lang="en-US" dirty="0" smtClean="0"/>
              <a:t>fourth </a:t>
            </a:r>
            <a:r>
              <a:rPr lang="en-US" dirty="0"/>
              <a:t>official, chief bench official (CBO), may be used.</a:t>
            </a:r>
          </a:p>
          <a:p>
            <a:endParaRPr lang="en-US" dirty="0"/>
          </a:p>
        </p:txBody>
      </p:sp>
    </p:spTree>
    <p:extLst>
      <p:ext uri="{BB962C8B-B14F-4D97-AF65-F5344CB8AC3E}">
        <p14:creationId xmlns="" xmlns:p14="http://schemas.microsoft.com/office/powerpoint/2010/main" val="567078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Rule 2-5</a:t>
            </a:r>
          </a:p>
          <a:p>
            <a:endParaRPr lang="en-US" sz="1300" dirty="0"/>
          </a:p>
          <a:p>
            <a:r>
              <a:rPr lang="en-US" dirty="0"/>
              <a:t>A minimum of three officials is recommended for the game. While the wording of this rule revision changes the fundamental philosophy regarding the number of officials used in a game, it does not require that three officials be used – it is only recommended. With this revision, games could still be played using fewer than three officials if necessary; however, this change in philosophy is indicated to control play, especially with the increased speed of the game.</a:t>
            </a:r>
          </a:p>
          <a:p>
            <a:endParaRPr lang="en-US" dirty="0"/>
          </a:p>
        </p:txBody>
      </p:sp>
    </p:spTree>
    <p:extLst>
      <p:ext uri="{BB962C8B-B14F-4D97-AF65-F5344CB8AC3E}">
        <p14:creationId xmlns="" xmlns:p14="http://schemas.microsoft.com/office/powerpoint/2010/main" val="2689615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2-5-2e</a:t>
            </a:r>
          </a:p>
          <a:p>
            <a:endParaRPr lang="en-US" sz="1200" dirty="0"/>
          </a:p>
          <a:p>
            <a:r>
              <a:rPr lang="en-US" dirty="0" smtClean="0"/>
              <a:t>(</a:t>
            </a:r>
            <a:r>
              <a:rPr lang="en-US" dirty="0"/>
              <a:t>e) black stirrup socks with white over-the-calf crew socks on top or knee length one piece white with 4 inch black top or </a:t>
            </a:r>
            <a:r>
              <a:rPr lang="en-US" b="1" dirty="0">
                <a:solidFill>
                  <a:srgbClr val="FF0000"/>
                </a:solidFill>
              </a:rPr>
              <a:t>short black socks that cover the ankle</a:t>
            </a:r>
            <a:r>
              <a:rPr lang="en-US" dirty="0">
                <a:solidFill>
                  <a:srgbClr val="FF0000"/>
                </a:solidFill>
              </a:rPr>
              <a:t>;</a:t>
            </a:r>
          </a:p>
          <a:p>
            <a:endParaRPr lang="en-US" dirty="0"/>
          </a:p>
        </p:txBody>
      </p:sp>
    </p:spTree>
    <p:extLst>
      <p:ext uri="{BB962C8B-B14F-4D97-AF65-F5344CB8AC3E}">
        <p14:creationId xmlns="" xmlns:p14="http://schemas.microsoft.com/office/powerpoint/2010/main" val="436819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2-5-2e</a:t>
            </a:r>
          </a:p>
          <a:p>
            <a:endParaRPr lang="en-US" sz="1200" dirty="0" smtClean="0"/>
          </a:p>
          <a:p>
            <a:r>
              <a:rPr lang="en-US" dirty="0"/>
              <a:t>The recommended official’s uniform now allows short black socks that cover the ankle. The rules were revised last year to allow black shorts and this change was adopted this year to complement that change.</a:t>
            </a:r>
          </a:p>
          <a:p>
            <a:endParaRPr lang="en-US" dirty="0"/>
          </a:p>
        </p:txBody>
      </p:sp>
    </p:spTree>
    <p:extLst>
      <p:ext uri="{BB962C8B-B14F-4D97-AF65-F5344CB8AC3E}">
        <p14:creationId xmlns="" xmlns:p14="http://schemas.microsoft.com/office/powerpoint/2010/main" val="3684075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Editorial Rules </a:t>
            </a:r>
            <a:r>
              <a:rPr lang="en-US" dirty="0"/>
              <a:t>Revisions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Rule 2-6-1 Note</a:t>
            </a:r>
          </a:p>
          <a:p>
            <a:endParaRPr lang="en-US" sz="1300" dirty="0"/>
          </a:p>
          <a:p>
            <a:r>
              <a:rPr lang="en-US" dirty="0" smtClean="0"/>
              <a:t>NOTE</a:t>
            </a:r>
            <a:r>
              <a:rPr lang="en-US" dirty="0"/>
              <a:t>: The game officials maintain administrative responsibilities for the contest through the completion of any required reports or correspondence in response to any action occurring while the officials have jurisdiction. State associations may intercede in the event of unusual incidents that occur before, during or after the officials’ jurisdiction has ended or in the event that a game is </a:t>
            </a:r>
            <a:r>
              <a:rPr lang="en-US" b="1" dirty="0">
                <a:solidFill>
                  <a:srgbClr val="FF0000"/>
                </a:solidFill>
              </a:rPr>
              <a:t>interrupted, suspended or </a:t>
            </a:r>
            <a:r>
              <a:rPr lang="en-US" dirty="0"/>
              <a:t>terminated prior to the conclusion of regulation play.</a:t>
            </a:r>
          </a:p>
        </p:txBody>
      </p:sp>
    </p:spTree>
    <p:extLst>
      <p:ext uri="{BB962C8B-B14F-4D97-AF65-F5344CB8AC3E}">
        <p14:creationId xmlns="" xmlns:p14="http://schemas.microsoft.com/office/powerpoint/2010/main" val="1930978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Editorial Rules </a:t>
            </a:r>
            <a:r>
              <a:rPr lang="en-US" dirty="0"/>
              <a:t>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2-6-1 Note</a:t>
            </a:r>
          </a:p>
          <a:p>
            <a:endParaRPr lang="en-US" sz="1200" dirty="0" smtClean="0"/>
          </a:p>
          <a:p>
            <a:r>
              <a:rPr lang="en-US" dirty="0" smtClean="0"/>
              <a:t>This </a:t>
            </a:r>
            <a:r>
              <a:rPr lang="en-US" dirty="0"/>
              <a:t>is an editorial revision to clarify the officials’ jurisdiction in the event that a game is interrupted or suspended.</a:t>
            </a:r>
          </a:p>
          <a:p>
            <a:endParaRPr lang="en-US" dirty="0"/>
          </a:p>
        </p:txBody>
      </p:sp>
    </p:spTree>
    <p:extLst>
      <p:ext uri="{BB962C8B-B14F-4D97-AF65-F5344CB8AC3E}">
        <p14:creationId xmlns="" xmlns:p14="http://schemas.microsoft.com/office/powerpoint/2010/main" val="4152840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2-6-1 &amp; 2-6-7</a:t>
            </a:r>
          </a:p>
          <a:p>
            <a:pPr marL="0" indent="0">
              <a:buNone/>
            </a:pPr>
            <a:endParaRPr lang="en-US" sz="1200" b="1" dirty="0" smtClean="0"/>
          </a:p>
          <a:p>
            <a:r>
              <a:rPr lang="en-US" dirty="0" smtClean="0"/>
              <a:t>ART. 1 . . . The official’s authority begins when they arrive on the field and ends when they leave the </a:t>
            </a:r>
            <a:r>
              <a:rPr lang="en-US" b="1" dirty="0" smtClean="0">
                <a:solidFill>
                  <a:srgbClr val="FF0000"/>
                </a:solidFill>
              </a:rPr>
              <a:t>immediate playing facility</a:t>
            </a:r>
            <a:r>
              <a:rPr lang="en-US" dirty="0" smtClean="0">
                <a:solidFill>
                  <a:srgbClr val="FF0000"/>
                </a:solidFill>
              </a:rPr>
              <a:t>. </a:t>
            </a:r>
          </a:p>
          <a:p>
            <a:r>
              <a:rPr lang="en-US" dirty="0" smtClean="0"/>
              <a:t>ART</a:t>
            </a:r>
            <a:r>
              <a:rPr lang="en-US" dirty="0"/>
              <a:t>. 7 . . . At the end of each half, the referee shall check and approve the score. </a:t>
            </a:r>
            <a:r>
              <a:rPr lang="en-US" dirty="0" smtClean="0"/>
              <a:t>When </a:t>
            </a:r>
            <a:r>
              <a:rPr lang="en-US" dirty="0"/>
              <a:t>the </a:t>
            </a:r>
            <a:r>
              <a:rPr lang="en-US" dirty="0" smtClean="0"/>
              <a:t>officials </a:t>
            </a:r>
            <a:r>
              <a:rPr lang="en-US" dirty="0"/>
              <a:t>leave the </a:t>
            </a:r>
            <a:r>
              <a:rPr lang="en-US" b="1" dirty="0" smtClean="0">
                <a:solidFill>
                  <a:srgbClr val="FF0000"/>
                </a:solidFill>
              </a:rPr>
              <a:t>immediate </a:t>
            </a:r>
            <a:r>
              <a:rPr lang="en-US" b="1" dirty="0">
                <a:solidFill>
                  <a:srgbClr val="FF0000"/>
                </a:solidFill>
              </a:rPr>
              <a:t>playing facility </a:t>
            </a:r>
            <a:r>
              <a:rPr lang="en-US" dirty="0"/>
              <a:t>at the end of the game, the officials’ jurisdiction has ended and the score has been approved.</a:t>
            </a:r>
          </a:p>
          <a:p>
            <a:endParaRPr lang="en-US" dirty="0"/>
          </a:p>
        </p:txBody>
      </p:sp>
    </p:spTree>
    <p:extLst>
      <p:ext uri="{BB962C8B-B14F-4D97-AF65-F5344CB8AC3E}">
        <p14:creationId xmlns="" xmlns:p14="http://schemas.microsoft.com/office/powerpoint/2010/main" val="2851698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2-6-1 &amp; 2-6-7</a:t>
            </a:r>
          </a:p>
          <a:p>
            <a:pPr marL="0" indent="0">
              <a:buNone/>
            </a:pPr>
            <a:endParaRPr lang="en-US" sz="1200" b="1" dirty="0" smtClean="0"/>
          </a:p>
          <a:p>
            <a:r>
              <a:rPr lang="en-US" dirty="0" smtClean="0"/>
              <a:t>This </a:t>
            </a:r>
            <a:r>
              <a:rPr lang="en-US" dirty="0"/>
              <a:t>clarifies that the official’s authority does not end when they step off of the field of play following a game. If something should occur prior to their leaving the immediate playing facility, they are still authorized to take appropriate action.</a:t>
            </a:r>
          </a:p>
          <a:p>
            <a:endParaRPr lang="en-US" dirty="0"/>
          </a:p>
        </p:txBody>
      </p:sp>
    </p:spTree>
    <p:extLst>
      <p:ext uri="{BB962C8B-B14F-4D97-AF65-F5344CB8AC3E}">
        <p14:creationId xmlns="" xmlns:p14="http://schemas.microsoft.com/office/powerpoint/2010/main" val="2874663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2.6.1 </a:t>
            </a:r>
            <a:r>
              <a:rPr lang="en-US" b="1" dirty="0"/>
              <a:t>SITUATION: </a:t>
            </a:r>
            <a:r>
              <a:rPr lang="en-US" dirty="0"/>
              <a:t>Officials are present on the edge of the field during the post-game handshake. A1 and B1 begin an altercation, with each exchanging blows.  May A1 and B1 be ejected? </a:t>
            </a:r>
            <a:r>
              <a:rPr lang="en-US" b="1" dirty="0"/>
              <a:t>RULING:</a:t>
            </a:r>
            <a:r>
              <a:rPr lang="en-US" dirty="0"/>
              <a:t> Yes.  The officials' authority is still in effect as they have not left the immediate playing facility.</a:t>
            </a:r>
          </a:p>
          <a:p>
            <a:endParaRPr lang="en-US" dirty="0"/>
          </a:p>
        </p:txBody>
      </p:sp>
    </p:spTree>
    <p:extLst>
      <p:ext uri="{BB962C8B-B14F-4D97-AF65-F5344CB8AC3E}">
        <p14:creationId xmlns="" xmlns:p14="http://schemas.microsoft.com/office/powerpoint/2010/main" val="213489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0033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1923" name="Text Box 3"/>
          <p:cNvSpPr txBox="1">
            <a:spLocks noChangeArrowheads="1"/>
          </p:cNvSpPr>
          <p:nvPr/>
        </p:nvSpPr>
        <p:spPr bwMode="auto">
          <a:xfrm>
            <a:off x="1570038" y="266700"/>
            <a:ext cx="6192837" cy="2032000"/>
          </a:xfrm>
          <a:prstGeom prst="rect">
            <a:avLst/>
          </a:prstGeom>
          <a:noFill/>
          <a:ln w="9525">
            <a:noFill/>
            <a:miter lim="800000"/>
            <a:headEnd/>
            <a:tailEnd/>
          </a:ln>
          <a:effectLst/>
        </p:spPr>
        <p:txBody>
          <a:bodyPr>
            <a:spAutoFit/>
          </a:bodyPr>
          <a:lstStyle/>
          <a:p>
            <a:pPr algn="ctr">
              <a:defRPr/>
            </a:pPr>
            <a:r>
              <a:rPr lang="en-US" sz="3600" dirty="0">
                <a:solidFill>
                  <a:schemeClr val="bg1"/>
                </a:solidFill>
                <a:effectLst>
                  <a:outerShdw blurRad="38100" dist="38100" dir="2700000" algn="tl">
                    <a:srgbClr val="C0C0C0"/>
                  </a:outerShdw>
                </a:effectLst>
                <a:latin typeface="Arial Black" pitchFamily="34" charset="0"/>
                <a:ea typeface="ＭＳ Ｐゴシック" pitchFamily="1" charset="-128"/>
              </a:rPr>
              <a:t>NFHS Boys Lacrosse Rules</a:t>
            </a:r>
          </a:p>
          <a:p>
            <a:pPr>
              <a:spcBef>
                <a:spcPct val="50000"/>
              </a:spcBef>
              <a:defRPr/>
            </a:pPr>
            <a:endParaRPr lang="en-US" sz="3600" dirty="0">
              <a:solidFill>
                <a:schemeClr val="bg1"/>
              </a:solidFill>
              <a:effectLst>
                <a:outerShdw blurRad="38100" dist="38100" dir="2700000" algn="tl">
                  <a:srgbClr val="C0C0C0"/>
                </a:outerShdw>
              </a:effectLst>
              <a:latin typeface="Arial Black" pitchFamily="34" charset="0"/>
              <a:ea typeface="ＭＳ Ｐゴシック" pitchFamily="1" charset="-128"/>
            </a:endParaRPr>
          </a:p>
        </p:txBody>
      </p:sp>
      <p:sp>
        <p:nvSpPr>
          <p:cNvPr id="5124" name="Text Box 4"/>
          <p:cNvSpPr txBox="1">
            <a:spLocks noChangeArrowheads="1"/>
          </p:cNvSpPr>
          <p:nvPr/>
        </p:nvSpPr>
        <p:spPr bwMode="auto">
          <a:xfrm>
            <a:off x="1146175" y="1455738"/>
            <a:ext cx="7451725" cy="5847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200" dirty="0" smtClean="0"/>
          </a:p>
          <a:p>
            <a:pPr algn="just" eaLnBrk="1" hangingPunct="1"/>
            <a:r>
              <a:rPr lang="en-US" sz="2300" dirty="0" smtClean="0"/>
              <a:t>Each </a:t>
            </a:r>
            <a:r>
              <a:rPr lang="en-US" sz="2300" dirty="0"/>
              <a:t>state high school association adopting these NFHS boys lacrosse rules is the sole and exclusive source of binding rules interpretations for contests involving its member schools. Any person having questions about the interpretation of NFHS boys lacrosse rules should contact the boys lacrosse rules interpreter designated </a:t>
            </a:r>
            <a:r>
              <a:rPr lang="en-US" sz="2300" dirty="0" smtClean="0"/>
              <a:t>for the state.</a:t>
            </a:r>
            <a:endParaRPr lang="en-US" sz="2300" dirty="0"/>
          </a:p>
          <a:p>
            <a:pPr algn="just" eaLnBrk="1" hangingPunct="1"/>
            <a:endParaRPr lang="en-US" sz="800" dirty="0"/>
          </a:p>
          <a:p>
            <a:pPr algn="just" eaLnBrk="1" hangingPunct="1"/>
            <a:r>
              <a:rPr lang="en-US" sz="2300" dirty="0"/>
              <a:t>The NFHS is the sole and exclusive source of model interpretations of NFHS boys lacrosse rules. State rules interpreters may contact the NFHS for model boys lacrosse rules interpretations. No other model boys lacrosse rules interpretations should be considered.</a:t>
            </a:r>
          </a:p>
          <a:p>
            <a:pPr algn="just" eaLnBrk="1" hangingPunct="1"/>
            <a:endParaRPr lang="en-US" sz="2400" dirty="0"/>
          </a:p>
          <a:p>
            <a:pPr algn="just" eaLnBrk="1" hangingPunct="1"/>
            <a:endParaRPr lang="en-US" dirty="0"/>
          </a:p>
          <a:p>
            <a:pPr algn="just" eaLnBrk="1" hangingPunct="1"/>
            <a:endParaRPr lang="en-US" dirty="0"/>
          </a:p>
          <a:p>
            <a:pPr algn="just" eaLnBrk="1" hangingPunct="1"/>
            <a:endParaRPr lang="en-US" dirty="0"/>
          </a:p>
        </p:txBody>
      </p:sp>
    </p:spTree>
    <p:extLst>
      <p:ext uri="{BB962C8B-B14F-4D97-AF65-F5344CB8AC3E}">
        <p14:creationId xmlns="" xmlns:p14="http://schemas.microsoft.com/office/powerpoint/2010/main" val="1280888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2-10-1</a:t>
            </a:r>
          </a:p>
          <a:p>
            <a:endParaRPr lang="en-US" sz="1200" dirty="0"/>
          </a:p>
          <a:p>
            <a:r>
              <a:rPr lang="en-US" dirty="0" smtClean="0"/>
              <a:t>Article </a:t>
            </a:r>
            <a:r>
              <a:rPr lang="en-US" dirty="0"/>
              <a:t>1.  At the start of each period a minimum of four balls should be spaced equidistant from each other five yards beyond the end line </a:t>
            </a:r>
            <a:r>
              <a:rPr lang="en-US" b="1" dirty="0">
                <a:solidFill>
                  <a:srgbClr val="FF0000"/>
                </a:solidFill>
              </a:rPr>
              <a:t>and four on both sidelines. On the bench side, balls should be placed at the scorer’s table.</a:t>
            </a:r>
          </a:p>
          <a:p>
            <a:endParaRPr lang="en-US" dirty="0"/>
          </a:p>
        </p:txBody>
      </p:sp>
    </p:spTree>
    <p:extLst>
      <p:ext uri="{BB962C8B-B14F-4D97-AF65-F5344CB8AC3E}">
        <p14:creationId xmlns="" xmlns:p14="http://schemas.microsoft.com/office/powerpoint/2010/main" val="49407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2-10-1</a:t>
            </a:r>
          </a:p>
          <a:p>
            <a:endParaRPr lang="en-US" sz="1200" dirty="0"/>
          </a:p>
          <a:p>
            <a:r>
              <a:rPr lang="en-US" dirty="0"/>
              <a:t>In addition to the four balls placed on each end line, the home team must now also place four balls on each sideline. Putting balls on the sidelines will speed up restarts and shorten overall game times.</a:t>
            </a:r>
          </a:p>
          <a:p>
            <a:endParaRPr lang="en-US" dirty="0"/>
          </a:p>
        </p:txBody>
      </p:sp>
    </p:spTree>
    <p:extLst>
      <p:ext uri="{BB962C8B-B14F-4D97-AF65-F5344CB8AC3E}">
        <p14:creationId xmlns="" xmlns:p14="http://schemas.microsoft.com/office/powerpoint/2010/main" val="644275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r>
              <a:rPr lang="en-US" b="1" dirty="0" smtClean="0"/>
              <a:t>Rule 4-4-3</a:t>
            </a:r>
          </a:p>
          <a:p>
            <a:endParaRPr lang="en-US" sz="1200" dirty="0"/>
          </a:p>
          <a:p>
            <a:r>
              <a:rPr lang="en-US" dirty="0" smtClean="0"/>
              <a:t>ART</a:t>
            </a:r>
            <a:r>
              <a:rPr lang="en-US" dirty="0"/>
              <a:t>. 3 . . . During the faceoff in all penalty situations, there must be four players in the defensive area and three players in the offensive area. Exception: When a team has three players in the penalty area, a player may come out of its defensive area to take the faceoff but must remain onside.</a:t>
            </a:r>
          </a:p>
        </p:txBody>
      </p:sp>
    </p:spTree>
    <p:extLst>
      <p:ext uri="{BB962C8B-B14F-4D97-AF65-F5344CB8AC3E}">
        <p14:creationId xmlns="" xmlns:p14="http://schemas.microsoft.com/office/powerpoint/2010/main" val="2129285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r>
              <a:rPr lang="en-US" b="1" dirty="0" smtClean="0"/>
              <a:t>Rule 4-4-3</a:t>
            </a:r>
          </a:p>
          <a:p>
            <a:endParaRPr lang="en-US" sz="1200" dirty="0"/>
          </a:p>
          <a:p>
            <a:r>
              <a:rPr lang="en-US" dirty="0"/>
              <a:t>There must be four players in the defensive area and three players in the offensive area during faceoffs in penalty situations except when a team has three players in the penalty area. This will provide a greater opportunity for the offended team to retain its man-advantage.</a:t>
            </a:r>
          </a:p>
          <a:p>
            <a:endParaRPr lang="en-US" dirty="0" smtClean="0"/>
          </a:p>
        </p:txBody>
      </p:sp>
    </p:spTree>
    <p:extLst>
      <p:ext uri="{BB962C8B-B14F-4D97-AF65-F5344CB8AC3E}">
        <p14:creationId xmlns="" xmlns:p14="http://schemas.microsoft.com/office/powerpoint/2010/main" val="1637827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b="1" dirty="0" smtClean="0"/>
              <a:t>Rule 4-10</a:t>
            </a:r>
          </a:p>
          <a:p>
            <a:endParaRPr lang="en-US" sz="1200" dirty="0"/>
          </a:p>
          <a:p>
            <a:r>
              <a:rPr lang="en-US" dirty="0"/>
              <a:t>A team is considered offside when it has: </a:t>
            </a:r>
          </a:p>
          <a:p>
            <a:pPr marL="0" lvl="0" indent="0">
              <a:buNone/>
            </a:pPr>
            <a:r>
              <a:rPr lang="en-US" dirty="0" smtClean="0"/>
              <a:t>	a. more </a:t>
            </a:r>
            <a:r>
              <a:rPr lang="en-US" dirty="0"/>
              <a:t>than six players in its offensive </a:t>
            </a:r>
            <a:r>
              <a:rPr lang="en-US" dirty="0" smtClean="0"/>
              <a:t>	half </a:t>
            </a:r>
            <a:r>
              <a:rPr lang="en-US" dirty="0"/>
              <a:t>of the field (between the centerline </a:t>
            </a:r>
            <a:r>
              <a:rPr lang="en-US" dirty="0" smtClean="0"/>
              <a:t>	and </a:t>
            </a:r>
            <a:r>
              <a:rPr lang="en-US" dirty="0"/>
              <a:t>the end line) including players in the </a:t>
            </a:r>
            <a:r>
              <a:rPr lang="en-US" dirty="0" smtClean="0"/>
              <a:t>	penalty  </a:t>
            </a:r>
            <a:r>
              <a:rPr lang="en-US" dirty="0"/>
              <a:t>box, or</a:t>
            </a:r>
          </a:p>
          <a:p>
            <a:pPr marL="0" lvl="0" indent="0">
              <a:buNone/>
            </a:pPr>
            <a:r>
              <a:rPr lang="en-US" dirty="0" smtClean="0"/>
              <a:t>	b. more </a:t>
            </a:r>
            <a:r>
              <a:rPr lang="en-US" dirty="0"/>
              <a:t>than seven players in its </a:t>
            </a:r>
            <a:r>
              <a:rPr lang="en-US" dirty="0" smtClean="0"/>
              <a:t>	defensive </a:t>
            </a:r>
            <a:r>
              <a:rPr lang="en-US" dirty="0"/>
              <a:t>half of the field (between the </a:t>
            </a:r>
            <a:r>
              <a:rPr lang="en-US" dirty="0" smtClean="0"/>
              <a:t>	centerline </a:t>
            </a:r>
            <a:r>
              <a:rPr lang="en-US" dirty="0"/>
              <a:t>and the end line) including </a:t>
            </a:r>
            <a:r>
              <a:rPr lang="en-US" dirty="0" smtClean="0"/>
              <a:t>	players </a:t>
            </a:r>
            <a:r>
              <a:rPr lang="en-US" dirty="0"/>
              <a:t>in the penalty box.</a:t>
            </a:r>
          </a:p>
          <a:p>
            <a:endParaRPr lang="en-US" dirty="0" smtClean="0"/>
          </a:p>
          <a:p>
            <a:endParaRPr lang="en-US" dirty="0"/>
          </a:p>
          <a:p>
            <a:endParaRPr lang="en-US" dirty="0"/>
          </a:p>
        </p:txBody>
      </p:sp>
    </p:spTree>
    <p:extLst>
      <p:ext uri="{BB962C8B-B14F-4D97-AF65-F5344CB8AC3E}">
        <p14:creationId xmlns="" xmlns:p14="http://schemas.microsoft.com/office/powerpoint/2010/main" val="1468822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4-10</a:t>
            </a:r>
          </a:p>
          <a:p>
            <a:endParaRPr lang="en-US" sz="1200" dirty="0" smtClean="0"/>
          </a:p>
          <a:p>
            <a:r>
              <a:rPr lang="en-US" dirty="0" smtClean="0"/>
              <a:t>This </a:t>
            </a:r>
            <a:r>
              <a:rPr lang="en-US" dirty="0"/>
              <a:t>revises the </a:t>
            </a:r>
            <a:r>
              <a:rPr lang="en-US" dirty="0" smtClean="0"/>
              <a:t>requirement </a:t>
            </a:r>
            <a:r>
              <a:rPr lang="en-US" dirty="0"/>
              <a:t>to more accurately reflect the unfair advantage created by an offside situation and allows the official to “count forward,” keeping their attention focused on the active side of the field.</a:t>
            </a:r>
          </a:p>
          <a:p>
            <a:endParaRPr lang="en-US" dirty="0" smtClean="0"/>
          </a:p>
          <a:p>
            <a:endParaRPr lang="en-US" dirty="0"/>
          </a:p>
          <a:p>
            <a:endParaRPr lang="en-US" dirty="0"/>
          </a:p>
        </p:txBody>
      </p:sp>
    </p:spTree>
    <p:extLst>
      <p:ext uri="{BB962C8B-B14F-4D97-AF65-F5344CB8AC3E}">
        <p14:creationId xmlns="" xmlns:p14="http://schemas.microsoft.com/office/powerpoint/2010/main" val="1304404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Rule 4-11</a:t>
            </a:r>
          </a:p>
          <a:p>
            <a:pPr marL="0" indent="0">
              <a:buNone/>
            </a:pPr>
            <a:endParaRPr lang="en-US" sz="1300" dirty="0"/>
          </a:p>
          <a:p>
            <a:r>
              <a:rPr lang="en-US" dirty="0"/>
              <a:t>ART. 1 . . . If only one team is offside, a technical foul shall be called against the offending team.</a:t>
            </a:r>
          </a:p>
          <a:p>
            <a:r>
              <a:rPr lang="en-US" dirty="0"/>
              <a:t>ART. 2 . . . If both teams are offside and one of the teams has possession of the ball, the players shall be placed onside and play resumed with the team in possession of the ball retaining possession.</a:t>
            </a:r>
          </a:p>
          <a:p>
            <a:r>
              <a:rPr lang="en-US" dirty="0"/>
              <a:t>ART. 3 . . . If both teams are offside and neither team has possession of the ball, the players shall be placed onside, and the ball shall be awarded according to alternate-possession rule.</a:t>
            </a:r>
          </a:p>
          <a:p>
            <a:endParaRPr lang="en-US" dirty="0"/>
          </a:p>
        </p:txBody>
      </p:sp>
    </p:spTree>
    <p:extLst>
      <p:ext uri="{BB962C8B-B14F-4D97-AF65-F5344CB8AC3E}">
        <p14:creationId xmlns="" xmlns:p14="http://schemas.microsoft.com/office/powerpoint/2010/main" val="1432278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4-11</a:t>
            </a:r>
          </a:p>
          <a:p>
            <a:pPr marL="0" indent="0">
              <a:buNone/>
            </a:pPr>
            <a:endParaRPr lang="en-US" sz="1200" dirty="0" smtClean="0"/>
          </a:p>
          <a:p>
            <a:r>
              <a:rPr lang="en-US" dirty="0" smtClean="0"/>
              <a:t>Articles 4 and 5 were removed from the offside enforcement rule. This revision will eliminate some confusing language and clarify procedure for offside enforcement.</a:t>
            </a:r>
          </a:p>
          <a:p>
            <a:endParaRPr lang="en-US" dirty="0"/>
          </a:p>
        </p:txBody>
      </p:sp>
    </p:spTree>
    <p:extLst>
      <p:ext uri="{BB962C8B-B14F-4D97-AF65-F5344CB8AC3E}">
        <p14:creationId xmlns="" xmlns:p14="http://schemas.microsoft.com/office/powerpoint/2010/main" val="1633468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32500" lnSpcReduction="20000"/>
          </a:bodyPr>
          <a:lstStyle/>
          <a:p>
            <a:pPr marL="0" indent="0" algn="ctr">
              <a:buNone/>
            </a:pPr>
            <a:r>
              <a:rPr lang="en-US" sz="7400" b="1" dirty="0" smtClean="0"/>
              <a:t>Rule 4-21 </a:t>
            </a:r>
          </a:p>
          <a:p>
            <a:pPr marL="0" indent="0">
              <a:buNone/>
            </a:pPr>
            <a:r>
              <a:rPr lang="en-US" sz="4300" b="1" dirty="0" smtClean="0"/>
              <a:t>Substitution Procedures</a:t>
            </a:r>
          </a:p>
          <a:p>
            <a:r>
              <a:rPr lang="en-US" sz="4300" b="1" dirty="0" smtClean="0"/>
              <a:t>ART.1</a:t>
            </a:r>
            <a:r>
              <a:rPr lang="en-US" sz="4300" dirty="0" smtClean="0"/>
              <a:t> </a:t>
            </a:r>
            <a:r>
              <a:rPr lang="en-US" sz="4300" dirty="0"/>
              <a:t>. . . Substitution may take place without the necessity of waiting for suspension of play by an official. Players may enter the field of play from the substitution area under the following conditions:</a:t>
            </a:r>
          </a:p>
          <a:p>
            <a:pPr marL="0" indent="0">
              <a:buNone/>
            </a:pPr>
            <a:r>
              <a:rPr lang="en-US" sz="4300" dirty="0" smtClean="0"/>
              <a:t>	a</a:t>
            </a:r>
            <a:r>
              <a:rPr lang="en-US" sz="4300" dirty="0"/>
              <a:t>. The player must be properly equipped.</a:t>
            </a:r>
            <a:br>
              <a:rPr lang="en-US" sz="4300" dirty="0"/>
            </a:br>
            <a:r>
              <a:rPr lang="en-US" sz="4300" dirty="0" smtClean="0"/>
              <a:t>	b</a:t>
            </a:r>
            <a:r>
              <a:rPr lang="en-US" sz="4300" dirty="0"/>
              <a:t>. The player may not enter the substitution area until his substitution is imminent.</a:t>
            </a:r>
            <a:br>
              <a:rPr lang="en-US" sz="4300" dirty="0"/>
            </a:br>
            <a:r>
              <a:rPr lang="en-US" sz="4300" dirty="0" smtClean="0"/>
              <a:t>	c</a:t>
            </a:r>
            <a:r>
              <a:rPr lang="en-US" sz="4300" dirty="0"/>
              <a:t>. The player leaving the field of play must exit via the substitution area.</a:t>
            </a:r>
            <a:br>
              <a:rPr lang="en-US" sz="4300" dirty="0"/>
            </a:br>
            <a:r>
              <a:rPr lang="en-US" sz="4300" dirty="0" smtClean="0"/>
              <a:t>	d</a:t>
            </a:r>
            <a:r>
              <a:rPr lang="en-US" sz="4300" dirty="0"/>
              <a:t>. The substitute must wait until such player is off the field of play, and the substitute </a:t>
            </a:r>
            <a:r>
              <a:rPr lang="en-US" sz="4300" dirty="0" smtClean="0"/>
              <a:t>	may </a:t>
            </a:r>
            <a:r>
              <a:rPr lang="en-US" sz="4300" dirty="0"/>
              <a:t>not delay his entry onto the field.</a:t>
            </a:r>
            <a:br>
              <a:rPr lang="en-US" sz="4300" dirty="0"/>
            </a:br>
            <a:r>
              <a:rPr lang="en-US" sz="4300" dirty="0" smtClean="0"/>
              <a:t>	e</a:t>
            </a:r>
            <a:r>
              <a:rPr lang="en-US" sz="4300" dirty="0"/>
              <a:t>. The substitute must always yield his position in the substitution area to any player </a:t>
            </a:r>
            <a:r>
              <a:rPr lang="en-US" sz="4300" dirty="0" smtClean="0"/>
              <a:t>	exiting </a:t>
            </a:r>
            <a:r>
              <a:rPr lang="en-US" sz="4300" dirty="0"/>
              <a:t>the field.</a:t>
            </a:r>
            <a:br>
              <a:rPr lang="en-US" sz="4300" dirty="0"/>
            </a:br>
            <a:r>
              <a:rPr lang="en-US" sz="4300" dirty="0" smtClean="0"/>
              <a:t>	f</a:t>
            </a:r>
            <a:r>
              <a:rPr lang="en-US" sz="4300" dirty="0"/>
              <a:t>. Substitution may take place while play is suspended.</a:t>
            </a:r>
            <a:br>
              <a:rPr lang="en-US" sz="4300" dirty="0"/>
            </a:br>
            <a:r>
              <a:rPr lang="en-US" sz="4300" dirty="0" smtClean="0"/>
              <a:t>	Note</a:t>
            </a:r>
            <a:r>
              <a:rPr lang="en-US" sz="4300" dirty="0"/>
              <a:t>: Any delay of the game is to be enforced strictly. See Rule 6-5-f for method of </a:t>
            </a:r>
            <a:r>
              <a:rPr lang="en-US" sz="4300" dirty="0" smtClean="0"/>
              <a:t>	enforcement.</a:t>
            </a:r>
            <a:r>
              <a:rPr lang="en-US" sz="4300" dirty="0"/>
              <a:t> </a:t>
            </a:r>
          </a:p>
          <a:p>
            <a:r>
              <a:rPr lang="en-US" sz="4300" b="1" dirty="0"/>
              <a:t>ART. 2</a:t>
            </a:r>
            <a:r>
              <a:rPr lang="en-US" sz="4300" dirty="0"/>
              <a:t> . . . Substitution may take place while play is suspended as follows:</a:t>
            </a:r>
          </a:p>
          <a:p>
            <a:pPr marL="0" indent="0">
              <a:buNone/>
            </a:pPr>
            <a:r>
              <a:rPr lang="en-US" sz="4300" dirty="0" smtClean="0"/>
              <a:t>	a</a:t>
            </a:r>
            <a:r>
              <a:rPr lang="en-US" sz="4300" dirty="0"/>
              <a:t>.    End of a period.</a:t>
            </a:r>
          </a:p>
          <a:p>
            <a:pPr marL="0" indent="0">
              <a:buNone/>
            </a:pPr>
            <a:r>
              <a:rPr lang="en-US" sz="4300" dirty="0" smtClean="0"/>
              <a:t>	b</a:t>
            </a:r>
            <a:r>
              <a:rPr lang="en-US" sz="4300" dirty="0"/>
              <a:t>.    Scoring of a goal.</a:t>
            </a:r>
          </a:p>
          <a:p>
            <a:pPr marL="0" indent="0">
              <a:buNone/>
            </a:pPr>
            <a:r>
              <a:rPr lang="en-US" sz="4300" dirty="0" smtClean="0"/>
              <a:t>	c</a:t>
            </a:r>
            <a:r>
              <a:rPr lang="en-US" sz="4300" dirty="0"/>
              <a:t>.    Injury timeout.</a:t>
            </a:r>
          </a:p>
          <a:p>
            <a:pPr marL="0" indent="0">
              <a:buNone/>
            </a:pPr>
            <a:r>
              <a:rPr lang="en-US" sz="4300" dirty="0" smtClean="0"/>
              <a:t>	d</a:t>
            </a:r>
            <a:r>
              <a:rPr lang="en-US" sz="4300" dirty="0"/>
              <a:t>.    Equipment adjustment.</a:t>
            </a:r>
          </a:p>
          <a:p>
            <a:pPr marL="0" indent="0">
              <a:buNone/>
            </a:pPr>
            <a:r>
              <a:rPr lang="en-US" sz="4300" dirty="0" smtClean="0"/>
              <a:t>	e</a:t>
            </a:r>
            <a:r>
              <a:rPr lang="en-US" sz="4300" dirty="0"/>
              <a:t>.    After a time-serving penalty.</a:t>
            </a:r>
          </a:p>
          <a:p>
            <a:pPr marL="0" indent="0">
              <a:buNone/>
            </a:pPr>
            <a:r>
              <a:rPr lang="en-US" sz="4300" dirty="0" smtClean="0"/>
              <a:t>	f</a:t>
            </a:r>
            <a:r>
              <a:rPr lang="en-US" sz="4300" dirty="0"/>
              <a:t>.     Team timeouts.</a:t>
            </a:r>
          </a:p>
          <a:p>
            <a:pPr marL="0" indent="0">
              <a:buNone/>
            </a:pPr>
            <a:r>
              <a:rPr lang="en-US" sz="4300" dirty="0" smtClean="0"/>
              <a:t>	Note</a:t>
            </a:r>
            <a:r>
              <a:rPr lang="en-US" sz="4300" dirty="0"/>
              <a:t>: Any delay of the game is to be enforced strictly. See Rule 6-5-f for method of </a:t>
            </a:r>
            <a:r>
              <a:rPr lang="en-US" sz="4300" dirty="0" smtClean="0"/>
              <a:t>	enforcement</a:t>
            </a:r>
            <a:r>
              <a:rPr lang="en-US" sz="4300" dirty="0"/>
              <a:t>.</a:t>
            </a:r>
          </a:p>
          <a:p>
            <a:endParaRPr lang="en-US" sz="3500" dirty="0"/>
          </a:p>
        </p:txBody>
      </p:sp>
    </p:spTree>
    <p:extLst>
      <p:ext uri="{BB962C8B-B14F-4D97-AF65-F5344CB8AC3E}">
        <p14:creationId xmlns="" xmlns:p14="http://schemas.microsoft.com/office/powerpoint/2010/main" val="1565729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r>
              <a:rPr lang="en-US" sz="3000" b="1" dirty="0" smtClean="0"/>
              <a:t>Rule 4-21</a:t>
            </a:r>
          </a:p>
          <a:p>
            <a:pPr marL="0" indent="0">
              <a:buNone/>
            </a:pPr>
            <a:endParaRPr lang="en-US" sz="1300" dirty="0"/>
          </a:p>
          <a:p>
            <a:r>
              <a:rPr lang="en-US" dirty="0"/>
              <a:t>The previous substitution language in Rules 4-22, 4-23 and 4-24 was deleted and replaced with a new Rule </a:t>
            </a:r>
            <a:r>
              <a:rPr lang="en-US" dirty="0" smtClean="0"/>
              <a:t>4-21 </a:t>
            </a:r>
            <a:r>
              <a:rPr lang="en-US" dirty="0"/>
              <a:t>called “Substitution Rules.”  This new language eliminates the use of the horn for substitution when play is suspended </a:t>
            </a:r>
            <a:r>
              <a:rPr lang="en-US" dirty="0" smtClean="0"/>
              <a:t>which </a:t>
            </a:r>
            <a:r>
              <a:rPr lang="en-US" dirty="0"/>
              <a:t>will simplify substitution procedures for coaches, players and </a:t>
            </a:r>
            <a:r>
              <a:rPr lang="en-US" dirty="0" smtClean="0"/>
              <a:t>officials and will speed up the game.</a:t>
            </a:r>
            <a:endParaRPr lang="en-US" dirty="0"/>
          </a:p>
          <a:p>
            <a:endParaRPr lang="en-US" sz="3500" dirty="0"/>
          </a:p>
        </p:txBody>
      </p:sp>
    </p:spTree>
    <p:extLst>
      <p:ext uri="{BB962C8B-B14F-4D97-AF65-F5344CB8AC3E}">
        <p14:creationId xmlns="" xmlns:p14="http://schemas.microsoft.com/office/powerpoint/2010/main" val="372374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Grp="1" noChangeArrowheads="1"/>
          </p:cNvSpPr>
          <p:nvPr>
            <p:ph type="title"/>
          </p:nvPr>
        </p:nvSpPr>
        <p:spPr bwMode="auto">
          <a:xfrm>
            <a:off x="222921" y="-169524"/>
            <a:ext cx="8704948" cy="2031325"/>
          </a:xfrm>
          <a:prstGeom prst="rect">
            <a:avLst/>
          </a:prstGeom>
          <a:noFill/>
          <a:ln w="9525">
            <a:noFill/>
            <a:miter lim="800000"/>
            <a:headEnd/>
            <a:tailEnd/>
          </a:ln>
          <a:effectLst/>
        </p:spPr>
        <p:txBody>
          <a:bodyPr>
            <a:spAutoFit/>
          </a:bodyPr>
          <a:lstStyle/>
          <a:p>
            <a:pPr algn="ctr">
              <a:defRPr/>
            </a:pPr>
            <a:r>
              <a:rPr lang="en-US" sz="3600" dirty="0">
                <a:solidFill>
                  <a:schemeClr val="bg1"/>
                </a:solidFill>
                <a:effectLst>
                  <a:outerShdw blurRad="38100" dist="38100" dir="2700000" algn="tl">
                    <a:srgbClr val="C0C0C0"/>
                  </a:outerShdw>
                </a:effectLst>
                <a:latin typeface="Arial Black" pitchFamily="34" charset="0"/>
                <a:ea typeface="ＭＳ Ｐゴシック" pitchFamily="1" charset="-128"/>
              </a:rPr>
              <a:t>NFHS Boys Lacrosse </a:t>
            </a:r>
            <a:r>
              <a:rPr lang="en-US" sz="3600" dirty="0" smtClean="0">
                <a:solidFill>
                  <a:schemeClr val="bg1"/>
                </a:solidFill>
                <a:effectLst>
                  <a:outerShdw blurRad="38100" dist="38100" dir="2700000" algn="tl">
                    <a:srgbClr val="C0C0C0"/>
                  </a:outerShdw>
                </a:effectLst>
                <a:latin typeface="Arial Black" pitchFamily="34" charset="0"/>
                <a:ea typeface="ＭＳ Ｐゴシック" pitchFamily="1" charset="-128"/>
              </a:rPr>
              <a:t>Rules</a:t>
            </a:r>
            <a:br>
              <a:rPr lang="en-US" sz="3600" dirty="0" smtClean="0">
                <a:solidFill>
                  <a:schemeClr val="bg1"/>
                </a:solidFill>
                <a:effectLst>
                  <a:outerShdw blurRad="38100" dist="38100" dir="2700000" algn="tl">
                    <a:srgbClr val="C0C0C0"/>
                  </a:outerShdw>
                </a:effectLst>
                <a:latin typeface="Arial Black" pitchFamily="34" charset="0"/>
                <a:ea typeface="ＭＳ Ｐゴシック" pitchFamily="1" charset="-128"/>
              </a:rPr>
            </a:br>
            <a:r>
              <a:rPr lang="en-US" dirty="0" smtClean="0">
                <a:effectLst>
                  <a:outerShdw blurRad="38100" dist="38100" dir="2700000" algn="tl">
                    <a:srgbClr val="C0C0C0"/>
                  </a:outerShdw>
                </a:effectLst>
                <a:ea typeface="ＭＳ Ｐゴシック" pitchFamily="1" charset="-128"/>
              </a:rPr>
              <a:t>PIAA </a:t>
            </a:r>
            <a:r>
              <a:rPr lang="en-US" dirty="0" err="1" smtClean="0">
                <a:effectLst>
                  <a:outerShdw blurRad="38100" dist="38100" dir="2700000" algn="tl">
                    <a:srgbClr val="C0C0C0"/>
                  </a:outerShdw>
                </a:effectLst>
                <a:ea typeface="ＭＳ Ｐゴシック" pitchFamily="1" charset="-128"/>
              </a:rPr>
              <a:t>Adpotions</a:t>
            </a:r>
            <a:endParaRPr lang="en-US" sz="3600" dirty="0">
              <a:solidFill>
                <a:schemeClr val="bg1"/>
              </a:solidFill>
              <a:effectLst>
                <a:outerShdw blurRad="38100" dist="38100" dir="2700000" algn="tl">
                  <a:srgbClr val="C0C0C0"/>
                </a:outerShdw>
              </a:effectLst>
              <a:latin typeface="Arial Black" pitchFamily="34" charset="0"/>
              <a:ea typeface="ＭＳ Ｐゴシック" pitchFamily="1" charset="-128"/>
            </a:endParaRPr>
          </a:p>
          <a:p>
            <a:pPr>
              <a:spcBef>
                <a:spcPct val="50000"/>
              </a:spcBef>
              <a:defRPr/>
            </a:pPr>
            <a:endParaRPr lang="en-US" sz="3600" dirty="0">
              <a:solidFill>
                <a:schemeClr val="bg1"/>
              </a:solidFill>
              <a:effectLst>
                <a:outerShdw blurRad="38100" dist="38100" dir="2700000" algn="tl">
                  <a:srgbClr val="C0C0C0"/>
                </a:outerShdw>
              </a:effectLst>
              <a:latin typeface="Arial Black" pitchFamily="34" charset="0"/>
              <a:ea typeface="ＭＳ Ｐゴシック" pitchFamily="1" charset="-128"/>
            </a:endParaRPr>
          </a:p>
        </p:txBody>
      </p:sp>
      <p:pic>
        <p:nvPicPr>
          <p:cNvPr id="1026" name="Picture 2"/>
          <p:cNvPicPr>
            <a:picLocks noChangeAspect="1" noChangeArrowheads="1"/>
          </p:cNvPicPr>
          <p:nvPr/>
        </p:nvPicPr>
        <p:blipFill>
          <a:blip r:embed="rId2" cstate="print"/>
          <a:srcRect/>
          <a:stretch>
            <a:fillRect/>
          </a:stretch>
        </p:blipFill>
        <p:spPr bwMode="auto">
          <a:xfrm>
            <a:off x="731520" y="1600601"/>
            <a:ext cx="7786838" cy="1905000"/>
          </a:xfrm>
          <a:prstGeom prst="rect">
            <a:avLst/>
          </a:prstGeom>
          <a:noFill/>
          <a:ln w="9525">
            <a:noFill/>
            <a:miter lim="800000"/>
            <a:headEnd/>
            <a:tailEnd/>
          </a:ln>
        </p:spPr>
      </p:pic>
      <p:sp>
        <p:nvSpPr>
          <p:cNvPr id="5" name="TextBox 4"/>
          <p:cNvSpPr txBox="1"/>
          <p:nvPr/>
        </p:nvSpPr>
        <p:spPr>
          <a:xfrm>
            <a:off x="693020" y="3724977"/>
            <a:ext cx="7344076" cy="1077218"/>
          </a:xfrm>
          <a:prstGeom prst="rect">
            <a:avLst/>
          </a:prstGeom>
          <a:noFill/>
        </p:spPr>
        <p:txBody>
          <a:bodyPr wrap="square" rtlCol="0">
            <a:spAutoFit/>
          </a:bodyPr>
          <a:lstStyle/>
          <a:p>
            <a:r>
              <a:rPr lang="en-US" sz="3200" b="1" dirty="0" smtClean="0"/>
              <a:t>Exception to Rule </a:t>
            </a:r>
            <a:r>
              <a:rPr lang="en-US" sz="3200" b="1" dirty="0" smtClean="0"/>
              <a:t>1-5 Note – NOCSAE Ball</a:t>
            </a:r>
            <a:endParaRPr lang="en-US" sz="3200" dirty="0" smtClean="0"/>
          </a:p>
          <a:p>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Rule 5-3-5 New</a:t>
            </a:r>
          </a:p>
          <a:p>
            <a:endParaRPr lang="en-US" sz="1400" u="sng" dirty="0"/>
          </a:p>
          <a:p>
            <a:r>
              <a:rPr lang="en-US" dirty="0" smtClean="0"/>
              <a:t>ART</a:t>
            </a:r>
            <a:r>
              <a:rPr lang="en-US" dirty="0"/>
              <a:t>. 5 . .  A body check that targets a player in a defenseless position. This includes but is not limited to: (</a:t>
            </a:r>
            <a:r>
              <a:rPr lang="en-US" dirty="0" err="1"/>
              <a:t>i</a:t>
            </a:r>
            <a:r>
              <a:rPr lang="en-US" dirty="0"/>
              <a:t>) body checking a player from his “blind side”; (ii) body checking a player who has his head down in an attempt to play a loose ball; and (iii) body checking a player whose head is turned away to receive a pass, even if that player turns toward the contact immediately before the body check. </a:t>
            </a:r>
            <a:endParaRPr lang="en-US" dirty="0" smtClean="0"/>
          </a:p>
          <a:p>
            <a:pPr marL="0" indent="0">
              <a:buNone/>
              <a:tabLst>
                <a:tab pos="341313" algn="l"/>
              </a:tabLst>
            </a:pPr>
            <a:r>
              <a:rPr lang="en-US" dirty="0"/>
              <a:t>	</a:t>
            </a:r>
            <a:r>
              <a:rPr lang="en-US" dirty="0" smtClean="0"/>
              <a:t>PENALTY</a:t>
            </a:r>
            <a:r>
              <a:rPr lang="en-US" dirty="0"/>
              <a:t>: Two- or three-minute non-releasable </a:t>
            </a:r>
            <a:r>
              <a:rPr lang="en-US" dirty="0" smtClean="0"/>
              <a:t>	foul</a:t>
            </a:r>
            <a:r>
              <a:rPr lang="en-US" dirty="0"/>
              <a:t>, at the official’s discretion. An excessively </a:t>
            </a:r>
            <a:r>
              <a:rPr lang="en-US" dirty="0" smtClean="0"/>
              <a:t>	violent </a:t>
            </a:r>
            <a:r>
              <a:rPr lang="en-US" dirty="0"/>
              <a:t>violation of this rule may result in an </a:t>
            </a:r>
            <a:r>
              <a:rPr lang="en-US" dirty="0" smtClean="0"/>
              <a:t>	ejection</a:t>
            </a:r>
            <a:r>
              <a:rPr lang="en-US" dirty="0"/>
              <a:t>.</a:t>
            </a:r>
          </a:p>
          <a:p>
            <a:endParaRPr lang="en-US" dirty="0"/>
          </a:p>
        </p:txBody>
      </p:sp>
    </p:spTree>
    <p:extLst>
      <p:ext uri="{BB962C8B-B14F-4D97-AF65-F5344CB8AC3E}">
        <p14:creationId xmlns="" xmlns:p14="http://schemas.microsoft.com/office/powerpoint/2010/main" val="148345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92500"/>
          </a:bodyPr>
          <a:lstStyle/>
          <a:p>
            <a:pPr marL="0" indent="0" algn="ctr">
              <a:buNone/>
            </a:pPr>
            <a:r>
              <a:rPr lang="en-US" b="1" dirty="0" smtClean="0"/>
              <a:t>Rule 5-3-5 New</a:t>
            </a:r>
          </a:p>
          <a:p>
            <a:endParaRPr lang="en-US" sz="1300" u="sng" dirty="0"/>
          </a:p>
          <a:p>
            <a:r>
              <a:rPr lang="en-US" dirty="0"/>
              <a:t>This new rule stipulates that a body check that targets a player in a defenseless position is illegal and specifies a minimum two- or three-minute non-releasable penalty for this violation. Intentional player-to-player collisions with players in a defenseless position, </a:t>
            </a:r>
            <a:r>
              <a:rPr lang="en-US" dirty="0" smtClean="0"/>
              <a:t>e.g., </a:t>
            </a:r>
            <a:r>
              <a:rPr lang="en-US" dirty="0"/>
              <a:t>while focused on scooping a ground ball, clearing the crease on a loose ball situation in front of the goal, etc., are a concern and this revision will reinforce the need to eliminate these collisions from the game.</a:t>
            </a:r>
          </a:p>
          <a:p>
            <a:endParaRPr lang="en-US" dirty="0"/>
          </a:p>
        </p:txBody>
      </p:sp>
    </p:spTree>
    <p:extLst>
      <p:ext uri="{BB962C8B-B14F-4D97-AF65-F5344CB8AC3E}">
        <p14:creationId xmlns="" xmlns:p14="http://schemas.microsoft.com/office/powerpoint/2010/main" val="911704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5-4 Penalty</a:t>
            </a:r>
          </a:p>
          <a:p>
            <a:endParaRPr lang="en-US" sz="1200" dirty="0"/>
          </a:p>
          <a:p>
            <a:r>
              <a:rPr lang="en-US" dirty="0" smtClean="0"/>
              <a:t>PENALTY</a:t>
            </a:r>
            <a:r>
              <a:rPr lang="en-US" dirty="0"/>
              <a:t>: </a:t>
            </a:r>
            <a:r>
              <a:rPr lang="en-US" dirty="0" smtClean="0"/>
              <a:t>Two- </a:t>
            </a:r>
            <a:r>
              <a:rPr lang="en-US" dirty="0"/>
              <a:t>or three-minute non-releasable foul, at the official’s discretion. </a:t>
            </a:r>
            <a:r>
              <a:rPr lang="en-US" dirty="0" smtClean="0"/>
              <a:t>An </a:t>
            </a:r>
            <a:r>
              <a:rPr lang="en-US" dirty="0"/>
              <a:t>excessively violent violation of this rule may result in an ejection.</a:t>
            </a:r>
          </a:p>
          <a:p>
            <a:endParaRPr lang="en-US" dirty="0"/>
          </a:p>
        </p:txBody>
      </p:sp>
    </p:spTree>
    <p:extLst>
      <p:ext uri="{BB962C8B-B14F-4D97-AF65-F5344CB8AC3E}">
        <p14:creationId xmlns="" xmlns:p14="http://schemas.microsoft.com/office/powerpoint/2010/main" val="870127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5-4 Penalty</a:t>
            </a:r>
          </a:p>
          <a:p>
            <a:endParaRPr lang="en-US" sz="1200" dirty="0"/>
          </a:p>
          <a:p>
            <a:r>
              <a:rPr lang="en-US" dirty="0"/>
              <a:t>With this revision, the penalty for hits to the head/neck will now be a minimum of a two- to three-minute </a:t>
            </a:r>
            <a:r>
              <a:rPr lang="en-US" dirty="0" smtClean="0"/>
              <a:t>non-releasable. Hits </a:t>
            </a:r>
            <a:r>
              <a:rPr lang="en-US" dirty="0"/>
              <a:t>to the head/neck continue to be a concern and this increased penalty will reinforce the need to eliminate these types of hits from the game.</a:t>
            </a:r>
          </a:p>
          <a:p>
            <a:endParaRPr lang="en-US" dirty="0"/>
          </a:p>
        </p:txBody>
      </p:sp>
    </p:spTree>
    <p:extLst>
      <p:ext uri="{BB962C8B-B14F-4D97-AF65-F5344CB8AC3E}">
        <p14:creationId xmlns="" xmlns:p14="http://schemas.microsoft.com/office/powerpoint/2010/main" val="3658075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Rules </a:t>
            </a:r>
            <a:r>
              <a:rPr lang="en-US" dirty="0"/>
              <a:t>Revisions</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b="1" dirty="0" smtClean="0"/>
              <a:t>Rule 7-2f New</a:t>
            </a:r>
          </a:p>
          <a:p>
            <a:endParaRPr lang="en-US" sz="1400" dirty="0"/>
          </a:p>
          <a:p>
            <a:r>
              <a:rPr lang="en-US" dirty="0" smtClean="0"/>
              <a:t>f</a:t>
            </a:r>
            <a:r>
              <a:rPr lang="en-US" dirty="0"/>
              <a:t>. A maximum of three players from the same team can be in the penalty area serving penalties at the same time. The penalty time of any additional player(s) shall not start until the penalty time of one of the three players in the penalty area expires. The additional penalized player(s) shall wait in the bench area immediately next to the scorer’s table but not in the table area. A team shall not be required to play with fewer than seven on-field players solely because of players serving penalties. A player’s penalty cannot be released by a goal until he is in the penalty area and the time on his penalty has started to elapse.</a:t>
            </a:r>
            <a:br>
              <a:rPr lang="en-US" dirty="0"/>
            </a:br>
            <a:endParaRPr lang="en-US" dirty="0"/>
          </a:p>
        </p:txBody>
      </p:sp>
    </p:spTree>
    <p:extLst>
      <p:ext uri="{BB962C8B-B14F-4D97-AF65-F5344CB8AC3E}">
        <p14:creationId xmlns="" xmlns:p14="http://schemas.microsoft.com/office/powerpoint/2010/main" val="3094868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Rules </a:t>
            </a:r>
            <a:r>
              <a:rPr lang="en-US" dirty="0"/>
              <a:t>Revisions</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Rule 7-2f New</a:t>
            </a:r>
          </a:p>
          <a:p>
            <a:endParaRPr lang="en-US" sz="1400" dirty="0"/>
          </a:p>
          <a:p>
            <a:r>
              <a:rPr lang="en-US" dirty="0"/>
              <a:t>This revised rule specifies that no more than three players on a team can be in the penalty area at any time. If more than three players on a team are assessed penalty time to be served concurrently, the additional penalized team member(s) must wait in the bench area until the penalty time of one of the three players in the penalty area expires. This will eliminate the possibility of a team playing with fewer than seven players because of penalties which will minimize risk for participants. In addition, this change will clarify procedure for administration of penalties and substitution.</a:t>
            </a:r>
          </a:p>
          <a:p>
            <a:pPr marL="0" indent="0">
              <a:buNone/>
            </a:pPr>
            <a:r>
              <a:rPr lang="en-US" dirty="0"/>
              <a:t/>
            </a:r>
            <a:br>
              <a:rPr lang="en-US" dirty="0"/>
            </a:br>
            <a:endParaRPr lang="en-US" dirty="0"/>
          </a:p>
        </p:txBody>
      </p:sp>
    </p:spTree>
    <p:extLst>
      <p:ext uri="{BB962C8B-B14F-4D97-AF65-F5344CB8AC3E}">
        <p14:creationId xmlns="" xmlns:p14="http://schemas.microsoft.com/office/powerpoint/2010/main" val="935581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normAutofit fontScale="70000" lnSpcReduction="20000"/>
          </a:bodyPr>
          <a:lstStyle/>
          <a:p>
            <a:endParaRPr lang="en-US" b="1" dirty="0" smtClean="0"/>
          </a:p>
          <a:p>
            <a:r>
              <a:rPr lang="en-US" b="1" dirty="0" smtClean="0"/>
              <a:t>7.2 </a:t>
            </a:r>
            <a:r>
              <a:rPr lang="en-US" b="1" dirty="0"/>
              <a:t>SITUATION A:</a:t>
            </a:r>
            <a:r>
              <a:rPr lang="en-US" dirty="0"/>
              <a:t> A1, A2, A3 and A4 receive one-minute releasable penalties that are all reported during the same dead ball. A1, A2 and A3 begin to serve their penalties at the same time, while A4 waits in the bench area immediately next to the scorer’s table but not in the table area. Team A restarts play with seven players on the field. (1) Team B scores a goal after 30 seconds. (2) Team B does not score a goal in the next minute. </a:t>
            </a:r>
            <a:r>
              <a:rPr lang="en-US" b="1" dirty="0"/>
              <a:t>RULING:</a:t>
            </a:r>
            <a:r>
              <a:rPr lang="en-US" dirty="0"/>
              <a:t> (1) A1, A2 and A3 are released and A4 begins serving his one-minute penalty in the table area. </a:t>
            </a:r>
            <a:r>
              <a:rPr lang="en-US" b="1" dirty="0"/>
              <a:t>COMMENT:</a:t>
            </a:r>
            <a:r>
              <a:rPr lang="en-US" dirty="0"/>
              <a:t> The team penalty against team A was four releasable penalties causing the team to play short for one minute or until a goal is scored. Since a goal was scored, the team returns to full strength, however A4 still must serve his one-minute penalty. (2) A1 and A2 may enter the field. A3 must exit to the bench area and A4 steps into the table area and begins serving his penalty. Team A is now playing with nine players on the field. A3 may now substitute into the game in the normal manner, if desired.</a:t>
            </a:r>
          </a:p>
          <a:p>
            <a:endParaRPr lang="en-US" dirty="0"/>
          </a:p>
        </p:txBody>
      </p:sp>
    </p:spTree>
    <p:extLst>
      <p:ext uri="{BB962C8B-B14F-4D97-AF65-F5344CB8AC3E}">
        <p14:creationId xmlns="" xmlns:p14="http://schemas.microsoft.com/office/powerpoint/2010/main" val="2830760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7.2 SITUATION B: </a:t>
            </a:r>
            <a:r>
              <a:rPr lang="en-US" dirty="0"/>
              <a:t>Team A started the game with 11 players (the 10 on-field players and one player on the bench). During the course of play, A1 and A2 are injured and unable to return to play leaving team A with only nine on-field players. Later in the game, A3, A4 and A5 receive one-minute releasable penalties. All three players report to the table area to serve their penalties leaving the team with only six on-field players. </a:t>
            </a:r>
            <a:r>
              <a:rPr lang="en-US" b="1" dirty="0"/>
              <a:t>RULING:</a:t>
            </a:r>
            <a:r>
              <a:rPr lang="en-US" dirty="0"/>
              <a:t> Legal. </a:t>
            </a:r>
            <a:r>
              <a:rPr lang="en-US" b="1" dirty="0"/>
              <a:t>COMMENT:</a:t>
            </a:r>
            <a:r>
              <a:rPr lang="en-US" dirty="0"/>
              <a:t> A team can continue to play with fewer than seven players in this instance since this situation was not caused “solely because of penalties.” (2-1-3)</a:t>
            </a:r>
          </a:p>
          <a:p>
            <a:endParaRPr lang="en-US" dirty="0"/>
          </a:p>
        </p:txBody>
      </p:sp>
    </p:spTree>
    <p:extLst>
      <p:ext uri="{BB962C8B-B14F-4D97-AF65-F5344CB8AC3E}">
        <p14:creationId xmlns="" xmlns:p14="http://schemas.microsoft.com/office/powerpoint/2010/main" val="9614718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Rules </a:t>
            </a:r>
            <a:r>
              <a:rPr lang="en-US" dirty="0"/>
              <a:t>Revisions</a:t>
            </a: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Rule 7-8-2k New</a:t>
            </a:r>
          </a:p>
          <a:p>
            <a:pPr marL="0" indent="0">
              <a:buNone/>
            </a:pPr>
            <a:endParaRPr lang="en-US" sz="1200" b="1" dirty="0" smtClean="0"/>
          </a:p>
          <a:p>
            <a:pPr marL="0" indent="0">
              <a:buNone/>
            </a:pPr>
            <a:r>
              <a:rPr lang="en-US" dirty="0" smtClean="0"/>
              <a:t>The official shall withhold the whistle until:</a:t>
            </a:r>
          </a:p>
          <a:p>
            <a:r>
              <a:rPr lang="en-US" dirty="0" smtClean="0"/>
              <a:t>k</a:t>
            </a:r>
            <a:r>
              <a:rPr lang="en-US" dirty="0"/>
              <a:t>. A defensive foul is committed during the final two minutes of regulation play with the team that is ahead and possessing the ball in the goal/attack area, unless a scoring play is imminent.</a:t>
            </a:r>
          </a:p>
        </p:txBody>
      </p:sp>
    </p:spTree>
    <p:extLst>
      <p:ext uri="{BB962C8B-B14F-4D97-AF65-F5344CB8AC3E}">
        <p14:creationId xmlns="" xmlns:p14="http://schemas.microsoft.com/office/powerpoint/2010/main" val="2230006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a:t>
            </a:r>
            <a:r>
              <a:rPr lang="en-US" dirty="0" smtClean="0"/>
              <a:t>Rules </a:t>
            </a:r>
            <a:r>
              <a:rPr lang="en-US" dirty="0"/>
              <a:t>Revisions</a:t>
            </a: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Rule 7-8-2k New</a:t>
            </a:r>
          </a:p>
          <a:p>
            <a:endParaRPr lang="en-US" sz="1300" dirty="0" smtClean="0"/>
          </a:p>
          <a:p>
            <a:r>
              <a:rPr lang="en-US" dirty="0"/>
              <a:t>This revision specifies that, during a Flag Down situation (Slow Whistle), the officials will stop play to enforce penalties if a subsequent second defensive foul occurs “during the final two minutes of regulation play with the team that is ahead possessing the ball in the goal/attack area, unless a scoring play is imminent.” This change will simplify procedure for the final two minutes of the game and discourage the defensive team from </a:t>
            </a:r>
            <a:r>
              <a:rPr lang="en-US" dirty="0" smtClean="0"/>
              <a:t>committing further fouls.</a:t>
            </a:r>
            <a:endParaRPr lang="en-US" dirty="0"/>
          </a:p>
          <a:p>
            <a:endParaRPr lang="en-US" dirty="0"/>
          </a:p>
        </p:txBody>
      </p:sp>
    </p:spTree>
    <p:extLst>
      <p:ext uri="{BB962C8B-B14F-4D97-AF65-F5344CB8AC3E}">
        <p14:creationId xmlns="" xmlns:p14="http://schemas.microsoft.com/office/powerpoint/2010/main" val="2920443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ctrTitle"/>
          </p:nvPr>
        </p:nvSpPr>
        <p:spPr>
          <a:xfrm>
            <a:off x="677333" y="1998133"/>
            <a:ext cx="7772400" cy="2726267"/>
          </a:xfrm>
        </p:spPr>
        <p:txBody>
          <a:bodyPr>
            <a:normAutofit/>
          </a:bodyPr>
          <a:lstStyle/>
          <a:p>
            <a:pPr eaLnBrk="1" hangingPunct="1"/>
            <a:r>
              <a:rPr lang="en-US" sz="4000" dirty="0" smtClean="0"/>
              <a:t>2014 NFHS Boys Lacrosse</a:t>
            </a:r>
            <a:br>
              <a:rPr lang="en-US" sz="4000" dirty="0" smtClean="0"/>
            </a:br>
            <a:r>
              <a:rPr lang="en-US" sz="4000" dirty="0" smtClean="0"/>
              <a:t>Major Rules Revisions </a:t>
            </a:r>
            <a:br>
              <a:rPr lang="en-US" sz="4000" dirty="0" smtClean="0"/>
            </a:br>
            <a:r>
              <a:rPr lang="en-US" sz="4000" dirty="0" smtClean="0"/>
              <a:t>and Clarifications</a:t>
            </a:r>
            <a:br>
              <a:rPr lang="en-US" sz="4000" dirty="0" smtClean="0"/>
            </a:br>
            <a:endParaRPr lang="en-US" sz="4000" dirty="0" smtClean="0"/>
          </a:p>
        </p:txBody>
      </p:sp>
      <p:sp>
        <p:nvSpPr>
          <p:cNvPr id="6147" name="Rectangle 6"/>
          <p:cNvSpPr>
            <a:spLocks noGrp="1" noChangeArrowheads="1"/>
          </p:cNvSpPr>
          <p:nvPr>
            <p:ph type="subTitle" idx="1"/>
          </p:nvPr>
        </p:nvSpPr>
        <p:spPr>
          <a:xfrm>
            <a:off x="263525" y="3675063"/>
            <a:ext cx="8645525" cy="2344737"/>
          </a:xfrm>
        </p:spPr>
        <p:txBody>
          <a:bodyPr/>
          <a:lstStyle/>
          <a:p>
            <a:pPr eaLnBrk="1" hangingPunct="1"/>
            <a:endParaRPr lang="en-US" dirty="0" smtClean="0">
              <a:solidFill>
                <a:schemeClr val="bg1"/>
              </a:solidFill>
            </a:endParaRPr>
          </a:p>
          <a:p>
            <a:pPr eaLnBrk="1" hangingPunct="1"/>
            <a:r>
              <a:rPr lang="en-US" dirty="0" smtClean="0">
                <a:solidFill>
                  <a:schemeClr val="bg1"/>
                </a:solidFill>
              </a:rPr>
              <a:t/>
            </a:r>
            <a:br>
              <a:rPr lang="en-US" dirty="0" smtClean="0">
                <a:solidFill>
                  <a:schemeClr val="bg1"/>
                </a:solidFill>
              </a:rPr>
            </a:br>
            <a:endParaRPr lang="en-US" dirty="0" smtClean="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9103" y="4288846"/>
            <a:ext cx="6954982" cy="1774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90712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ctrTitle"/>
          </p:nvPr>
        </p:nvSpPr>
        <p:spPr>
          <a:xfrm>
            <a:off x="702733" y="2133600"/>
            <a:ext cx="7772400" cy="2675467"/>
          </a:xfrm>
        </p:spPr>
        <p:txBody>
          <a:bodyPr>
            <a:normAutofit fontScale="90000"/>
          </a:bodyPr>
          <a:lstStyle/>
          <a:p>
            <a:r>
              <a:rPr lang="en-US" sz="4000" dirty="0" smtClean="0"/>
              <a:t/>
            </a:r>
            <a:br>
              <a:rPr lang="en-US" sz="4000" dirty="0" smtClean="0"/>
            </a:br>
            <a:r>
              <a:rPr lang="en-US" sz="4000" dirty="0" smtClean="0"/>
              <a:t>2013 NFHS Boys Lacrosse</a:t>
            </a:r>
            <a:r>
              <a:rPr lang="en-US" sz="4000" dirty="0"/>
              <a:t/>
            </a:r>
            <a:br>
              <a:rPr lang="en-US" sz="4000" dirty="0"/>
            </a:br>
            <a:r>
              <a:rPr lang="en-US" sz="4000" dirty="0" smtClean="0"/>
              <a:t>Points </a:t>
            </a:r>
            <a:r>
              <a:rPr lang="en-US" sz="4000" dirty="0"/>
              <a:t>of Emphasis</a:t>
            </a:r>
            <a:br>
              <a:rPr lang="en-US" sz="4000" dirty="0"/>
            </a:br>
            <a:r>
              <a:rPr lang="en-US" dirty="0" smtClean="0"/>
              <a:t/>
            </a:r>
            <a:br>
              <a:rPr lang="en-US" dirty="0" smtClean="0"/>
            </a:br>
            <a:endParaRPr lang="en-US" dirty="0" smtClean="0"/>
          </a:p>
        </p:txBody>
      </p:sp>
      <p:sp>
        <p:nvSpPr>
          <p:cNvPr id="76803" name="Rectangle 6"/>
          <p:cNvSpPr>
            <a:spLocks noGrp="1" noChangeArrowheads="1"/>
          </p:cNvSpPr>
          <p:nvPr>
            <p:ph type="subTitle" idx="1"/>
          </p:nvPr>
        </p:nvSpPr>
        <p:spPr>
          <a:xfrm>
            <a:off x="263525" y="4851400"/>
            <a:ext cx="8645525" cy="1168400"/>
          </a:xfrm>
        </p:spPr>
        <p:txBody>
          <a:bodyPr/>
          <a:lstStyle/>
          <a:p>
            <a:pPr eaLnBrk="1" hangingPunct="1"/>
            <a:endParaRPr lang="en-US" dirty="0" smtClean="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9103" y="4288846"/>
            <a:ext cx="6954982" cy="1774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51733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lstStyle/>
          <a:p>
            <a:pPr marL="0" indent="0" algn="ctr">
              <a:buNone/>
            </a:pPr>
            <a:r>
              <a:rPr lang="en-US" b="1" dirty="0" smtClean="0"/>
              <a:t>2014 Points of Emphasis</a:t>
            </a:r>
          </a:p>
          <a:p>
            <a:endParaRPr lang="en-US" dirty="0"/>
          </a:p>
          <a:p>
            <a:r>
              <a:rPr lang="en-US" dirty="0" smtClean="0"/>
              <a:t>Age Specific Rules</a:t>
            </a:r>
          </a:p>
          <a:p>
            <a:r>
              <a:rPr lang="en-US" dirty="0" smtClean="0"/>
              <a:t>Properly Worn Equipment</a:t>
            </a:r>
          </a:p>
          <a:p>
            <a:r>
              <a:rPr lang="en-US" dirty="0" smtClean="0"/>
              <a:t>Slashing</a:t>
            </a:r>
          </a:p>
          <a:p>
            <a:r>
              <a:rPr lang="en-US" dirty="0" smtClean="0"/>
              <a:t>Balls</a:t>
            </a:r>
            <a:endParaRPr lang="en-US" dirty="0"/>
          </a:p>
        </p:txBody>
      </p:sp>
    </p:spTree>
    <p:extLst>
      <p:ext uri="{BB962C8B-B14F-4D97-AF65-F5344CB8AC3E}">
        <p14:creationId xmlns="" xmlns:p14="http://schemas.microsoft.com/office/powerpoint/2010/main" val="2673041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lstStyle/>
          <a:p>
            <a:pPr marL="0" indent="0" algn="ctr">
              <a:buNone/>
            </a:pPr>
            <a:r>
              <a:rPr lang="en-US" b="1" dirty="0" smtClean="0"/>
              <a:t>Age Specific Rules</a:t>
            </a:r>
          </a:p>
          <a:p>
            <a:endParaRPr lang="en-US" sz="1200" dirty="0"/>
          </a:p>
          <a:p>
            <a:r>
              <a:rPr lang="en-US" dirty="0"/>
              <a:t>The rules in this book are designed for high school aged players.  For games played by younger age groups, age specific rules should be utilized.  US Lacrosse has established such age specific rules for youth play which are contained </a:t>
            </a:r>
            <a:r>
              <a:rPr lang="en-US" dirty="0" smtClean="0"/>
              <a:t>on </a:t>
            </a:r>
            <a:r>
              <a:rPr lang="en-US" dirty="0"/>
              <a:t>page </a:t>
            </a:r>
            <a:r>
              <a:rPr lang="en-US" dirty="0" smtClean="0"/>
              <a:t>94 of the 2014 NFHS Boys Lacrosse Rules Book.</a:t>
            </a:r>
            <a:endParaRPr lang="en-US" dirty="0"/>
          </a:p>
        </p:txBody>
      </p:sp>
    </p:spTree>
    <p:extLst>
      <p:ext uri="{BB962C8B-B14F-4D97-AF65-F5344CB8AC3E}">
        <p14:creationId xmlns="" xmlns:p14="http://schemas.microsoft.com/office/powerpoint/2010/main" val="2437439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New/Revised Situations and Rulings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3.1.1 </a:t>
            </a:r>
            <a:r>
              <a:rPr lang="en-US" b="1" dirty="0"/>
              <a:t>SITUATION A: </a:t>
            </a:r>
            <a:r>
              <a:rPr lang="en-US" dirty="0"/>
              <a:t>In a Junior Varsity or Youth game, may both coaches agree to play: a) 10-minute </a:t>
            </a:r>
            <a:r>
              <a:rPr lang="en-US" dirty="0" smtClean="0"/>
              <a:t>quarters. </a:t>
            </a:r>
            <a:r>
              <a:rPr lang="en-US" dirty="0"/>
              <a:t>b) 12-minute running-time </a:t>
            </a:r>
            <a:r>
              <a:rPr lang="en-US" dirty="0" smtClean="0"/>
              <a:t>quarters. </a:t>
            </a:r>
            <a:r>
              <a:rPr lang="en-US" b="1" dirty="0"/>
              <a:t>RULING: </a:t>
            </a:r>
            <a:r>
              <a:rPr lang="en-US" dirty="0"/>
              <a:t>Legal in both cases.</a:t>
            </a:r>
          </a:p>
          <a:p>
            <a:endParaRPr lang="en-US" dirty="0"/>
          </a:p>
        </p:txBody>
      </p:sp>
    </p:spTree>
    <p:extLst>
      <p:ext uri="{BB962C8B-B14F-4D97-AF65-F5344CB8AC3E}">
        <p14:creationId xmlns="" xmlns:p14="http://schemas.microsoft.com/office/powerpoint/2010/main" val="25112168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Properly Worn Equipment</a:t>
            </a:r>
          </a:p>
          <a:p>
            <a:r>
              <a:rPr lang="en-US" dirty="0"/>
              <a:t>The rules require players to wear a number of items of protective equipment including a helmet with a face mask, a mouth guard, protective gloves, shoulder pads, shoes and arm pads. Further, the rules state that these items must be professionally manufactured and not altered. Coaches, officials and players are reminded that these items must be properly fitted and properly worn to maximize protection. Items of protective equipment that are improperly fitted increase the risk of injury for players. Likewise, items that have been altered from the original manufacturer’s specifications reduce the protective characteristics of the product.</a:t>
            </a:r>
          </a:p>
          <a:p>
            <a:endParaRPr lang="en-US" dirty="0"/>
          </a:p>
        </p:txBody>
      </p:sp>
    </p:spTree>
    <p:extLst>
      <p:ext uri="{BB962C8B-B14F-4D97-AF65-F5344CB8AC3E}">
        <p14:creationId xmlns="" xmlns:p14="http://schemas.microsoft.com/office/powerpoint/2010/main" val="3493725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Properly Worn Equipment (continued)</a:t>
            </a:r>
          </a:p>
          <a:p>
            <a:pPr marL="0" indent="0" algn="ctr">
              <a:buNone/>
            </a:pPr>
            <a:endParaRPr lang="en-US" sz="1200" b="1" dirty="0" smtClean="0"/>
          </a:p>
          <a:p>
            <a:r>
              <a:rPr lang="en-US" dirty="0"/>
              <a:t>Ensuring that players are not playing with illegal equipment and are properly wearing all required equipment or is a major responsibility of all lacrosse coaches. Coaches are reminded of their obligation to carefully inspect their players’ equipment and instruct them on how to properly wear this equipment.</a:t>
            </a:r>
          </a:p>
          <a:p>
            <a:endParaRPr lang="en-US" dirty="0"/>
          </a:p>
        </p:txBody>
      </p:sp>
    </p:spTree>
    <p:extLst>
      <p:ext uri="{BB962C8B-B14F-4D97-AF65-F5344CB8AC3E}">
        <p14:creationId xmlns="" xmlns:p14="http://schemas.microsoft.com/office/powerpoint/2010/main" val="3790801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lstStyle/>
          <a:p>
            <a:pPr marL="0" indent="0" algn="ctr">
              <a:buNone/>
            </a:pPr>
            <a:r>
              <a:rPr lang="en-US" b="1" dirty="0" smtClean="0"/>
              <a:t>Slashing</a:t>
            </a:r>
          </a:p>
          <a:p>
            <a:pPr marL="0" indent="0" algn="ctr">
              <a:buNone/>
            </a:pPr>
            <a:endParaRPr lang="en-US" sz="1200" b="1" dirty="0" smtClean="0"/>
          </a:p>
          <a:p>
            <a:r>
              <a:rPr lang="en-US" dirty="0"/>
              <a:t>There is no place in the game for slashing. All participants are reminded that all slashes are illegal and coaches must properly instruct their players to avoid making such slashes. Officials should be especially alert to call these penalties whenever they occur. If a player commits multiple slashes, multiple fouls should be called.</a:t>
            </a:r>
          </a:p>
          <a:p>
            <a:endParaRPr lang="en-US" dirty="0"/>
          </a:p>
        </p:txBody>
      </p:sp>
    </p:spTree>
    <p:extLst>
      <p:ext uri="{BB962C8B-B14F-4D97-AF65-F5344CB8AC3E}">
        <p14:creationId xmlns="" xmlns:p14="http://schemas.microsoft.com/office/powerpoint/2010/main" val="1188009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smtClean="0"/>
              <a:t>Points of Emphasis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Balls</a:t>
            </a:r>
          </a:p>
          <a:p>
            <a:endParaRPr lang="en-US" sz="1200" dirty="0"/>
          </a:p>
          <a:p>
            <a:r>
              <a:rPr lang="en-US" dirty="0"/>
              <a:t>All balls are to meet the NOCSAE standards and all game balls must include labeling, which states “Meets NOCSAE Standard. NFHS.” These standards establish performance requirements in the size, weight and compressibility and other characteristics of the ball. These standards were established to minimize risk for the players. Coaches are reminded it is their obligation to supply and only utilize such balls.</a:t>
            </a:r>
          </a:p>
        </p:txBody>
      </p:sp>
    </p:spTree>
    <p:extLst>
      <p:ext uri="{BB962C8B-B14F-4D97-AF65-F5344CB8AC3E}">
        <p14:creationId xmlns="" xmlns:p14="http://schemas.microsoft.com/office/powerpoint/2010/main" val="28916633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538" y="0"/>
            <a:ext cx="8639175" cy="942975"/>
          </a:xfrm>
        </p:spPr>
        <p:txBody>
          <a:bodyPr/>
          <a:lstStyle/>
          <a:p>
            <a:pPr eaLnBrk="1" hangingPunct="1">
              <a:defRPr/>
            </a:pPr>
            <a:r>
              <a:rPr lang="en-US" sz="3200" dirty="0" smtClean="0">
                <a:effectLst>
                  <a:outerShdw blurRad="38100" dist="38100" dir="2700000" algn="tl">
                    <a:srgbClr val="C0C0C0"/>
                  </a:outerShdw>
                </a:effectLst>
              </a:rPr>
              <a:t>Additional NFHS Information</a:t>
            </a:r>
          </a:p>
        </p:txBody>
      </p:sp>
      <p:sp>
        <p:nvSpPr>
          <p:cNvPr id="6148" name="Rectangle 4"/>
          <p:cNvSpPr>
            <a:spLocks noGrp="1" noChangeArrowheads="1"/>
          </p:cNvSpPr>
          <p:nvPr>
            <p:ph type="body" idx="1"/>
          </p:nvPr>
        </p:nvSpPr>
        <p:spPr>
          <a:xfrm>
            <a:off x="1054100" y="1504950"/>
            <a:ext cx="7783513" cy="5176838"/>
          </a:xfrm>
        </p:spPr>
        <p:txBody>
          <a:bodyPr/>
          <a:lstStyle/>
          <a:p>
            <a:pPr eaLnBrk="1" hangingPunct="1">
              <a:lnSpc>
                <a:spcPct val="80000"/>
              </a:lnSpc>
              <a:defRPr/>
            </a:pPr>
            <a:endParaRPr lang="en-US" sz="1200" b="1" dirty="0" smtClean="0">
              <a:effectLst>
                <a:outerShdw blurRad="38100" dist="38100" dir="2700000" algn="tl">
                  <a:srgbClr val="C0C0C0"/>
                </a:outerShdw>
              </a:effectLst>
            </a:endParaRPr>
          </a:p>
          <a:p>
            <a:pPr eaLnBrk="1" hangingPunct="1">
              <a:lnSpc>
                <a:spcPct val="80000"/>
              </a:lnSpc>
              <a:defRPr/>
            </a:pPr>
            <a:r>
              <a:rPr lang="en-US" sz="2400" b="1" dirty="0" smtClean="0">
                <a:effectLst>
                  <a:outerShdw blurRad="38100" dist="38100" dir="2700000" algn="tl">
                    <a:srgbClr val="C0C0C0"/>
                  </a:outerShdw>
                </a:effectLst>
              </a:rPr>
              <a:t>2014 NFHS Boys Lacrosse Rules Interpretation Webinar Meeting</a:t>
            </a:r>
          </a:p>
          <a:p>
            <a:pPr lvl="1" eaLnBrk="1" hangingPunct="1">
              <a:lnSpc>
                <a:spcPct val="80000"/>
              </a:lnSpc>
              <a:defRPr/>
            </a:pPr>
            <a:r>
              <a:rPr lang="en-US" sz="2200" dirty="0" smtClean="0"/>
              <a:t>January 28, 2014 – 2:00 pm. (Eastern Standard Time)</a:t>
            </a:r>
          </a:p>
          <a:p>
            <a:pPr lvl="1" eaLnBrk="1" hangingPunct="1">
              <a:lnSpc>
                <a:spcPct val="80000"/>
              </a:lnSpc>
              <a:defRPr/>
            </a:pPr>
            <a:endParaRPr lang="en-US" sz="1000" dirty="0" smtClean="0"/>
          </a:p>
          <a:p>
            <a:pPr eaLnBrk="1" hangingPunct="1">
              <a:lnSpc>
                <a:spcPct val="80000"/>
              </a:lnSpc>
              <a:defRPr/>
            </a:pPr>
            <a:r>
              <a:rPr lang="en-US" sz="2400" b="1" dirty="0" smtClean="0">
                <a:effectLst>
                  <a:outerShdw blurRad="38100" dist="38100" dir="2700000" algn="tl">
                    <a:srgbClr val="C0C0C0"/>
                  </a:outerShdw>
                </a:effectLst>
              </a:rPr>
              <a:t>NFHS Boys Lacrosse Rule Change Proposal Form Due</a:t>
            </a:r>
          </a:p>
          <a:p>
            <a:pPr lvl="1" eaLnBrk="1" hangingPunct="1">
              <a:lnSpc>
                <a:spcPct val="80000"/>
              </a:lnSpc>
              <a:defRPr/>
            </a:pPr>
            <a:r>
              <a:rPr lang="en-US" sz="2200" dirty="0" smtClean="0"/>
              <a:t>June 25, 2014</a:t>
            </a:r>
          </a:p>
          <a:p>
            <a:pPr lvl="1" eaLnBrk="1" hangingPunct="1">
              <a:lnSpc>
                <a:spcPct val="80000"/>
              </a:lnSpc>
              <a:defRPr/>
            </a:pPr>
            <a:endParaRPr lang="en-US" sz="1000" dirty="0" smtClean="0"/>
          </a:p>
          <a:p>
            <a:pPr eaLnBrk="1" hangingPunct="1">
              <a:lnSpc>
                <a:spcPct val="80000"/>
              </a:lnSpc>
              <a:defRPr/>
            </a:pPr>
            <a:r>
              <a:rPr lang="en-US" sz="2400" b="1" dirty="0" smtClean="0">
                <a:effectLst>
                  <a:outerShdw blurRad="38100" dist="38100" dir="2700000" algn="tl">
                    <a:srgbClr val="C0C0C0"/>
                  </a:outerShdw>
                </a:effectLst>
              </a:rPr>
              <a:t>2014 NFHS Boys Lacrosse Rules Committee Meeting</a:t>
            </a:r>
            <a:r>
              <a:rPr lang="en-US" sz="2400" dirty="0" smtClean="0"/>
              <a:t> 	</a:t>
            </a:r>
          </a:p>
          <a:p>
            <a:pPr lvl="1" eaLnBrk="1" hangingPunct="1">
              <a:lnSpc>
                <a:spcPct val="80000"/>
              </a:lnSpc>
              <a:defRPr/>
            </a:pPr>
            <a:r>
              <a:rPr lang="en-US" sz="2200" dirty="0" smtClean="0"/>
              <a:t>July 21-23, 2014 – Indianapolis, IN</a:t>
            </a:r>
          </a:p>
          <a:p>
            <a:pPr lvl="1" eaLnBrk="1" hangingPunct="1">
              <a:lnSpc>
                <a:spcPct val="80000"/>
              </a:lnSpc>
              <a:buFontTx/>
              <a:buNone/>
              <a:defRPr/>
            </a:pPr>
            <a:endParaRPr lang="en-US" sz="1000" dirty="0" smtClean="0"/>
          </a:p>
          <a:p>
            <a:pPr eaLnBrk="1" hangingPunct="1">
              <a:lnSpc>
                <a:spcPct val="80000"/>
              </a:lnSpc>
              <a:defRPr/>
            </a:pPr>
            <a:r>
              <a:rPr lang="en-US" sz="2400" b="1" dirty="0" smtClean="0">
                <a:effectLst>
                  <a:outerShdw blurRad="38100" dist="38100" dir="2700000" algn="tl">
                    <a:srgbClr val="C0C0C0"/>
                  </a:outerShdw>
                </a:effectLst>
              </a:rPr>
              <a:t>E-mail addresses:</a:t>
            </a:r>
          </a:p>
          <a:p>
            <a:pPr lvl="1" eaLnBrk="1" hangingPunct="1">
              <a:lnSpc>
                <a:spcPct val="80000"/>
              </a:lnSpc>
              <a:defRPr/>
            </a:pPr>
            <a:r>
              <a:rPr lang="en-US" sz="2200" dirty="0" smtClean="0">
                <a:solidFill>
                  <a:srgbClr val="0000FF"/>
                </a:solidFill>
              </a:rPr>
              <a:t>Kent Summers – ksummers@nfhs.org</a:t>
            </a:r>
          </a:p>
          <a:p>
            <a:pPr lvl="1" eaLnBrk="1" hangingPunct="1">
              <a:lnSpc>
                <a:spcPct val="80000"/>
              </a:lnSpc>
              <a:defRPr/>
            </a:pPr>
            <a:r>
              <a:rPr lang="en-US" sz="2200" dirty="0" smtClean="0">
                <a:solidFill>
                  <a:srgbClr val="0000FF"/>
                </a:solidFill>
              </a:rPr>
              <a:t>Angie Hays – ahays@nfhs.org </a:t>
            </a:r>
          </a:p>
          <a:p>
            <a:pPr lvl="1" eaLnBrk="1" hangingPunct="1">
              <a:lnSpc>
                <a:spcPct val="80000"/>
              </a:lnSpc>
              <a:defRPr/>
            </a:pPr>
            <a:endParaRPr lang="en-US" sz="2200" dirty="0" smtClean="0">
              <a:solidFill>
                <a:srgbClr val="0000FF"/>
              </a:solidFill>
            </a:endParaRPr>
          </a:p>
          <a:p>
            <a:pPr eaLnBrk="1" hangingPunct="1">
              <a:lnSpc>
                <a:spcPct val="80000"/>
              </a:lnSpc>
              <a:buFont typeface="Wingdings" pitchFamily="2" charset="2"/>
              <a:buNone/>
              <a:defRPr/>
            </a:pPr>
            <a:endParaRPr lang="en-US" sz="2400" dirty="0" smtClean="0"/>
          </a:p>
        </p:txBody>
      </p:sp>
    </p:spTree>
    <p:extLst>
      <p:ext uri="{BB962C8B-B14F-4D97-AF65-F5344CB8AC3E}">
        <p14:creationId xmlns="" xmlns:p14="http://schemas.microsoft.com/office/powerpoint/2010/main" val="262986959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5"/>
          <p:cNvSpPr>
            <a:spLocks noGrp="1" noChangeArrowheads="1"/>
          </p:cNvSpPr>
          <p:nvPr>
            <p:ph type="title"/>
          </p:nvPr>
        </p:nvSpPr>
        <p:spPr>
          <a:xfrm>
            <a:off x="236538" y="0"/>
            <a:ext cx="8639175" cy="1247775"/>
          </a:xfrm>
        </p:spPr>
        <p:txBody>
          <a:bodyPr/>
          <a:lstStyle/>
          <a:p>
            <a:pPr eaLnBrk="1" hangingPunct="1"/>
            <a:r>
              <a:rPr lang="en-US" sz="3200" dirty="0" smtClean="0"/>
              <a:t>The following sports are available in an NFHS PowerPoint Presentation:</a:t>
            </a:r>
          </a:p>
        </p:txBody>
      </p:sp>
      <p:sp>
        <p:nvSpPr>
          <p:cNvPr id="82947" name="Rectangle 16"/>
          <p:cNvSpPr>
            <a:spLocks noGrp="1" noChangeArrowheads="1"/>
          </p:cNvSpPr>
          <p:nvPr>
            <p:ph sz="half" idx="1"/>
          </p:nvPr>
        </p:nvSpPr>
        <p:spPr>
          <a:xfrm>
            <a:off x="1506538" y="1866900"/>
            <a:ext cx="3424237" cy="4541838"/>
          </a:xfrm>
        </p:spPr>
        <p:txBody>
          <a:bodyPr/>
          <a:lstStyle/>
          <a:p>
            <a:pPr eaLnBrk="1" hangingPunct="1"/>
            <a:r>
              <a:rPr lang="en-US" sz="2400" b="1" dirty="0" smtClean="0"/>
              <a:t>Baseball</a:t>
            </a:r>
          </a:p>
          <a:p>
            <a:pPr eaLnBrk="1" hangingPunct="1"/>
            <a:r>
              <a:rPr lang="en-US" sz="2400" b="1" dirty="0" smtClean="0"/>
              <a:t>Basketball</a:t>
            </a:r>
          </a:p>
          <a:p>
            <a:pPr eaLnBrk="1" hangingPunct="1"/>
            <a:r>
              <a:rPr lang="en-US" sz="2400" b="1" dirty="0" smtClean="0"/>
              <a:t>Football</a:t>
            </a:r>
          </a:p>
          <a:p>
            <a:pPr eaLnBrk="1" hangingPunct="1"/>
            <a:r>
              <a:rPr lang="en-US" sz="2400" b="1" dirty="0" smtClean="0"/>
              <a:t>Girls Gymnastics</a:t>
            </a:r>
          </a:p>
          <a:p>
            <a:pPr eaLnBrk="1" hangingPunct="1"/>
            <a:r>
              <a:rPr lang="en-US" sz="2400" b="1" dirty="0" smtClean="0"/>
              <a:t>Volleyball</a:t>
            </a:r>
          </a:p>
          <a:p>
            <a:pPr eaLnBrk="1" hangingPunct="1"/>
            <a:r>
              <a:rPr lang="en-US" sz="2400" b="1" dirty="0" smtClean="0"/>
              <a:t>Track and Field</a:t>
            </a:r>
          </a:p>
        </p:txBody>
      </p:sp>
      <p:sp>
        <p:nvSpPr>
          <p:cNvPr id="82948" name="Rectangle 17"/>
          <p:cNvSpPr>
            <a:spLocks noGrp="1" noChangeArrowheads="1"/>
          </p:cNvSpPr>
          <p:nvPr>
            <p:ph sz="half" idx="2"/>
          </p:nvPr>
        </p:nvSpPr>
        <p:spPr>
          <a:xfrm>
            <a:off x="4872038" y="1866900"/>
            <a:ext cx="3662362" cy="4541838"/>
          </a:xfrm>
        </p:spPr>
        <p:txBody>
          <a:bodyPr/>
          <a:lstStyle/>
          <a:p>
            <a:pPr eaLnBrk="1" hangingPunct="1"/>
            <a:r>
              <a:rPr lang="en-US" sz="2400" b="1" dirty="0" smtClean="0"/>
              <a:t>Soccer</a:t>
            </a:r>
          </a:p>
          <a:p>
            <a:pPr eaLnBrk="1" hangingPunct="1"/>
            <a:r>
              <a:rPr lang="en-US" sz="2400" b="1" dirty="0" smtClean="0"/>
              <a:t>Softball</a:t>
            </a:r>
          </a:p>
          <a:p>
            <a:pPr eaLnBrk="1" hangingPunct="1"/>
            <a:r>
              <a:rPr lang="en-US" sz="2400" b="1" dirty="0" smtClean="0"/>
              <a:t>Swimming &amp; Diving</a:t>
            </a:r>
          </a:p>
          <a:p>
            <a:pPr eaLnBrk="1" hangingPunct="1"/>
            <a:r>
              <a:rPr lang="en-US" sz="2400" b="1" dirty="0" smtClean="0"/>
              <a:t>Wrestling</a:t>
            </a:r>
          </a:p>
          <a:p>
            <a:pPr eaLnBrk="1" hangingPunct="1"/>
            <a:r>
              <a:rPr lang="en-US" sz="2400" b="1" dirty="0" smtClean="0"/>
              <a:t>Boys Lacrosse</a:t>
            </a:r>
          </a:p>
        </p:txBody>
      </p:sp>
      <p:sp>
        <p:nvSpPr>
          <p:cNvPr id="9223" name="Rectangle 7"/>
          <p:cNvSpPr>
            <a:spLocks noChangeArrowheads="1"/>
          </p:cNvSpPr>
          <p:nvPr/>
        </p:nvSpPr>
        <p:spPr bwMode="auto">
          <a:xfrm>
            <a:off x="731838" y="1838325"/>
            <a:ext cx="2857500" cy="36576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dirty="0">
              <a:solidFill>
                <a:srgbClr val="CC0000"/>
              </a:solidFill>
              <a:effectLst>
                <a:outerShdw blurRad="38100" dist="38100" dir="2700000" algn="tl">
                  <a:srgbClr val="C0C0C0"/>
                </a:outerShdw>
              </a:effectLst>
              <a:latin typeface="Verdana" pitchFamily="34" charset="0"/>
              <a:ea typeface="ＭＳ Ｐゴシック" pitchFamily="1" charset="-128"/>
            </a:endParaRPr>
          </a:p>
        </p:txBody>
      </p:sp>
      <p:sp>
        <p:nvSpPr>
          <p:cNvPr id="82950" name="Text Box 9"/>
          <p:cNvSpPr txBox="1">
            <a:spLocks noChangeArrowheads="1"/>
          </p:cNvSpPr>
          <p:nvPr/>
        </p:nvSpPr>
        <p:spPr bwMode="auto">
          <a:xfrm>
            <a:off x="1306513" y="5548313"/>
            <a:ext cx="72850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CC0000"/>
                </a:solidFill>
              </a:rPr>
              <a:t>To order copies please contact: </a:t>
            </a:r>
            <a:r>
              <a:rPr lang="en-US" sz="2000" b="1" i="1" dirty="0">
                <a:solidFill>
                  <a:srgbClr val="CC0000"/>
                </a:solidFill>
              </a:rPr>
              <a:t>Carol Ratliff at the NFHS </a:t>
            </a:r>
          </a:p>
          <a:p>
            <a:pPr eaLnBrk="1" hangingPunct="1"/>
            <a:r>
              <a:rPr lang="en-US" sz="2000" b="1" i="1" dirty="0">
                <a:solidFill>
                  <a:srgbClr val="CC0000"/>
                </a:solidFill>
              </a:rPr>
              <a:t>Phone: 317-822-5731 or Fax your Request to 317.822.5700</a:t>
            </a:r>
            <a:endParaRPr lang="en-US" sz="2000" i="1" dirty="0">
              <a:solidFill>
                <a:srgbClr val="CC0000"/>
              </a:solidFill>
            </a:endParaRPr>
          </a:p>
        </p:txBody>
      </p:sp>
    </p:spTree>
    <p:extLst>
      <p:ext uri="{BB962C8B-B14F-4D97-AF65-F5344CB8AC3E}">
        <p14:creationId xmlns="" xmlns:p14="http://schemas.microsoft.com/office/powerpoint/2010/main" val="89260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r>
              <a:rPr lang="en-US" b="1" dirty="0" smtClean="0"/>
              <a:t>Rule 1-5 Note – NOCSAE Ball</a:t>
            </a:r>
            <a:endParaRPr lang="en-US" dirty="0"/>
          </a:p>
          <a:p>
            <a:endParaRPr lang="en-US" sz="1200" dirty="0" smtClean="0"/>
          </a:p>
          <a:p>
            <a:r>
              <a:rPr lang="en-US" dirty="0" smtClean="0"/>
              <a:t>Beginning in 2014, all game balls must include labeling which states “Meets NOCSAE Standard. NFHS.”</a:t>
            </a:r>
            <a:endParaRPr lang="en-US" dirty="0"/>
          </a:p>
        </p:txBody>
      </p:sp>
      <p:pic>
        <p:nvPicPr>
          <p:cNvPr id="5" name="Picture 2" descr="http://t3.gstatic.com/images?q=tbn:ANd9GcTE9g-XHK-mTqHBIVvSzDfJfHT04NtXTiVrgdwfuOap5IyOldRE">
            <a:hlinkClick r:id="rId3"/>
          </p:cNvPr>
          <p:cNvPicPr>
            <a:picLocks noChangeAspect="1" noChangeArrowheads="1"/>
          </p:cNvPicPr>
          <p:nvPr/>
        </p:nvPicPr>
        <p:blipFill>
          <a:blip r:embed="rId4" cstate="print"/>
          <a:srcRect l="2462" t="13115" r="2769" b="14754"/>
          <a:stretch>
            <a:fillRect/>
          </a:stretch>
        </p:blipFill>
        <p:spPr bwMode="auto">
          <a:xfrm>
            <a:off x="1183905" y="4260604"/>
            <a:ext cx="3397719" cy="2013463"/>
          </a:xfrm>
          <a:prstGeom prst="rect">
            <a:avLst/>
          </a:prstGeom>
          <a:noFill/>
        </p:spPr>
      </p:pic>
      <p:sp>
        <p:nvSpPr>
          <p:cNvPr id="6" name="TextBox 5"/>
          <p:cNvSpPr txBox="1"/>
          <p:nvPr/>
        </p:nvSpPr>
        <p:spPr>
          <a:xfrm>
            <a:off x="4591250" y="4658628"/>
            <a:ext cx="3830855" cy="830997"/>
          </a:xfrm>
          <a:prstGeom prst="rect">
            <a:avLst/>
          </a:prstGeom>
          <a:noFill/>
        </p:spPr>
        <p:txBody>
          <a:bodyPr wrap="square" rtlCol="0">
            <a:spAutoFit/>
          </a:bodyPr>
          <a:lstStyle/>
          <a:p>
            <a:r>
              <a:rPr lang="en-US" sz="2400" b="1" dirty="0" smtClean="0">
                <a:solidFill>
                  <a:srgbClr val="003798"/>
                </a:solidFill>
              </a:rPr>
              <a:t>Exception for 2014 season</a:t>
            </a:r>
          </a:p>
          <a:p>
            <a:r>
              <a:rPr lang="en-US" sz="2400" b="1" dirty="0" smtClean="0">
                <a:solidFill>
                  <a:srgbClr val="003798"/>
                </a:solidFill>
              </a:rPr>
              <a:t>Next Slide</a:t>
            </a:r>
            <a:endParaRPr lang="en-US" sz="2400" b="1" dirty="0">
              <a:solidFill>
                <a:srgbClr val="003798"/>
              </a:solidFill>
            </a:endParaRPr>
          </a:p>
        </p:txBody>
      </p:sp>
    </p:spTree>
    <p:extLst>
      <p:ext uri="{BB962C8B-B14F-4D97-AF65-F5344CB8AC3E}">
        <p14:creationId xmlns="" xmlns:p14="http://schemas.microsoft.com/office/powerpoint/2010/main" val="22999261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ctrTitle"/>
          </p:nvPr>
        </p:nvSpPr>
        <p:spPr>
          <a:xfrm>
            <a:off x="630382" y="1714788"/>
            <a:ext cx="7772400" cy="779030"/>
          </a:xfrm>
        </p:spPr>
        <p:txBody>
          <a:bodyPr/>
          <a:lstStyle/>
          <a:p>
            <a:pPr eaLnBrk="1" hangingPunct="1"/>
            <a:r>
              <a:rPr lang="en-US" dirty="0" smtClean="0"/>
              <a:t>Questions</a:t>
            </a:r>
            <a:r>
              <a:rPr lang="en-US" dirty="0"/>
              <a:t>?</a:t>
            </a:r>
            <a:endParaRPr lang="en-US" dirty="0" smtClean="0"/>
          </a:p>
        </p:txBody>
      </p:sp>
      <p:sp>
        <p:nvSpPr>
          <p:cNvPr id="80899" name="Rectangle 6"/>
          <p:cNvSpPr>
            <a:spLocks noGrp="1" noChangeArrowheads="1"/>
          </p:cNvSpPr>
          <p:nvPr>
            <p:ph type="subTitle" idx="1"/>
          </p:nvPr>
        </p:nvSpPr>
        <p:spPr>
          <a:xfrm>
            <a:off x="221962" y="2400444"/>
            <a:ext cx="8645525" cy="2344737"/>
          </a:xfrm>
        </p:spPr>
        <p:txBody>
          <a:bodyPr/>
          <a:lstStyle/>
          <a:p>
            <a:pPr eaLnBrk="1" hangingPunct="1">
              <a:defRPr/>
            </a:pPr>
            <a:r>
              <a:rPr lang="en-US" sz="2600" dirty="0" smtClean="0">
                <a:solidFill>
                  <a:schemeClr val="bg1"/>
                </a:solidFill>
              </a:rPr>
              <a:t>Contact state association for interpretations. If state athletic/activities association does not administer lacrosse, contact Kent Summers, NFHS Boys Lacrosse Rules Editor 317-972-6900  </a:t>
            </a:r>
            <a:r>
              <a:rPr lang="en-US" sz="2600" dirty="0" smtClean="0">
                <a:solidFill>
                  <a:schemeClr val="bg1">
                    <a:lumMod val="95000"/>
                  </a:schemeClr>
                </a:solidFill>
                <a:hlinkClick r:id="rId2"/>
              </a:rPr>
              <a:t>ksummers@nfhs.org</a:t>
            </a:r>
            <a:endParaRPr lang="en-US" sz="2600" dirty="0" smtClean="0">
              <a:solidFill>
                <a:schemeClr val="bg1">
                  <a:lumMod val="95000"/>
                </a:schemeClr>
              </a:solidFill>
            </a:endParaRPr>
          </a:p>
          <a:p>
            <a:pPr eaLnBrk="1" hangingPunct="1">
              <a:defRPr/>
            </a:pPr>
            <a:endParaRPr lang="en-US" dirty="0" smtClean="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9103" y="4288846"/>
            <a:ext cx="6954982" cy="1774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00459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73" y="1503948"/>
            <a:ext cx="7877403" cy="5025044"/>
          </a:xfrm>
        </p:spPr>
        <p:txBody>
          <a:bodyPr/>
          <a:lstStyle/>
          <a:p>
            <a:r>
              <a:rPr lang="en-US" sz="2400" dirty="0" smtClean="0"/>
              <a:t>PIAA Ruling on new Ball Rule Exception for 2014 only from Patrick Gebhart </a:t>
            </a:r>
            <a:r>
              <a:rPr lang="en-US" sz="2400" dirty="0" err="1" smtClean="0"/>
              <a:t>Ass’t</a:t>
            </a:r>
            <a:r>
              <a:rPr lang="en-US" sz="2400" dirty="0" smtClean="0"/>
              <a:t> Executive Director, PIAA</a:t>
            </a:r>
          </a:p>
        </p:txBody>
      </p:sp>
      <p:sp>
        <p:nvSpPr>
          <p:cNvPr id="4"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5" name="TextBox 4"/>
          <p:cNvSpPr txBox="1"/>
          <p:nvPr/>
        </p:nvSpPr>
        <p:spPr>
          <a:xfrm>
            <a:off x="866275" y="2283427"/>
            <a:ext cx="7661708" cy="4247317"/>
          </a:xfrm>
          <a:prstGeom prst="rect">
            <a:avLst/>
          </a:prstGeom>
          <a:noFill/>
        </p:spPr>
        <p:txBody>
          <a:bodyPr wrap="square" rtlCol="0">
            <a:spAutoFit/>
          </a:bodyPr>
          <a:lstStyle/>
          <a:p>
            <a:r>
              <a:rPr lang="en-US" dirty="0" smtClean="0"/>
              <a:t>“After a discussion with NFHS regarding the potential limited number of approved balls for purchase this season, </a:t>
            </a:r>
            <a:r>
              <a:rPr lang="en-US" b="1" dirty="0" smtClean="0">
                <a:solidFill>
                  <a:srgbClr val="003798"/>
                </a:solidFill>
              </a:rPr>
              <a:t>NFHS has approved the use of balls that contain either the NOCSAE seal, the NFHS seal, or balls that may contain both seals.</a:t>
            </a:r>
          </a:p>
          <a:p>
            <a:r>
              <a:rPr lang="en-US" dirty="0" smtClean="0"/>
              <a:t>Please pass this on to your officials and coaches.”		(e-mail 2/14/14)</a:t>
            </a:r>
          </a:p>
          <a:p>
            <a:r>
              <a:rPr lang="en-US" u="sng" dirty="0" smtClean="0"/>
              <a:t>Follow up e-mail to clarify that this was a PIAA only exception.</a:t>
            </a:r>
          </a:p>
          <a:p>
            <a:r>
              <a:rPr lang="en-US" dirty="0" smtClean="0"/>
              <a:t>“The email listed below that was recently sent to all PIAA interpreters and listed language that was attributed to NFHS regarding balls for the upcoming season.</a:t>
            </a:r>
          </a:p>
          <a:p>
            <a:r>
              <a:rPr lang="en-US" dirty="0" smtClean="0"/>
              <a:t>While the information provided is correct for the upcoming PIAA season, it should not have been attributed to NFHS.</a:t>
            </a:r>
          </a:p>
          <a:p>
            <a:r>
              <a:rPr lang="en-US" dirty="0" smtClean="0"/>
              <a:t> </a:t>
            </a:r>
            <a:r>
              <a:rPr lang="en-US" b="1" dirty="0" smtClean="0">
                <a:solidFill>
                  <a:srgbClr val="003798"/>
                </a:solidFill>
              </a:rPr>
              <a:t>This language has been approved by PIAA only and as such should not be construed to apply to contests played outside Pennsylvania.</a:t>
            </a:r>
          </a:p>
          <a:p>
            <a:r>
              <a:rPr lang="en-US" dirty="0" smtClean="0"/>
              <a:t>Associations other than PIAA will make their own determination regarding this issue”. 						(e-mail 2/19/14)</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NFHS Boys Lacrosse</a:t>
            </a:r>
            <a:br>
              <a:rPr lang="en-US" dirty="0"/>
            </a:br>
            <a:r>
              <a:rPr lang="en-US" dirty="0"/>
              <a:t>Major Rules Revisions</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1.5 Situation A: Prior to the start of the game, it is determined that the balls the home team has provided for the game do not include the labeling “Meets NOCSAE Standard </a:t>
            </a:r>
            <a:r>
              <a:rPr lang="en-US" i="1" dirty="0" smtClean="0">
                <a:solidFill>
                  <a:srgbClr val="003798"/>
                </a:solidFill>
              </a:rPr>
              <a:t>or NFHS mark</a:t>
            </a:r>
            <a:r>
              <a:rPr lang="en-US" dirty="0" smtClean="0"/>
              <a:t>.” They advise they do not have such balls available. RULING: (a) If the visiting team has such balls which may be used, or such balls are otherwise available, the home team is assessed a Technical Foul (award the ball to the visiting team on the opening face-off) and the game is played. The matter shall be reported to the sponsoring authority. (b) If the visiting team does not have such balls which may be used, and such balls are not otherwise available, the game cannot be played and the matter shall be referred to the sponsoring authority. The standards are established to minimize risk and, if no such balls are available, the game cannot be played.</a:t>
            </a:r>
          </a:p>
          <a:p>
            <a:r>
              <a:rPr lang="en-US" b="1" dirty="0" smtClean="0">
                <a:solidFill>
                  <a:srgbClr val="003798"/>
                </a:solidFill>
              </a:rPr>
              <a:t>PIAA exception allows use of balls with either Meets NOCSAE standard or NFHS mark in 2014</a:t>
            </a:r>
          </a:p>
        </p:txBody>
      </p:sp>
    </p:spTree>
    <p:extLst>
      <p:ext uri="{BB962C8B-B14F-4D97-AF65-F5344CB8AC3E}">
        <p14:creationId xmlns="" xmlns:p14="http://schemas.microsoft.com/office/powerpoint/2010/main" val="3551881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5474</Words>
  <Application>Microsoft Office PowerPoint</Application>
  <PresentationFormat>On-screen Show (4:3)</PresentationFormat>
  <Paragraphs>425</Paragraphs>
  <Slides>70</Slides>
  <Notes>49</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2014 NFHS Boys Lacrosse  Rules Interpretation Meeting Keystone Lacrosse Officials Assn Ed Cavaliere Rules interpreter</vt:lpstr>
      <vt:lpstr>Concussion in Sports – What You Need to Know  www.nfhslearn.com</vt:lpstr>
      <vt:lpstr>Slide 3</vt:lpstr>
      <vt:lpstr>Slide 4</vt:lpstr>
      <vt:lpstr>NFHS Boys Lacrosse Rules PIAA Adpotions </vt:lpstr>
      <vt:lpstr>2014 NFHS Boys Lacrosse Major Rules Revisions  and Clarifications </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New/Revised Situations and Rulings</vt:lpstr>
      <vt:lpstr>2014 NFHS Boys Lacrosse Major Rules Revisions</vt:lpstr>
      <vt:lpstr>2014 NFHS Boys Lacrosse Major Rules Revisions</vt:lpstr>
      <vt:lpstr>2014 NFHS Boys Lacrosse New/Revised Situations and Rulings</vt:lpstr>
      <vt:lpstr>2014 NFHS Boys Lacrosse Major Rules Revisions</vt:lpstr>
      <vt:lpstr>2014 NFHS Boys Lacrosse Major Rules Revisions</vt:lpstr>
      <vt:lpstr>2014 NFHS Boys Lacrosse New/Revised Situations and Rulings</vt:lpstr>
      <vt:lpstr>2014 NFHS Boys Lacrosse Major Rules Revisions</vt:lpstr>
      <vt:lpstr>2014 NFHS Boys Lacrosse New/Revised Situations and Rulings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Editorial Rules Revisions</vt:lpstr>
      <vt:lpstr>2014 NFHS Boys Lacrosse Major Editorial Rules Revisions</vt:lpstr>
      <vt:lpstr>2014 NFHS Boys Lacrosse Major Rules Revisions</vt:lpstr>
      <vt:lpstr>2014 NFHS Boys Lacrosse Major Rules Revisions</vt:lpstr>
      <vt:lpstr>2014 NFHS Boys Lacrosse New/Revised Situations and Rulings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Major Rules Revisions</vt:lpstr>
      <vt:lpstr>2014 NFHS Boys Lacrosse New/Revised Situations and Rulings</vt:lpstr>
      <vt:lpstr>2014 NFHS Boys Lacrosse New/Revised Situations and Rulings</vt:lpstr>
      <vt:lpstr>2014 NFHS Boys Lacrosse Major Rules Revisions</vt:lpstr>
      <vt:lpstr>2014 NFHS Boys Lacrosse Major Rules Revisions</vt:lpstr>
      <vt:lpstr> 2013 NFHS Boys Lacrosse Points of Emphasis  </vt:lpstr>
      <vt:lpstr>2014 NFHS Boys Lacrosse Points of Emphasis</vt:lpstr>
      <vt:lpstr>2014 NFHS Boys Lacrosse Points of Emphasis</vt:lpstr>
      <vt:lpstr>2014 NFHS Boys Lacrosse New/Revised Situations and Rulings</vt:lpstr>
      <vt:lpstr>2014 NFHS Boys Lacrosse Points of Emphasis</vt:lpstr>
      <vt:lpstr>2014 NFHS Boys Lacrosse Points of Emphasis</vt:lpstr>
      <vt:lpstr>2014 NFHS Boys Lacrosse Points of Emphasis</vt:lpstr>
      <vt:lpstr>2014 NFHS Boys Lacrosse Points of Emphasis</vt:lpstr>
      <vt:lpstr>Additional NFHS Information</vt:lpstr>
      <vt:lpstr>The following sports are available in an NFHS PowerPoint Presentation:</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Summers</dc:creator>
  <cp:lastModifiedBy>ecavalie</cp:lastModifiedBy>
  <cp:revision>72</cp:revision>
  <dcterms:created xsi:type="dcterms:W3CDTF">2012-07-19T14:03:48Z</dcterms:created>
  <dcterms:modified xsi:type="dcterms:W3CDTF">2014-02-24T20:57:00Z</dcterms:modified>
</cp:coreProperties>
</file>