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Lst>
  <p:notesMasterIdLst>
    <p:notesMasterId r:id="rId19"/>
  </p:notesMasterIdLst>
  <p:sldIdLst>
    <p:sldId id="256" r:id="rId2"/>
    <p:sldId id="257" r:id="rId3"/>
    <p:sldId id="258" r:id="rId4"/>
    <p:sldId id="259" r:id="rId5"/>
    <p:sldId id="260" r:id="rId6"/>
    <p:sldId id="261" r:id="rId7"/>
    <p:sldId id="262" r:id="rId8"/>
    <p:sldId id="264" r:id="rId9"/>
    <p:sldId id="265" r:id="rId10"/>
    <p:sldId id="266" r:id="rId11"/>
    <p:sldId id="267" r:id="rId12"/>
    <p:sldId id="269" r:id="rId13"/>
    <p:sldId id="270" r:id="rId14"/>
    <p:sldId id="271" r:id="rId15"/>
    <p:sldId id="272" r:id="rId16"/>
    <p:sldId id="273" r:id="rId17"/>
    <p:sldId id="274"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2" autoAdjust="0"/>
    <p:restoredTop sz="75976" autoAdjust="0"/>
  </p:normalViewPr>
  <p:slideViewPr>
    <p:cSldViewPr snapToGrid="0" snapToObjects="1">
      <p:cViewPr varScale="1">
        <p:scale>
          <a:sx n="56" d="100"/>
          <a:sy n="56" d="100"/>
        </p:scale>
        <p:origin x="1176" y="78"/>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80" d="100"/>
          <a:sy n="80" d="100"/>
        </p:scale>
        <p:origin x="-201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Trainer Guide	</a:t>
            </a:r>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Men’s Officials Education Program</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2A66874-14C1-449F-9EB3-24ABC5F1C80C}" type="slidenum">
              <a:rPr lang="en-US" smtClean="0"/>
              <a:t>‹#›</a:t>
            </a:fld>
            <a:endParaRPr lang="en-US"/>
          </a:p>
        </p:txBody>
      </p:sp>
    </p:spTree>
    <p:extLst>
      <p:ext uri="{BB962C8B-B14F-4D97-AF65-F5344CB8AC3E}">
        <p14:creationId xmlns:p14="http://schemas.microsoft.com/office/powerpoint/2010/main" val="183460554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2pPr>
    <a:lvl3pPr marL="1085850" indent="-171450" algn="l" defTabSz="914400" rtl="0" eaLnBrk="1" latinLnBrk="0" hangingPunct="1">
      <a:buFont typeface="Wingdings" panose="05000000000000000000" pitchFamily="2" charset="2"/>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slacrosse.arbitersports.com/front/108525/Site/Page-Content/mensresource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5253" y="4415790"/>
            <a:ext cx="6075680" cy="4183380"/>
          </a:xfrm>
        </p:spPr>
        <p:txBody>
          <a:bodyPr/>
          <a:lstStyle/>
          <a:p>
            <a:pPr marL="0" indent="0">
              <a:buNone/>
            </a:pPr>
            <a:r>
              <a:rPr lang="en-US" dirty="0" smtClean="0"/>
              <a:t>This presentation is best viewed along with the US Lacrosse Two-Person Mechanics Manual.</a:t>
            </a:r>
          </a:p>
          <a:p>
            <a:endParaRPr lang="en-US" dirty="0"/>
          </a:p>
          <a:p>
            <a:pPr marL="0" indent="0">
              <a:buNone/>
            </a:pPr>
            <a:r>
              <a:rPr lang="en-US" b="1" dirty="0" smtClean="0"/>
              <a:t>Download Printable PDF</a:t>
            </a:r>
            <a:r>
              <a:rPr lang="en-US" b="1" dirty="0"/>
              <a:t>: </a:t>
            </a:r>
            <a:endParaRPr lang="en-US" b="1" dirty="0" smtClean="0"/>
          </a:p>
          <a:p>
            <a:pPr marL="0" indent="0">
              <a:buNone/>
            </a:pPr>
            <a:r>
              <a:rPr lang="en-US" dirty="0" smtClean="0">
                <a:hlinkClick r:id="rId3"/>
              </a:rPr>
              <a:t>https</a:t>
            </a:r>
            <a:r>
              <a:rPr lang="en-US" dirty="0">
                <a:hlinkClick r:id="rId3"/>
              </a:rPr>
              <a:t>://</a:t>
            </a:r>
            <a:r>
              <a:rPr lang="en-US" dirty="0" smtClean="0">
                <a:hlinkClick r:id="rId3"/>
              </a:rPr>
              <a:t>uslacrosse.arbitersports.com/front/108525/Site/Page-Content/mensresources</a:t>
            </a:r>
            <a:r>
              <a:rPr lang="en-US" dirty="0" smtClean="0"/>
              <a:t> </a:t>
            </a:r>
          </a:p>
          <a:p>
            <a:endParaRPr lang="en-US" dirty="0" smtClean="0"/>
          </a:p>
          <a:p>
            <a:pPr marL="0" indent="0">
              <a:buNone/>
            </a:pPr>
            <a:r>
              <a:rPr lang="en-US" b="1" dirty="0" smtClean="0"/>
              <a:t>Diagram</a:t>
            </a:r>
            <a:r>
              <a:rPr lang="en-US" b="1" baseline="0" dirty="0" smtClean="0"/>
              <a:t> Key:</a:t>
            </a:r>
          </a:p>
          <a:p>
            <a:pPr lvl="1"/>
            <a:r>
              <a:rPr lang="en-US" b="1" baseline="0" dirty="0" smtClean="0"/>
              <a:t>R</a:t>
            </a:r>
            <a:r>
              <a:rPr lang="en-US" baseline="0" dirty="0" smtClean="0"/>
              <a:t> = Referee</a:t>
            </a:r>
          </a:p>
          <a:p>
            <a:pPr lvl="1"/>
            <a:r>
              <a:rPr lang="en-US" b="1" baseline="0" dirty="0" smtClean="0"/>
              <a:t>U</a:t>
            </a:r>
            <a:r>
              <a:rPr lang="en-US" baseline="0" dirty="0" smtClean="0"/>
              <a:t> = Umpire</a:t>
            </a:r>
          </a:p>
          <a:p>
            <a:pPr lvl="1"/>
            <a:r>
              <a:rPr lang="en-US" b="1" baseline="0" dirty="0" smtClean="0"/>
              <a:t>L</a:t>
            </a:r>
            <a:r>
              <a:rPr lang="en-US" baseline="0" dirty="0" smtClean="0"/>
              <a:t> = Lead Official</a:t>
            </a:r>
          </a:p>
          <a:p>
            <a:pPr lvl="1"/>
            <a:r>
              <a:rPr lang="en-US" b="1" baseline="0" dirty="0" smtClean="0"/>
              <a:t>T</a:t>
            </a:r>
            <a:r>
              <a:rPr lang="en-US" baseline="0" dirty="0" smtClean="0"/>
              <a:t> = Trail Official</a:t>
            </a:r>
          </a:p>
          <a:p>
            <a:pPr lvl="1"/>
            <a:r>
              <a:rPr lang="en-US" b="1" baseline="0" dirty="0" smtClean="0"/>
              <a:t>F</a:t>
            </a:r>
            <a:r>
              <a:rPr lang="en-US" baseline="0" dirty="0" smtClean="0"/>
              <a:t> = Faceoff Official</a:t>
            </a:r>
          </a:p>
          <a:p>
            <a:pPr lvl="1"/>
            <a:r>
              <a:rPr lang="en-US" b="1" baseline="0" dirty="0" smtClean="0"/>
              <a:t>W</a:t>
            </a:r>
            <a:r>
              <a:rPr lang="en-US" baseline="0" dirty="0" smtClean="0"/>
              <a:t> = Wing Official</a:t>
            </a:r>
          </a:p>
          <a:p>
            <a:pPr lvl="1"/>
            <a:r>
              <a:rPr lang="en-US" b="1" baseline="0" dirty="0" smtClean="0"/>
              <a:t>G</a:t>
            </a:r>
            <a:r>
              <a:rPr lang="en-US" baseline="0" dirty="0" smtClean="0"/>
              <a:t> = Goalkeeper</a:t>
            </a:r>
          </a:p>
          <a:p>
            <a:pPr lvl="1"/>
            <a:r>
              <a:rPr lang="en-US" b="1" baseline="0" dirty="0" smtClean="0"/>
              <a:t>D</a:t>
            </a:r>
            <a:r>
              <a:rPr lang="en-US" baseline="0" dirty="0" smtClean="0"/>
              <a:t> = Defenseman</a:t>
            </a:r>
          </a:p>
          <a:p>
            <a:pPr lvl="1"/>
            <a:r>
              <a:rPr lang="en-US" b="1" baseline="0" dirty="0" smtClean="0"/>
              <a:t>M</a:t>
            </a:r>
            <a:r>
              <a:rPr lang="en-US" baseline="0" dirty="0" smtClean="0"/>
              <a:t> = Midfielder</a:t>
            </a:r>
          </a:p>
          <a:p>
            <a:pPr lvl="1"/>
            <a:r>
              <a:rPr lang="en-US" b="1" baseline="0" dirty="0" smtClean="0"/>
              <a:t>A</a:t>
            </a:r>
            <a:r>
              <a:rPr lang="en-US" baseline="0" dirty="0" smtClean="0"/>
              <a:t> = Attackman</a:t>
            </a:r>
          </a:p>
          <a:p>
            <a:pPr lvl="1"/>
            <a:r>
              <a:rPr lang="en-US" b="1" baseline="0" dirty="0" smtClean="0"/>
              <a:t>C </a:t>
            </a:r>
            <a:r>
              <a:rPr lang="en-US" baseline="0" dirty="0" smtClean="0"/>
              <a:t>= Coach</a:t>
            </a:r>
          </a:p>
          <a:p>
            <a:endParaRPr lang="en-US" baseline="0" dirty="0" smtClean="0"/>
          </a:p>
          <a:p>
            <a:pPr marL="0" indent="0">
              <a:buNone/>
            </a:pPr>
            <a:r>
              <a:rPr lang="en-US" baseline="0" dirty="0" smtClean="0"/>
              <a:t>Like our Facebook page and comment on videos and rule quizzes with officials from all over the country at facebook.com/</a:t>
            </a:r>
            <a:r>
              <a:rPr lang="en-US" baseline="0" dirty="0" err="1" smtClean="0"/>
              <a:t>menslaxofficials</a:t>
            </a:r>
            <a:r>
              <a:rPr lang="en-US" baseline="0" dirty="0" smtClean="0"/>
              <a: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57D1E4B-58D7-44FD-A4D4-DE5F1E9C6CCA}" type="slidenum">
              <a:rPr lang="en-US" smtClean="0"/>
              <a:t>1</a:t>
            </a:fld>
            <a:endParaRPr lang="en-US"/>
          </a:p>
        </p:txBody>
      </p:sp>
    </p:spTree>
    <p:extLst>
      <p:ext uri="{BB962C8B-B14F-4D97-AF65-F5344CB8AC3E}">
        <p14:creationId xmlns:p14="http://schemas.microsoft.com/office/powerpoint/2010/main" val="484545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9426">
              <a:buNone/>
              <a:defRPr/>
            </a:pPr>
            <a:r>
              <a:rPr lang="en-US" b="1" dirty="0" smtClean="0"/>
              <a:t>New</a:t>
            </a:r>
            <a:r>
              <a:rPr lang="en-US" b="1" baseline="0" dirty="0" smtClean="0"/>
              <a:t> Lead Official:</a:t>
            </a:r>
            <a:endParaRPr lang="en-US" b="0" baseline="0" dirty="0" smtClean="0"/>
          </a:p>
          <a:p>
            <a:pPr marL="640559" lvl="1" indent="-174698" defTabSz="949426">
              <a:buFont typeface="Arial" panose="020B0604020202020204" pitchFamily="34" charset="0"/>
              <a:buChar char="•"/>
              <a:defRPr/>
            </a:pPr>
            <a:r>
              <a:rPr lang="en-US" b="0" baseline="0" dirty="0" smtClean="0"/>
              <a:t>Backs up while keeping eyes on the play</a:t>
            </a:r>
          </a:p>
          <a:p>
            <a:pPr marL="640559" lvl="1" indent="-174698" defTabSz="949426">
              <a:buFont typeface="Arial" panose="020B0604020202020204" pitchFamily="34" charset="0"/>
              <a:buChar char="•"/>
              <a:defRPr/>
            </a:pPr>
            <a:r>
              <a:rPr lang="en-US" b="0" baseline="0" dirty="0" smtClean="0"/>
              <a:t>Gets to one line ahead of the ball and scans the field </a:t>
            </a:r>
          </a:p>
          <a:p>
            <a:pPr marL="640559" lvl="1" indent="-174698" defTabSz="949426">
              <a:buFont typeface="Arial" panose="020B0604020202020204" pitchFamily="34" charset="0"/>
              <a:buChar char="•"/>
              <a:defRPr/>
            </a:pPr>
            <a:r>
              <a:rPr lang="en-US" b="0" baseline="0" dirty="0" smtClean="0"/>
              <a:t>Has the 10-count once ball crosses midfield with playe</a:t>
            </a:r>
            <a:r>
              <a:rPr lang="en-US" dirty="0" smtClean="0"/>
              <a:t>r possession</a:t>
            </a:r>
            <a:endParaRPr lang="en-US" b="0" baseline="0" dirty="0" smtClean="0"/>
          </a:p>
          <a:p>
            <a:pPr defTabSz="949426">
              <a:defRPr/>
            </a:pPr>
            <a:endParaRPr lang="en-US" b="0" baseline="0" dirty="0" smtClean="0"/>
          </a:p>
          <a:p>
            <a:pPr marL="0" indent="0" defTabSz="949426">
              <a:buNone/>
              <a:defRPr/>
            </a:pPr>
            <a:r>
              <a:rPr lang="en-US" b="1" baseline="0" dirty="0" smtClean="0"/>
              <a:t>New Trail Official:</a:t>
            </a:r>
          </a:p>
          <a:p>
            <a:pPr marL="640559" lvl="1" indent="-174698" defTabSz="949426">
              <a:buFont typeface="Arial" panose="020B0604020202020204" pitchFamily="34" charset="0"/>
              <a:buChar char="•"/>
              <a:defRPr/>
            </a:pPr>
            <a:r>
              <a:rPr lang="en-US" b="0" baseline="0" dirty="0" smtClean="0"/>
              <a:t>Has the 4-second crease count and 20-second clearing count</a:t>
            </a:r>
          </a:p>
          <a:p>
            <a:pPr marL="640559" lvl="1" indent="-174698" defTabSz="949426">
              <a:buFont typeface="Arial" panose="020B0604020202020204" pitchFamily="34" charset="0"/>
              <a:buChar char="•"/>
              <a:defRPr/>
            </a:pPr>
            <a:r>
              <a:rPr lang="en-US" b="0" baseline="0" dirty="0" smtClean="0"/>
              <a:t>Moves outside the developing play and follows the clear up the field</a:t>
            </a:r>
            <a:endParaRPr lang="en-US" altLang="en-US" dirty="0" smtClean="0">
              <a:solidFill>
                <a:srgbClr val="000000"/>
              </a:solidFill>
            </a:endParaRPr>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10</a:t>
            </a:fld>
            <a:endParaRPr lang="en-US"/>
          </a:p>
        </p:txBody>
      </p:sp>
    </p:spTree>
    <p:extLst>
      <p:ext uri="{BB962C8B-B14F-4D97-AF65-F5344CB8AC3E}">
        <p14:creationId xmlns:p14="http://schemas.microsoft.com/office/powerpoint/2010/main" val="2253654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New </a:t>
            </a:r>
            <a:r>
              <a:rPr lang="en-US" b="1" dirty="0"/>
              <a:t>Lead Official:</a:t>
            </a:r>
            <a:endParaRPr lang="en-US" dirty="0"/>
          </a:p>
          <a:p>
            <a:pPr marL="640559" lvl="1" indent="-174698">
              <a:buFont typeface="Arial" panose="020B0604020202020204" pitchFamily="34" charset="0"/>
              <a:buChar char="•"/>
            </a:pPr>
            <a:r>
              <a:rPr lang="en-US" dirty="0" smtClean="0"/>
              <a:t>Sprint </a:t>
            </a:r>
            <a:r>
              <a:rPr lang="en-US" dirty="0"/>
              <a:t>to cover </a:t>
            </a:r>
            <a:r>
              <a:rPr lang="en-US" dirty="0" smtClean="0"/>
              <a:t>your goal. Allow your partner </a:t>
            </a:r>
            <a:r>
              <a:rPr lang="en-US" dirty="0"/>
              <a:t>to pick up the </a:t>
            </a:r>
            <a:r>
              <a:rPr lang="en-US" dirty="0" smtClean="0"/>
              <a:t>offside</a:t>
            </a:r>
            <a:endParaRPr lang="en-US" dirty="0"/>
          </a:p>
          <a:p>
            <a:pPr marL="640559" lvl="1" indent="-174698">
              <a:buFont typeface="Arial" panose="020B0604020202020204" pitchFamily="34" charset="0"/>
              <a:buChar char="•"/>
            </a:pPr>
            <a:r>
              <a:rPr lang="en-US" dirty="0"/>
              <a:t>Has the 10-second count when ball crosses </a:t>
            </a:r>
            <a:r>
              <a:rPr lang="en-US" dirty="0" smtClean="0"/>
              <a:t>midfield</a:t>
            </a:r>
            <a:endParaRPr lang="en-US" dirty="0"/>
          </a:p>
          <a:p>
            <a:endParaRPr lang="en-US" dirty="0"/>
          </a:p>
          <a:p>
            <a:pPr marL="0" indent="0">
              <a:buNone/>
            </a:pPr>
            <a:r>
              <a:rPr lang="en-US" b="1" dirty="0" smtClean="0"/>
              <a:t>Note:</a:t>
            </a:r>
            <a:r>
              <a:rPr lang="en-US" dirty="0" smtClean="0"/>
              <a:t> </a:t>
            </a:r>
            <a:r>
              <a:rPr lang="en-US" i="0" dirty="0" smtClean="0"/>
              <a:t>You </a:t>
            </a:r>
            <a:r>
              <a:rPr lang="en-US" i="0" dirty="0"/>
              <a:t>may need to keep your eyes on the shooter if your Trail official is not yet in position. </a:t>
            </a:r>
            <a:endParaRPr lang="en-US" i="0" dirty="0" smtClean="0"/>
          </a:p>
          <a:p>
            <a:endParaRPr lang="en-US" dirty="0"/>
          </a:p>
          <a:p>
            <a:pPr marL="0" indent="0">
              <a:buNone/>
            </a:pPr>
            <a:r>
              <a:rPr lang="en-US" b="1" dirty="0" smtClean="0"/>
              <a:t>New </a:t>
            </a:r>
            <a:r>
              <a:rPr lang="en-US" b="1" dirty="0"/>
              <a:t>Trail Official:</a:t>
            </a:r>
            <a:endParaRPr lang="en-US" dirty="0"/>
          </a:p>
          <a:p>
            <a:pPr marL="640559" lvl="1" indent="-174698">
              <a:buFont typeface="Arial" panose="020B0604020202020204" pitchFamily="34" charset="0"/>
              <a:buChar char="•"/>
            </a:pPr>
            <a:r>
              <a:rPr lang="en-US" dirty="0"/>
              <a:t>Has the </a:t>
            </a:r>
            <a:r>
              <a:rPr lang="en-US" dirty="0" smtClean="0"/>
              <a:t>4-second </a:t>
            </a:r>
            <a:r>
              <a:rPr lang="en-US" dirty="0"/>
              <a:t>crease count and </a:t>
            </a:r>
            <a:r>
              <a:rPr lang="en-US" dirty="0" smtClean="0"/>
              <a:t>20-second </a:t>
            </a:r>
            <a:r>
              <a:rPr lang="en-US" dirty="0"/>
              <a:t>clearing count</a:t>
            </a:r>
          </a:p>
          <a:p>
            <a:pPr marL="640559" lvl="1" indent="-174698">
              <a:buFont typeface="Arial" panose="020B0604020202020204" pitchFamily="34" charset="0"/>
              <a:buChar char="•"/>
            </a:pPr>
            <a:r>
              <a:rPr lang="en-US" dirty="0"/>
              <a:t>Make sure all additional action has ceased and then </a:t>
            </a:r>
            <a:r>
              <a:rPr lang="en-US" dirty="0" smtClean="0"/>
              <a:t>hustle to your position</a:t>
            </a:r>
          </a:p>
          <a:p>
            <a:pPr marL="640559" lvl="1" indent="-174698">
              <a:buFont typeface="Arial" panose="020B0604020202020204" pitchFamily="34" charset="0"/>
              <a:buChar char="•"/>
            </a:pPr>
            <a:r>
              <a:rPr lang="en-US" dirty="0" smtClean="0"/>
              <a:t>Count forward when determining offside</a:t>
            </a:r>
            <a:endParaRPr lang="en-US" dirty="0"/>
          </a:p>
          <a:p>
            <a:endParaRPr lang="en-US" dirty="0"/>
          </a:p>
          <a:p>
            <a:pPr marL="0" indent="0">
              <a:buNone/>
            </a:pPr>
            <a:r>
              <a:rPr lang="en-US" b="1" dirty="0" smtClean="0"/>
              <a:t>Note: </a:t>
            </a:r>
            <a:r>
              <a:rPr lang="en-US" dirty="0"/>
              <a:t>Do not leave your partner hanging. Hustle </a:t>
            </a:r>
            <a:r>
              <a:rPr lang="en-US" dirty="0" smtClean="0"/>
              <a:t>to </a:t>
            </a:r>
            <a:r>
              <a:rPr lang="en-US" dirty="0"/>
              <a:t>your next position and tell your </a:t>
            </a:r>
            <a:r>
              <a:rPr lang="en-US" dirty="0" smtClean="0"/>
              <a:t>partner. </a:t>
            </a:r>
            <a:r>
              <a:rPr lang="en-US" dirty="0"/>
              <a:t>It is a </a:t>
            </a:r>
            <a:r>
              <a:rPr lang="en-US" dirty="0" smtClean="0"/>
              <a:t>one-person </a:t>
            </a:r>
            <a:r>
              <a:rPr lang="en-US" dirty="0"/>
              <a:t>game during a fast break until the Trail gets into position</a:t>
            </a:r>
            <a:r>
              <a:rPr lang="en-US" dirty="0" smtClean="0"/>
              <a:t>.</a:t>
            </a:r>
          </a:p>
          <a:p>
            <a:endParaRPr lang="en-US" b="1" dirty="0" smtClean="0"/>
          </a:p>
          <a:p>
            <a:pPr marL="0" indent="0">
              <a:buNone/>
            </a:pPr>
            <a:r>
              <a:rPr lang="en-US" b="0" i="1" dirty="0" smtClean="0"/>
              <a:t>“The game moves fast, so slow it down. That was something my supervisors consistently said to me: Slow it down and let the game come to you.” </a:t>
            </a:r>
          </a:p>
          <a:p>
            <a:pPr marL="0" indent="0">
              <a:buNone/>
            </a:pPr>
            <a:r>
              <a:rPr lang="en-US" b="0" dirty="0" smtClean="0"/>
              <a:t>– Mike Liner, NCAAF</a:t>
            </a:r>
            <a:endParaRPr lang="en-US" b="0"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11</a:t>
            </a:fld>
            <a:endParaRPr lang="en-US"/>
          </a:p>
        </p:txBody>
      </p:sp>
    </p:spTree>
    <p:extLst>
      <p:ext uri="{BB962C8B-B14F-4D97-AF65-F5344CB8AC3E}">
        <p14:creationId xmlns:p14="http://schemas.microsoft.com/office/powerpoint/2010/main" val="167280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Official witnessing penalty throws flag and yells “flag down!” Partner echoes the call.</a:t>
            </a:r>
          </a:p>
          <a:p>
            <a:pPr marL="0" indent="0">
              <a:buNone/>
            </a:pPr>
            <a:r>
              <a:rPr lang="en-US" dirty="0"/>
              <a:t>Stop play when the rules require you to do so.</a:t>
            </a:r>
          </a:p>
          <a:p>
            <a:endParaRPr lang="en-US" dirty="0"/>
          </a:p>
          <a:p>
            <a:pPr marL="0" indent="0">
              <a:buNone/>
            </a:pPr>
            <a:r>
              <a:rPr lang="en-US" b="1" dirty="0"/>
              <a:t>After stopping play:</a:t>
            </a:r>
          </a:p>
          <a:p>
            <a:pPr marL="640559" lvl="1" indent="-174698">
              <a:buFont typeface="Arial" panose="020B0604020202020204" pitchFamily="34" charset="0"/>
              <a:buChar char="•"/>
            </a:pPr>
            <a:r>
              <a:rPr lang="en-US" dirty="0"/>
              <a:t>Confirm foul </a:t>
            </a:r>
            <a:r>
              <a:rPr lang="en-US" dirty="0" smtClean="0"/>
              <a:t>and penalty time with </a:t>
            </a:r>
            <a:r>
              <a:rPr lang="en-US" dirty="0"/>
              <a:t>partner </a:t>
            </a:r>
            <a:endParaRPr lang="en-US" dirty="0" smtClean="0"/>
          </a:p>
          <a:p>
            <a:pPr marL="640559" lvl="1" indent="-174698">
              <a:buFont typeface="Arial" panose="020B0604020202020204" pitchFamily="34" charset="0"/>
              <a:buChar char="•"/>
            </a:pPr>
            <a:r>
              <a:rPr lang="en-US" dirty="0" smtClean="0"/>
              <a:t>Trail almost always </a:t>
            </a:r>
            <a:r>
              <a:rPr lang="en-US" dirty="0"/>
              <a:t>reports the foul </a:t>
            </a:r>
            <a:r>
              <a:rPr lang="en-US" dirty="0" smtClean="0"/>
              <a:t>and uses C-NOTE</a:t>
            </a:r>
            <a:endParaRPr lang="en-US" dirty="0"/>
          </a:p>
          <a:p>
            <a:pPr marL="1106420" lvl="2" indent="-174698">
              <a:buFont typeface="Arial" panose="020B0604020202020204" pitchFamily="34" charset="0"/>
              <a:buChar char="•"/>
            </a:pPr>
            <a:r>
              <a:rPr lang="en-US" dirty="0"/>
              <a:t>If on far side come </a:t>
            </a:r>
            <a:r>
              <a:rPr lang="en-US" dirty="0" smtClean="0"/>
              <a:t>toward the middle of the field</a:t>
            </a:r>
            <a:endParaRPr lang="en-US" dirty="0"/>
          </a:p>
          <a:p>
            <a:pPr marL="1106420" lvl="2" indent="-174698">
              <a:buFont typeface="Arial" panose="020B0604020202020204" pitchFamily="34" charset="0"/>
              <a:buChar char="•"/>
            </a:pPr>
            <a:r>
              <a:rPr lang="en-US" dirty="0"/>
              <a:t>If on bench side go no further than the wing line to report</a:t>
            </a:r>
          </a:p>
          <a:p>
            <a:pPr marL="640559" lvl="1" indent="-174698">
              <a:buFont typeface="Arial" panose="020B0604020202020204" pitchFamily="34" charset="0"/>
              <a:buChar char="•"/>
            </a:pPr>
            <a:r>
              <a:rPr lang="en-US" dirty="0" smtClean="0"/>
              <a:t>Partner gets the field set </a:t>
            </a:r>
            <a:r>
              <a:rPr lang="en-US" dirty="0"/>
              <a:t>for the </a:t>
            </a:r>
            <a:r>
              <a:rPr lang="en-US" dirty="0" smtClean="0"/>
              <a:t>restart and informs </a:t>
            </a:r>
            <a:r>
              <a:rPr lang="en-US" dirty="0"/>
              <a:t>goalkeeper the length of penalty and where the ball is before the </a:t>
            </a:r>
            <a:r>
              <a:rPr lang="en-US" dirty="0" smtClean="0"/>
              <a:t>restart</a:t>
            </a:r>
          </a:p>
          <a:p>
            <a:pPr marL="640559" lvl="1" indent="-174698">
              <a:buFont typeface="Arial" panose="020B0604020202020204" pitchFamily="34" charset="0"/>
              <a:buChar char="•"/>
            </a:pPr>
            <a:endParaRPr lang="en-US" dirty="0"/>
          </a:p>
          <a:p>
            <a:pPr marL="0" indent="0">
              <a:buNone/>
            </a:pPr>
            <a:r>
              <a:rPr lang="en-US" b="1" dirty="0" smtClean="0"/>
              <a:t>Before restarting play:</a:t>
            </a:r>
          </a:p>
          <a:p>
            <a:pPr marL="640559" lvl="1" indent="-174698">
              <a:buFont typeface="Arial" panose="020B0604020202020204" pitchFamily="34" charset="0"/>
              <a:buChar char="•"/>
            </a:pPr>
            <a:r>
              <a:rPr lang="en-US" dirty="0" smtClean="0"/>
              <a:t>Confirm when the penalty will release</a:t>
            </a:r>
          </a:p>
          <a:p>
            <a:pPr marL="1106420" lvl="2" indent="-174698">
              <a:buFont typeface="Arial" panose="020B0604020202020204" pitchFamily="34" charset="0"/>
              <a:buChar char="•"/>
            </a:pPr>
            <a:r>
              <a:rPr lang="en-US" dirty="0" smtClean="0"/>
              <a:t>Ex. “all even at 6:15”</a:t>
            </a:r>
          </a:p>
          <a:p>
            <a:pPr marL="640559" lvl="1" indent="-174698">
              <a:buFont typeface="Arial" panose="020B0604020202020204" pitchFamily="34" charset="0"/>
              <a:buChar char="•"/>
            </a:pPr>
            <a:r>
              <a:rPr lang="en-US" dirty="0" smtClean="0"/>
              <a:t>Count both teams</a:t>
            </a:r>
            <a:endParaRPr lang="en-US" dirty="0"/>
          </a:p>
          <a:p>
            <a:endParaRPr lang="en-US" dirty="0" smtClean="0"/>
          </a:p>
          <a:p>
            <a:pPr marL="0" indent="0">
              <a:buNone/>
            </a:pPr>
            <a:r>
              <a:rPr lang="en-US" b="1" dirty="0" smtClean="0"/>
              <a:t>Note: </a:t>
            </a:r>
            <a:r>
              <a:rPr lang="en-US" i="0" dirty="0" smtClean="0"/>
              <a:t>It may be necessary to walk into the table area to confirm multiple penalties or more complicated situations with the penalty timer. </a:t>
            </a:r>
            <a:endParaRPr lang="en-US"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12</a:t>
            </a:fld>
            <a:endParaRPr lang="en-US"/>
          </a:p>
        </p:txBody>
      </p:sp>
    </p:spTree>
    <p:extLst>
      <p:ext uri="{BB962C8B-B14F-4D97-AF65-F5344CB8AC3E}">
        <p14:creationId xmlns:p14="http://schemas.microsoft.com/office/powerpoint/2010/main" val="1119534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Closest official:</a:t>
            </a:r>
            <a:endParaRPr lang="en-US" b="1" dirty="0"/>
          </a:p>
          <a:p>
            <a:pPr marL="0" indent="0">
              <a:buNone/>
            </a:pPr>
            <a:r>
              <a:rPr lang="en-US" dirty="0"/>
              <a:t>Runs toward the players fighting and continuously circles them while blowing the whistle. This </a:t>
            </a:r>
            <a:r>
              <a:rPr lang="en-US" dirty="0" smtClean="0"/>
              <a:t>keeps other </a:t>
            </a:r>
            <a:r>
              <a:rPr lang="en-US" dirty="0"/>
              <a:t>players from entering into the fight and a whistle blown loudly at close range will get the attention of the fighting players. Communicate that you want the players to stop fighting in between whistle blasts.</a:t>
            </a:r>
          </a:p>
          <a:p>
            <a:endParaRPr lang="en-US" dirty="0"/>
          </a:p>
          <a:p>
            <a:pPr marL="0" indent="0">
              <a:buNone/>
            </a:pPr>
            <a:r>
              <a:rPr lang="en-US" b="1" dirty="0" smtClean="0"/>
              <a:t>Note: </a:t>
            </a:r>
            <a:r>
              <a:rPr lang="en-US" i="0" dirty="0" smtClean="0"/>
              <a:t>Physically </a:t>
            </a:r>
            <a:r>
              <a:rPr lang="en-US" i="0" dirty="0"/>
              <a:t>separating players should only be done if you judge that you can do so without endangering the safety of the players or yourself.</a:t>
            </a:r>
          </a:p>
          <a:p>
            <a:endParaRPr lang="en-US" i="0" dirty="0"/>
          </a:p>
          <a:p>
            <a:pPr marL="0" indent="0">
              <a:buNone/>
            </a:pPr>
            <a:r>
              <a:rPr lang="en-US" b="1" i="0" dirty="0" smtClean="0"/>
              <a:t>Furthest official:</a:t>
            </a:r>
            <a:endParaRPr lang="en-US" b="1" i="0" dirty="0"/>
          </a:p>
          <a:p>
            <a:pPr marL="0" indent="0">
              <a:buNone/>
            </a:pPr>
            <a:r>
              <a:rPr lang="en-US" dirty="0"/>
              <a:t>Get to a </a:t>
            </a:r>
            <a:r>
              <a:rPr lang="en-US" dirty="0" smtClean="0"/>
              <a:t>space</a:t>
            </a:r>
            <a:r>
              <a:rPr lang="en-US" baseline="0" dirty="0" smtClean="0"/>
              <a:t> </a:t>
            </a:r>
            <a:r>
              <a:rPr lang="en-US" dirty="0" smtClean="0"/>
              <a:t>near </a:t>
            </a:r>
            <a:r>
              <a:rPr lang="en-US" dirty="0"/>
              <a:t>the benches and loudly shout “Freeze!” while spreading your arms. Repeat that often and instruct the coaches to assist you in keeping the players </a:t>
            </a:r>
            <a:r>
              <a:rPr lang="en-US" dirty="0" smtClean="0"/>
              <a:t>in their bench areas. Once </a:t>
            </a:r>
            <a:r>
              <a:rPr lang="en-US" dirty="0"/>
              <a:t>the benches are frozen turn to your partner and record the numbers of all players involved in the fight</a:t>
            </a:r>
            <a:r>
              <a:rPr lang="en-US" dirty="0" smtClean="0"/>
              <a:t>.</a:t>
            </a:r>
          </a:p>
          <a:p>
            <a:endParaRPr lang="en-US" dirty="0" smtClean="0"/>
          </a:p>
          <a:p>
            <a:pPr marL="0" indent="0" defTabSz="931723">
              <a:buNone/>
              <a:defRPr/>
            </a:pPr>
            <a:r>
              <a:rPr lang="en-US" i="1" dirty="0" smtClean="0"/>
              <a:t>“If they played by the honor</a:t>
            </a:r>
            <a:r>
              <a:rPr lang="en-US" i="1" baseline="0" dirty="0" smtClean="0"/>
              <a:t> system, they wouldn’t need us.” </a:t>
            </a:r>
            <a:br>
              <a:rPr lang="en-US" i="1" baseline="0" dirty="0" smtClean="0"/>
            </a:br>
            <a:r>
              <a:rPr lang="en-US" baseline="0" dirty="0" smtClean="0"/>
              <a:t>– Author Unknown</a:t>
            </a:r>
            <a:endParaRPr lang="en-US"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13</a:t>
            </a:fld>
            <a:endParaRPr lang="en-US"/>
          </a:p>
        </p:txBody>
      </p:sp>
    </p:spTree>
    <p:extLst>
      <p:ext uri="{BB962C8B-B14F-4D97-AF65-F5344CB8AC3E}">
        <p14:creationId xmlns:p14="http://schemas.microsoft.com/office/powerpoint/2010/main" val="1297208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9426">
              <a:buNone/>
              <a:defRPr/>
            </a:pPr>
            <a:r>
              <a:rPr lang="en-US" dirty="0"/>
              <a:t>Referee gets the home </a:t>
            </a:r>
            <a:r>
              <a:rPr lang="en-US" dirty="0" smtClean="0"/>
              <a:t>captains</a:t>
            </a:r>
            <a:r>
              <a:rPr lang="en-US" dirty="0"/>
              <a:t>, Umpire gets the visiting </a:t>
            </a:r>
            <a:r>
              <a:rPr lang="en-US" dirty="0" smtClean="0"/>
              <a:t>captains</a:t>
            </a:r>
            <a:r>
              <a:rPr lang="en-US" dirty="0"/>
              <a:t>. Identify who the speaking captain </a:t>
            </a:r>
            <a:r>
              <a:rPr lang="en-US" dirty="0" smtClean="0"/>
              <a:t>is</a:t>
            </a:r>
            <a:r>
              <a:rPr lang="en-US" baseline="0" dirty="0" smtClean="0"/>
              <a:t> and </a:t>
            </a:r>
            <a:r>
              <a:rPr lang="en-US" dirty="0" smtClean="0"/>
              <a:t>that </a:t>
            </a:r>
            <a:r>
              <a:rPr lang="en-US" dirty="0"/>
              <a:t>captain </a:t>
            </a:r>
            <a:r>
              <a:rPr lang="en-US" dirty="0" smtClean="0"/>
              <a:t>stands closest </a:t>
            </a:r>
            <a:r>
              <a:rPr lang="en-US" dirty="0"/>
              <a:t>to the </a:t>
            </a:r>
            <a:r>
              <a:rPr lang="en-US" dirty="0" smtClean="0"/>
              <a:t>Referee.</a:t>
            </a:r>
          </a:p>
          <a:p>
            <a:pPr defTabSz="949426">
              <a:defRPr/>
            </a:pPr>
            <a:endParaRPr lang="en-US" b="1" dirty="0"/>
          </a:p>
          <a:p>
            <a:pPr marL="0" indent="0" defTabSz="949426">
              <a:buNone/>
              <a:defRPr/>
            </a:pPr>
            <a:r>
              <a:rPr lang="en-US" b="1" dirty="0"/>
              <a:t>Referee speaks to the captains:</a:t>
            </a:r>
          </a:p>
          <a:p>
            <a:pPr marL="640559" lvl="1" indent="-174698" defTabSz="949426">
              <a:buFont typeface="Arial" panose="020B0604020202020204" pitchFamily="34" charset="0"/>
              <a:buChar char="•"/>
              <a:defRPr/>
            </a:pPr>
            <a:r>
              <a:rPr lang="en-US" dirty="0"/>
              <a:t>Introduces the crew</a:t>
            </a:r>
          </a:p>
          <a:p>
            <a:pPr marL="640559" lvl="1" indent="-174698" defTabSz="949426">
              <a:buFont typeface="Arial" panose="020B0604020202020204" pitchFamily="34" charset="0"/>
              <a:buChar char="•"/>
              <a:defRPr/>
            </a:pPr>
            <a:r>
              <a:rPr lang="en-US" dirty="0"/>
              <a:t>Asks captains to </a:t>
            </a:r>
            <a:r>
              <a:rPr lang="en-US" dirty="0" smtClean="0"/>
              <a:t>shake hands</a:t>
            </a:r>
            <a:endParaRPr lang="en-US" dirty="0"/>
          </a:p>
          <a:p>
            <a:pPr marL="640559" lvl="1" indent="-174698" defTabSz="949426">
              <a:buFont typeface="Arial" panose="020B0604020202020204" pitchFamily="34" charset="0"/>
              <a:buChar char="•"/>
              <a:defRPr/>
            </a:pPr>
            <a:r>
              <a:rPr lang="en-US" dirty="0"/>
              <a:t>Shows coin to both speaking captains</a:t>
            </a:r>
          </a:p>
          <a:p>
            <a:pPr marL="640559" lvl="1" indent="-174698" defTabSz="949426">
              <a:buFont typeface="Arial" panose="020B0604020202020204" pitchFamily="34" charset="0"/>
              <a:buChar char="•"/>
              <a:defRPr/>
            </a:pPr>
            <a:r>
              <a:rPr lang="en-US" dirty="0"/>
              <a:t>Explains coin flip procedure and what to do if coin is dropped</a:t>
            </a:r>
          </a:p>
          <a:p>
            <a:pPr marL="640559" lvl="1" indent="-174698" defTabSz="949426">
              <a:buFont typeface="Arial" panose="020B0604020202020204" pitchFamily="34" charset="0"/>
              <a:buChar char="•"/>
              <a:defRPr/>
            </a:pPr>
            <a:r>
              <a:rPr lang="en-US" dirty="0"/>
              <a:t>Asks visiting team speaking captain to choose “heads” or “tails”</a:t>
            </a:r>
          </a:p>
          <a:p>
            <a:pPr marL="640559" lvl="1" indent="-174698" defTabSz="949426">
              <a:buFont typeface="Arial" panose="020B0604020202020204" pitchFamily="34" charset="0"/>
              <a:buChar char="•"/>
              <a:defRPr/>
            </a:pPr>
            <a:r>
              <a:rPr lang="en-US" dirty="0" smtClean="0"/>
              <a:t>Coin </a:t>
            </a:r>
            <a:r>
              <a:rPr lang="en-US" dirty="0"/>
              <a:t>is tossed and caught with open </a:t>
            </a:r>
            <a:r>
              <a:rPr lang="en-US" dirty="0" smtClean="0"/>
              <a:t>palm</a:t>
            </a:r>
          </a:p>
          <a:p>
            <a:pPr lvl="1" defTabSz="949426">
              <a:defRPr/>
            </a:pPr>
            <a:endParaRPr lang="en-US" dirty="0"/>
          </a:p>
          <a:p>
            <a:pPr marL="0" indent="0" defTabSz="949426">
              <a:buNone/>
              <a:defRPr/>
            </a:pPr>
            <a:r>
              <a:rPr lang="en-US" b="1" dirty="0"/>
              <a:t>Winning team gets:</a:t>
            </a:r>
          </a:p>
          <a:p>
            <a:pPr marL="640559" lvl="1" indent="-174698" defTabSz="949426">
              <a:buFont typeface="Arial" panose="020B0604020202020204" pitchFamily="34" charset="0"/>
              <a:buChar char="•"/>
              <a:defRPr/>
            </a:pPr>
            <a:r>
              <a:rPr lang="en-US" dirty="0"/>
              <a:t>Choice of goal to defend </a:t>
            </a:r>
            <a:r>
              <a:rPr lang="en-US" dirty="0" smtClean="0"/>
              <a:t>first, OR</a:t>
            </a:r>
            <a:endParaRPr lang="en-US" dirty="0"/>
          </a:p>
          <a:p>
            <a:pPr marL="640559" lvl="1" indent="-174698" defTabSz="949426">
              <a:buFont typeface="Arial" panose="020B0604020202020204" pitchFamily="34" charset="0"/>
              <a:buChar char="•"/>
              <a:defRPr/>
            </a:pPr>
            <a:r>
              <a:rPr lang="en-US" dirty="0"/>
              <a:t>First Alternate Possession (AP)</a:t>
            </a:r>
          </a:p>
          <a:p>
            <a:pPr defTabSz="949426">
              <a:defRPr/>
            </a:pPr>
            <a:endParaRPr lang="en-US" dirty="0"/>
          </a:p>
          <a:p>
            <a:pPr marL="0" indent="0" defTabSz="949426">
              <a:buNone/>
              <a:defRPr/>
            </a:pPr>
            <a:r>
              <a:rPr lang="en-US" b="1" dirty="0"/>
              <a:t>After the toss:</a:t>
            </a:r>
          </a:p>
          <a:p>
            <a:pPr marL="640559" lvl="1" indent="-174698" defTabSz="949426">
              <a:buFont typeface="Arial" panose="020B0604020202020204" pitchFamily="34" charset="0"/>
              <a:buChar char="•"/>
              <a:defRPr/>
            </a:pPr>
            <a:r>
              <a:rPr lang="en-US" dirty="0"/>
              <a:t>Players rotate so </a:t>
            </a:r>
            <a:r>
              <a:rPr lang="en-US" dirty="0" smtClean="0"/>
              <a:t>backs </a:t>
            </a:r>
            <a:r>
              <a:rPr lang="en-US" dirty="0"/>
              <a:t>are to the goal they will defend first</a:t>
            </a:r>
          </a:p>
          <a:p>
            <a:pPr marL="640559" lvl="1" indent="-174698" defTabSz="949426">
              <a:buFont typeface="Arial" panose="020B0604020202020204" pitchFamily="34" charset="0"/>
              <a:buChar char="•"/>
              <a:defRPr/>
            </a:pPr>
            <a:r>
              <a:rPr lang="en-US" dirty="0"/>
              <a:t>Referee taps team that has first AP on the shoulder</a:t>
            </a:r>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14</a:t>
            </a:fld>
            <a:endParaRPr lang="en-US"/>
          </a:p>
        </p:txBody>
      </p:sp>
    </p:spTree>
    <p:extLst>
      <p:ext uri="{BB962C8B-B14F-4D97-AF65-F5344CB8AC3E}">
        <p14:creationId xmlns:p14="http://schemas.microsoft.com/office/powerpoint/2010/main" val="2448423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Each official:</a:t>
            </a:r>
          </a:p>
          <a:p>
            <a:pPr marL="640559" lvl="1" indent="-174698">
              <a:buFont typeface="Arial" panose="020B0604020202020204" pitchFamily="34" charset="0"/>
              <a:buChar char="•"/>
            </a:pPr>
            <a:r>
              <a:rPr lang="en-US" dirty="0" smtClean="0"/>
              <a:t>Go </a:t>
            </a:r>
            <a:r>
              <a:rPr lang="en-US" dirty="0"/>
              <a:t>to a player and ask for their </a:t>
            </a:r>
            <a:r>
              <a:rPr lang="en-US" dirty="0" err="1" smtClean="0"/>
              <a:t>crosse</a:t>
            </a:r>
            <a:endParaRPr lang="en-US" dirty="0" smtClean="0"/>
          </a:p>
          <a:p>
            <a:pPr marL="640559" lvl="1" indent="-174698">
              <a:buFont typeface="Arial" panose="020B0604020202020204" pitchFamily="34" charset="0"/>
              <a:buChar char="•"/>
            </a:pPr>
            <a:r>
              <a:rPr lang="en-US" dirty="0"/>
              <a:t>Check the required equipment of each </a:t>
            </a:r>
            <a:r>
              <a:rPr lang="en-US" dirty="0" smtClean="0"/>
              <a:t>player</a:t>
            </a:r>
          </a:p>
          <a:p>
            <a:pPr marL="640559" lvl="1" indent="-174698">
              <a:buFont typeface="Arial" panose="020B0604020202020204" pitchFamily="34" charset="0"/>
              <a:buChar char="•"/>
            </a:pPr>
            <a:r>
              <a:rPr lang="en-US" dirty="0" smtClean="0"/>
              <a:t>Meet </a:t>
            </a:r>
            <a:r>
              <a:rPr lang="en-US" dirty="0"/>
              <a:t>at or near Center X and check both </a:t>
            </a:r>
            <a:r>
              <a:rPr lang="en-US" dirty="0" smtClean="0"/>
              <a:t>crosses</a:t>
            </a:r>
          </a:p>
          <a:p>
            <a:pPr marL="1106420" lvl="2" indent="-174698" defTabSz="931723">
              <a:buFont typeface="Arial" panose="020B0604020202020204" pitchFamily="34" charset="0"/>
              <a:buChar char="•"/>
              <a:defRPr/>
            </a:pPr>
            <a:r>
              <a:rPr lang="en-US" dirty="0" smtClean="0"/>
              <a:t>One official should make sure to have a ball</a:t>
            </a:r>
            <a:endParaRPr lang="en-US" dirty="0"/>
          </a:p>
          <a:p>
            <a:endParaRPr lang="en-US" dirty="0"/>
          </a:p>
          <a:p>
            <a:pPr marL="0" indent="0">
              <a:buNone/>
            </a:pPr>
            <a:r>
              <a:rPr lang="en-US" b="1" dirty="0" smtClean="0"/>
              <a:t>Note:</a:t>
            </a:r>
            <a:r>
              <a:rPr lang="en-US" dirty="0" smtClean="0"/>
              <a:t> </a:t>
            </a:r>
            <a:r>
              <a:rPr lang="en-US" dirty="0"/>
              <a:t>One official </a:t>
            </a:r>
            <a:r>
              <a:rPr lang="en-US" dirty="0" smtClean="0"/>
              <a:t>faces the </a:t>
            </a:r>
            <a:r>
              <a:rPr lang="en-US" dirty="0"/>
              <a:t>benches and </a:t>
            </a:r>
            <a:r>
              <a:rPr lang="en-US" dirty="0" smtClean="0"/>
              <a:t>keeps </a:t>
            </a:r>
            <a:r>
              <a:rPr lang="en-US" dirty="0"/>
              <a:t>eyes on the </a:t>
            </a:r>
            <a:r>
              <a:rPr lang="en-US" dirty="0" smtClean="0"/>
              <a:t>players. Some </a:t>
            </a:r>
            <a:r>
              <a:rPr lang="en-US" dirty="0"/>
              <a:t>officials prefer that the Referee faces the </a:t>
            </a:r>
            <a:r>
              <a:rPr lang="en-US" dirty="0" smtClean="0"/>
              <a:t>benches</a:t>
            </a:r>
            <a:r>
              <a:rPr lang="en-US" baseline="0" dirty="0" smtClean="0"/>
              <a:t> while</a:t>
            </a:r>
            <a:r>
              <a:rPr lang="en-US" dirty="0" smtClean="0"/>
              <a:t> </a:t>
            </a:r>
            <a:r>
              <a:rPr lang="en-US" dirty="0"/>
              <a:t>others prefer that the Umpire does. It does not matter as long as one official is watching the benches, </a:t>
            </a:r>
            <a:r>
              <a:rPr lang="en-US" dirty="0" smtClean="0"/>
              <a:t>and this preference should </a:t>
            </a:r>
            <a:r>
              <a:rPr lang="en-US" dirty="0"/>
              <a:t>be communicated in the pre-game discussion.</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15</a:t>
            </a:fld>
            <a:endParaRPr lang="en-US"/>
          </a:p>
        </p:txBody>
      </p:sp>
    </p:spTree>
    <p:extLst>
      <p:ext uri="{BB962C8B-B14F-4D97-AF65-F5344CB8AC3E}">
        <p14:creationId xmlns:p14="http://schemas.microsoft.com/office/powerpoint/2010/main" val="1872059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Anticipate timeouts calls:</a:t>
            </a:r>
            <a:endParaRPr lang="en-US" b="1" baseline="0" dirty="0" smtClean="0"/>
          </a:p>
          <a:p>
            <a:pPr marL="640559" lvl="1" indent="-174698">
              <a:buFont typeface="Arial" panose="020B0604020202020204" pitchFamily="34" charset="0"/>
              <a:buChar char="•"/>
            </a:pPr>
            <a:r>
              <a:rPr lang="en-US" baseline="0" dirty="0" smtClean="0"/>
              <a:t>End of quarter</a:t>
            </a:r>
          </a:p>
          <a:p>
            <a:pPr marL="640559" lvl="1" indent="-174698">
              <a:buFont typeface="Arial" panose="020B0604020202020204" pitchFamily="34" charset="0"/>
              <a:buChar char="•"/>
            </a:pPr>
            <a:r>
              <a:rPr lang="en-US" baseline="0" dirty="0" smtClean="0"/>
              <a:t>Clear with long pole under pressure</a:t>
            </a:r>
          </a:p>
          <a:p>
            <a:pPr marL="640559" lvl="1" indent="-174698">
              <a:buFont typeface="Arial" panose="020B0604020202020204" pitchFamily="34" charset="0"/>
              <a:buChar char="•"/>
            </a:pPr>
            <a:r>
              <a:rPr lang="en-US" baseline="0" dirty="0" smtClean="0"/>
              <a:t>Winning team pressured with less than two minutes in game</a:t>
            </a:r>
          </a:p>
          <a:p>
            <a:pPr marL="640559" lvl="1" indent="-174698">
              <a:buFont typeface="Arial" panose="020B0604020202020204" pitchFamily="34" charset="0"/>
              <a:buChar char="•"/>
            </a:pPr>
            <a:r>
              <a:rPr lang="en-US" baseline="0" dirty="0" smtClean="0"/>
              <a:t>First possession in overtime</a:t>
            </a:r>
          </a:p>
          <a:p>
            <a:endParaRPr lang="en-US" baseline="0" dirty="0" smtClean="0"/>
          </a:p>
          <a:p>
            <a:pPr marL="0" indent="0">
              <a:buNone/>
            </a:pPr>
            <a:r>
              <a:rPr lang="en-US" b="1" baseline="0" dirty="0" smtClean="0"/>
              <a:t>Note: </a:t>
            </a:r>
            <a:r>
              <a:rPr lang="en-US" b="0" i="0" baseline="0" dirty="0" smtClean="0"/>
              <a:t>A time out is granted as soon as the official recognizes it. If the ball is loose by the time </a:t>
            </a:r>
            <a:r>
              <a:rPr lang="en-US" i="0" dirty="0" smtClean="0"/>
              <a:t>you blow </a:t>
            </a:r>
            <a:r>
              <a:rPr lang="en-US" b="0" i="0" baseline="0" dirty="0" smtClean="0"/>
              <a:t>the whistle, but the player had possession when the coach called for time out, get big and signal timeout and say: “While the player had possession!” That will help clear up any confusion.</a:t>
            </a:r>
            <a:endParaRPr lang="en-US" b="1" i="0" dirty="0" smtClean="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16</a:t>
            </a:fld>
            <a:endParaRPr lang="en-US"/>
          </a:p>
        </p:txBody>
      </p:sp>
    </p:spTree>
    <p:extLst>
      <p:ext uri="{BB962C8B-B14F-4D97-AF65-F5344CB8AC3E}">
        <p14:creationId xmlns:p14="http://schemas.microsoft.com/office/powerpoint/2010/main" val="2995771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The US Lacrosse Central</a:t>
            </a:r>
            <a:r>
              <a:rPr lang="en-US" baseline="0" dirty="0"/>
              <a:t> Hub at uslacrosse.arbitersports.com is your one stop shop for men’s officiating memos, articles, videos, downloadable resources, and rules tests. You can also find applications to this year’s LAREDO clinics.</a:t>
            </a:r>
          </a:p>
          <a:p>
            <a:r>
              <a:rPr lang="en-US" baseline="0" dirty="0"/>
              <a:t>Follow the Men’s Officials Education Program on Facebook at facebook.com/</a:t>
            </a:r>
            <a:r>
              <a:rPr lang="en-US" baseline="0" dirty="0" err="1"/>
              <a:t>menslaxofficials</a:t>
            </a:r>
            <a:endParaRPr lang="en-US" dirty="0"/>
          </a:p>
        </p:txBody>
      </p:sp>
      <p:sp>
        <p:nvSpPr>
          <p:cNvPr id="4" name="Slide Number Placeholder 3"/>
          <p:cNvSpPr>
            <a:spLocks noGrp="1"/>
          </p:cNvSpPr>
          <p:nvPr>
            <p:ph type="sldNum" sz="quarter" idx="10"/>
          </p:nvPr>
        </p:nvSpPr>
        <p:spPr/>
        <p:txBody>
          <a:bodyPr/>
          <a:lstStyle/>
          <a:p>
            <a:fld id="{E2A66874-14C1-449F-9EB3-24ABC5F1C80C}" type="slidenum">
              <a:rPr lang="en-US" smtClean="0"/>
              <a:t>17</a:t>
            </a:fld>
            <a:endParaRPr lang="en-US"/>
          </a:p>
        </p:txBody>
      </p:sp>
    </p:spTree>
    <p:extLst>
      <p:ext uri="{BB962C8B-B14F-4D97-AF65-F5344CB8AC3E}">
        <p14:creationId xmlns:p14="http://schemas.microsoft.com/office/powerpoint/2010/main" val="3146842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23">
              <a:buNone/>
              <a:defRPr/>
            </a:pPr>
            <a:r>
              <a:rPr lang="en-US" dirty="0"/>
              <a:t>Mechanics put officials in the best position to make the necessary calls to keep the game </a:t>
            </a:r>
            <a:r>
              <a:rPr lang="en-US" b="1" dirty="0"/>
              <a:t>safe</a:t>
            </a:r>
            <a:r>
              <a:rPr lang="en-US" dirty="0"/>
              <a:t> and </a:t>
            </a:r>
            <a:r>
              <a:rPr lang="en-US" b="1" dirty="0"/>
              <a:t>fair</a:t>
            </a:r>
            <a:r>
              <a:rPr lang="en-US" dirty="0"/>
              <a:t> by using methods that are easily applied in a consistent manner.</a:t>
            </a:r>
          </a:p>
          <a:p>
            <a:pPr defTabSz="931723">
              <a:defRPr/>
            </a:pPr>
            <a:endParaRPr lang="en-US" dirty="0"/>
          </a:p>
          <a:p>
            <a:pPr marL="0" indent="0" defTabSz="931723">
              <a:buNone/>
              <a:defRPr/>
            </a:pPr>
            <a:r>
              <a:rPr lang="en-US" b="1" dirty="0"/>
              <a:t>Position </a:t>
            </a:r>
            <a:r>
              <a:rPr lang="en-US" dirty="0"/>
              <a:t>– The best spot to be in for most game situations. Hustling to your next spot is one of the best ways to show the clinicians that you are focused on the game and giving your maximum effort.</a:t>
            </a:r>
          </a:p>
          <a:p>
            <a:pPr defTabSz="931723">
              <a:defRPr/>
            </a:pPr>
            <a:endParaRPr lang="en-US" dirty="0"/>
          </a:p>
          <a:p>
            <a:pPr marL="0" indent="0" defTabSz="931723">
              <a:buNone/>
              <a:defRPr/>
            </a:pPr>
            <a:r>
              <a:rPr lang="en-US" b="1" dirty="0"/>
              <a:t>Safety</a:t>
            </a:r>
            <a:r>
              <a:rPr lang="en-US" dirty="0"/>
              <a:t> – Priority number one for all officials in every game. Make the necessary safety calls when you see them.</a:t>
            </a:r>
          </a:p>
          <a:p>
            <a:pPr defTabSz="931723">
              <a:defRPr/>
            </a:pPr>
            <a:endParaRPr lang="en-US" b="1" dirty="0"/>
          </a:p>
          <a:p>
            <a:pPr marL="0" indent="0" defTabSz="931723">
              <a:buNone/>
              <a:defRPr/>
            </a:pPr>
            <a:r>
              <a:rPr lang="en-US" b="1" dirty="0"/>
              <a:t>Fairness </a:t>
            </a:r>
            <a:r>
              <a:rPr lang="en-US" dirty="0"/>
              <a:t>– Your technical foul knowledge and game awareness factor heavily in a fair game. Address issues that unfairly give a team an advantage.</a:t>
            </a:r>
          </a:p>
          <a:p>
            <a:pPr defTabSz="931723">
              <a:defRPr/>
            </a:pPr>
            <a:endParaRPr lang="en-US" dirty="0"/>
          </a:p>
          <a:p>
            <a:pPr marL="0" indent="0" defTabSz="931723">
              <a:buNone/>
              <a:defRPr/>
            </a:pPr>
            <a:r>
              <a:rPr lang="en-US" b="1" dirty="0"/>
              <a:t>Consistency </a:t>
            </a:r>
            <a:r>
              <a:rPr lang="en-US" dirty="0"/>
              <a:t>– Endeavor to make the </a:t>
            </a:r>
            <a:r>
              <a:rPr lang="en-US" dirty="0" smtClean="0"/>
              <a:t>same </a:t>
            </a:r>
            <a:r>
              <a:rPr lang="en-US" dirty="0"/>
              <a:t>calls on each half of the field from the first whistle till the last. Communication with your partner is essential to crew consistency for an entire game.</a:t>
            </a:r>
          </a:p>
        </p:txBody>
      </p:sp>
      <p:sp>
        <p:nvSpPr>
          <p:cNvPr id="4" name="Slide Number Placeholder 3"/>
          <p:cNvSpPr>
            <a:spLocks noGrp="1"/>
          </p:cNvSpPr>
          <p:nvPr>
            <p:ph type="sldNum" sz="quarter" idx="10"/>
          </p:nvPr>
        </p:nvSpPr>
        <p:spPr/>
        <p:txBody>
          <a:bodyPr/>
          <a:lstStyle/>
          <a:p>
            <a:fld id="{857D1E4B-58D7-44FD-A4D4-DE5F1E9C6CCA}" type="slidenum">
              <a:rPr lang="en-US" smtClean="0"/>
              <a:t>2</a:t>
            </a:fld>
            <a:endParaRPr lang="en-US"/>
          </a:p>
        </p:txBody>
      </p:sp>
    </p:spTree>
    <p:extLst>
      <p:ext uri="{BB962C8B-B14F-4D97-AF65-F5344CB8AC3E}">
        <p14:creationId xmlns:p14="http://schemas.microsoft.com/office/powerpoint/2010/main" val="4785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Lead </a:t>
            </a:r>
            <a:r>
              <a:rPr lang="en-US" b="1" dirty="0"/>
              <a:t>Official:</a:t>
            </a:r>
            <a:endParaRPr lang="en-US" dirty="0"/>
          </a:p>
          <a:p>
            <a:pPr marL="640559" lvl="1" indent="-174698">
              <a:buFont typeface="Arial" panose="020B0604020202020204" pitchFamily="34" charset="0"/>
              <a:buChar char="•"/>
            </a:pPr>
            <a:r>
              <a:rPr lang="en-US" dirty="0"/>
              <a:t>Goal is primary responsibility</a:t>
            </a:r>
          </a:p>
          <a:p>
            <a:pPr marL="640559" lvl="1" indent="-174698">
              <a:buFont typeface="Arial" panose="020B0604020202020204" pitchFamily="34" charset="0"/>
              <a:buChar char="•"/>
            </a:pPr>
            <a:r>
              <a:rPr lang="en-US" dirty="0" smtClean="0"/>
              <a:t>Positioned roughly a step or two above </a:t>
            </a:r>
            <a:r>
              <a:rPr lang="en-US" dirty="0"/>
              <a:t>or below </a:t>
            </a:r>
            <a:r>
              <a:rPr lang="en-US" dirty="0" smtClean="0"/>
              <a:t>GLE</a:t>
            </a:r>
          </a:p>
          <a:p>
            <a:pPr marL="640559" lvl="1" indent="-174698">
              <a:buFont typeface="Arial" panose="020B0604020202020204" pitchFamily="34" charset="0"/>
              <a:buChar char="•"/>
            </a:pPr>
            <a:r>
              <a:rPr lang="en-US" dirty="0" smtClean="0"/>
              <a:t>Covers </a:t>
            </a:r>
            <a:r>
              <a:rPr lang="en-US" dirty="0"/>
              <a:t>the end line on contested plays</a:t>
            </a:r>
          </a:p>
          <a:p>
            <a:endParaRPr lang="en-US" dirty="0"/>
          </a:p>
          <a:p>
            <a:pPr marL="0" indent="0">
              <a:buNone/>
            </a:pPr>
            <a:r>
              <a:rPr lang="en-US" b="1" dirty="0" smtClean="0"/>
              <a:t>Trail </a:t>
            </a:r>
            <a:r>
              <a:rPr lang="en-US" b="1" dirty="0"/>
              <a:t>Official:</a:t>
            </a:r>
          </a:p>
          <a:p>
            <a:pPr marL="640559" lvl="1" indent="-174698">
              <a:buFont typeface="Arial" panose="020B0604020202020204" pitchFamily="34" charset="0"/>
              <a:buChar char="•"/>
            </a:pPr>
            <a:r>
              <a:rPr lang="en-US" dirty="0"/>
              <a:t>Watches the shooter for late </a:t>
            </a:r>
            <a:r>
              <a:rPr lang="en-US" dirty="0" smtClean="0"/>
              <a:t>hits</a:t>
            </a:r>
          </a:p>
          <a:p>
            <a:pPr marL="640559" lvl="1" indent="-174698">
              <a:buFont typeface="Arial" panose="020B0604020202020204" pitchFamily="34" charset="0"/>
              <a:buChar char="•"/>
            </a:pPr>
            <a:r>
              <a:rPr lang="en-US" dirty="0" smtClean="0"/>
              <a:t>Moves toward </a:t>
            </a:r>
            <a:r>
              <a:rPr lang="en-US" dirty="0"/>
              <a:t>the goal if the Lead official moves to the end line</a:t>
            </a:r>
          </a:p>
          <a:p>
            <a:pPr marL="640559" lvl="1" indent="-174698">
              <a:buFont typeface="Arial" panose="020B0604020202020204" pitchFamily="34" charset="0"/>
              <a:buChar char="•"/>
            </a:pPr>
            <a:r>
              <a:rPr lang="en-US" dirty="0" smtClean="0"/>
              <a:t>Can assist </a:t>
            </a:r>
            <a:r>
              <a:rPr lang="en-US" dirty="0"/>
              <a:t>with crease violations on a tight play </a:t>
            </a:r>
            <a:endParaRPr lang="en-US" dirty="0" smtClean="0"/>
          </a:p>
          <a:p>
            <a:pPr marL="640559" lvl="1" indent="-174698">
              <a:buFont typeface="Arial" panose="020B0604020202020204" pitchFamily="34" charset="0"/>
              <a:buChar char="•"/>
            </a:pPr>
            <a:r>
              <a:rPr lang="en-US" dirty="0" smtClean="0"/>
              <a:t>Watches </a:t>
            </a:r>
            <a:r>
              <a:rPr lang="en-US" dirty="0"/>
              <a:t>for contested </a:t>
            </a:r>
            <a:r>
              <a:rPr lang="en-US" dirty="0" smtClean="0"/>
              <a:t>substitutions</a:t>
            </a:r>
          </a:p>
          <a:p>
            <a:pPr marL="640559" lvl="1" indent="-174698">
              <a:buFont typeface="Arial" panose="020B0604020202020204" pitchFamily="34" charset="0"/>
              <a:buChar char="•"/>
            </a:pPr>
            <a:r>
              <a:rPr lang="en-US" dirty="0" smtClean="0"/>
              <a:t>Makes the over and back call if necessary</a:t>
            </a:r>
            <a:endParaRPr lang="en-US" dirty="0"/>
          </a:p>
          <a:p>
            <a:pPr marL="640559" lvl="1" indent="-174698">
              <a:buFont typeface="Arial" panose="020B0604020202020204" pitchFamily="34" charset="0"/>
              <a:buChar char="•"/>
            </a:pPr>
            <a:r>
              <a:rPr lang="en-US" dirty="0" smtClean="0"/>
              <a:t>Covers the </a:t>
            </a:r>
            <a:r>
              <a:rPr lang="en-US" dirty="0"/>
              <a:t>far </a:t>
            </a:r>
            <a:r>
              <a:rPr lang="en-US" dirty="0" smtClean="0"/>
              <a:t>goal</a:t>
            </a:r>
          </a:p>
          <a:p>
            <a:pPr lvl="1"/>
            <a:endParaRPr lang="en-US" dirty="0"/>
          </a:p>
          <a:p>
            <a:r>
              <a:rPr lang="en-US" b="1" dirty="0" smtClean="0"/>
              <a:t>Note: </a:t>
            </a:r>
            <a:r>
              <a:rPr lang="en-US" i="0" dirty="0"/>
              <a:t>The pre-game should be clear on each responsibility, but the most important is that the Trail official watches the shooter on every shot.</a:t>
            </a:r>
          </a:p>
          <a:p>
            <a:endParaRPr lang="en-US" i="0" dirty="0"/>
          </a:p>
        </p:txBody>
      </p:sp>
      <p:sp>
        <p:nvSpPr>
          <p:cNvPr id="4" name="Slide Number Placeholder 3"/>
          <p:cNvSpPr>
            <a:spLocks noGrp="1"/>
          </p:cNvSpPr>
          <p:nvPr>
            <p:ph type="sldNum" sz="quarter" idx="10"/>
          </p:nvPr>
        </p:nvSpPr>
        <p:spPr/>
        <p:txBody>
          <a:bodyPr/>
          <a:lstStyle/>
          <a:p>
            <a:fld id="{857D1E4B-58D7-44FD-A4D4-DE5F1E9C6CCA}" type="slidenum">
              <a:rPr lang="en-US" smtClean="0"/>
              <a:t>3</a:t>
            </a:fld>
            <a:endParaRPr lang="en-US"/>
          </a:p>
        </p:txBody>
      </p:sp>
    </p:spTree>
    <p:extLst>
      <p:ext uri="{BB962C8B-B14F-4D97-AF65-F5344CB8AC3E}">
        <p14:creationId xmlns:p14="http://schemas.microsoft.com/office/powerpoint/2010/main" val="3475335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On Official: </a:t>
            </a:r>
            <a:r>
              <a:rPr lang="en-US" dirty="0" smtClean="0"/>
              <a:t>Has </a:t>
            </a:r>
            <a:r>
              <a:rPr lang="en-US" dirty="0"/>
              <a:t>a narrow focus that is </a:t>
            </a:r>
            <a:r>
              <a:rPr lang="en-US" dirty="0" smtClean="0"/>
              <a:t>on </a:t>
            </a:r>
            <a:r>
              <a:rPr lang="en-US" dirty="0"/>
              <a:t>the player in possession and surrounding 5 </a:t>
            </a:r>
            <a:r>
              <a:rPr lang="en-US" dirty="0" smtClean="0"/>
              <a:t>yards. Watches for </a:t>
            </a:r>
            <a:r>
              <a:rPr lang="en-US" dirty="0"/>
              <a:t>fouls </a:t>
            </a:r>
            <a:r>
              <a:rPr lang="en-US" dirty="0" smtClean="0"/>
              <a:t>like </a:t>
            </a:r>
            <a:r>
              <a:rPr lang="en-US" dirty="0"/>
              <a:t>pushing, holding, tripping, illegal body checks, unnecessary roughness, slashing, and warding.</a:t>
            </a:r>
          </a:p>
          <a:p>
            <a:endParaRPr lang="en-US" dirty="0"/>
          </a:p>
          <a:p>
            <a:pPr marL="0" indent="0">
              <a:buNone/>
            </a:pPr>
            <a:r>
              <a:rPr lang="en-US" b="1" dirty="0"/>
              <a:t>Off </a:t>
            </a:r>
            <a:r>
              <a:rPr lang="en-US" b="1" dirty="0" smtClean="0"/>
              <a:t>Official: </a:t>
            </a:r>
            <a:r>
              <a:rPr lang="en-US" dirty="0" smtClean="0"/>
              <a:t>Has </a:t>
            </a:r>
            <a:r>
              <a:rPr lang="en-US" dirty="0"/>
              <a:t>a wider view of the play because off ball involves more players in a </a:t>
            </a:r>
            <a:r>
              <a:rPr lang="en-US" dirty="0" smtClean="0"/>
              <a:t>larger area. Watches for </a:t>
            </a:r>
            <a:r>
              <a:rPr lang="en-US" dirty="0"/>
              <a:t>fouls like interference, illegal offensive </a:t>
            </a:r>
            <a:r>
              <a:rPr lang="en-US" dirty="0" smtClean="0"/>
              <a:t>screens,</a:t>
            </a:r>
            <a:r>
              <a:rPr lang="en-US" baseline="0" dirty="0" smtClean="0"/>
              <a:t> </a:t>
            </a:r>
            <a:r>
              <a:rPr lang="en-US" dirty="0" smtClean="0"/>
              <a:t>crease </a:t>
            </a:r>
            <a:r>
              <a:rPr lang="en-US" dirty="0"/>
              <a:t>violations (cutters running through the crease), and late hits after </a:t>
            </a:r>
            <a:r>
              <a:rPr lang="en-US" dirty="0" smtClean="0"/>
              <a:t>passes.</a:t>
            </a:r>
            <a:endParaRPr lang="en-US" dirty="0"/>
          </a:p>
          <a:p>
            <a:endParaRPr lang="en-US" dirty="0"/>
          </a:p>
          <a:p>
            <a:pPr marL="0" indent="0">
              <a:buNone/>
            </a:pPr>
            <a:r>
              <a:rPr lang="en-US" b="1" dirty="0"/>
              <a:t>Both </a:t>
            </a:r>
            <a:r>
              <a:rPr lang="en-US" b="1" dirty="0" smtClean="0"/>
              <a:t>Officials: </a:t>
            </a:r>
            <a:r>
              <a:rPr lang="en-US" dirty="0" smtClean="0"/>
              <a:t>The </a:t>
            </a:r>
            <a:r>
              <a:rPr lang="en-US" dirty="0"/>
              <a:t>officials </a:t>
            </a:r>
            <a:r>
              <a:rPr lang="en-US" dirty="0" smtClean="0"/>
              <a:t>move </a:t>
            </a:r>
            <a:r>
              <a:rPr lang="en-US" dirty="0"/>
              <a:t>as if they are </a:t>
            </a:r>
            <a:r>
              <a:rPr lang="en-US" dirty="0" smtClean="0"/>
              <a:t>connected on a string. </a:t>
            </a:r>
            <a:r>
              <a:rPr lang="en-US" dirty="0"/>
              <a:t>As one moves out, the other moves in. </a:t>
            </a:r>
            <a:endParaRPr lang="en-US" dirty="0" smtClean="0"/>
          </a:p>
          <a:p>
            <a:endParaRPr lang="en-US" dirty="0"/>
          </a:p>
          <a:p>
            <a:pPr marL="0" indent="0">
              <a:buNone/>
            </a:pPr>
            <a:r>
              <a:rPr lang="en-US" b="1" dirty="0" smtClean="0"/>
              <a:t>Note</a:t>
            </a:r>
            <a:r>
              <a:rPr lang="en-US" dirty="0" smtClean="0"/>
              <a:t>: </a:t>
            </a:r>
            <a:r>
              <a:rPr lang="en-US" i="0" dirty="0"/>
              <a:t>The pre-game should be clear on how On/Off calls </a:t>
            </a:r>
            <a:r>
              <a:rPr lang="en-US" i="0" dirty="0" smtClean="0"/>
              <a:t>are communicated</a:t>
            </a:r>
            <a:r>
              <a:rPr lang="en-US" i="0" dirty="0"/>
              <a:t>, especially in the transition area </a:t>
            </a:r>
            <a:r>
              <a:rPr lang="en-US" i="0" dirty="0" smtClean="0"/>
              <a:t>between </a:t>
            </a:r>
            <a:r>
              <a:rPr lang="en-US" i="0" dirty="0"/>
              <a:t>officials. Typically, if a player is running towards you then you are about to be the On Official.</a:t>
            </a:r>
          </a:p>
          <a:p>
            <a:endParaRPr lang="en-US" dirty="0"/>
          </a:p>
          <a:p>
            <a:pPr marL="0" indent="0">
              <a:buNone/>
            </a:pPr>
            <a:r>
              <a:rPr lang="en-US" i="1" dirty="0" smtClean="0"/>
              <a:t>“Cut down the distance between your present location and the place where impending action may take place. Aside from always trying to get as close to the crease as possible at any time, situations where a midfielder is barreling down the lane towards goal, or when attacker bobs and weaves through the thicket of defensemen to get between them and the crease, are exactly the times when the Lead should break out his John Deere and mow that lawn between him and the net.” </a:t>
            </a:r>
            <a:br>
              <a:rPr lang="en-US" i="1" dirty="0" smtClean="0"/>
            </a:br>
            <a:r>
              <a:rPr lang="en-US" dirty="0" smtClean="0"/>
              <a:t>– John Bistowski, LAREDO Clinician</a:t>
            </a:r>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4</a:t>
            </a:fld>
            <a:endParaRPr lang="en-US"/>
          </a:p>
        </p:txBody>
      </p:sp>
    </p:spTree>
    <p:extLst>
      <p:ext uri="{BB962C8B-B14F-4D97-AF65-F5344CB8AC3E}">
        <p14:creationId xmlns:p14="http://schemas.microsoft.com/office/powerpoint/2010/main" val="731681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ct val="0"/>
              </a:spcBef>
              <a:buNone/>
            </a:pPr>
            <a:r>
              <a:rPr lang="en-US" altLang="en-US" b="1" dirty="0"/>
              <a:t>Lead Official:</a:t>
            </a:r>
            <a:endParaRPr lang="en-US" altLang="en-US" dirty="0"/>
          </a:p>
          <a:p>
            <a:pPr marL="640559" lvl="1" indent="-174698">
              <a:spcBef>
                <a:spcPct val="0"/>
              </a:spcBef>
              <a:buFont typeface="Arial" panose="020B0604020202020204" pitchFamily="34" charset="0"/>
              <a:buChar char="•"/>
            </a:pPr>
            <a:r>
              <a:rPr lang="en-US" altLang="en-US" dirty="0"/>
              <a:t>Sounds whistle once </a:t>
            </a:r>
            <a:r>
              <a:rPr lang="en-US" altLang="en-US" dirty="0" smtClean="0"/>
              <a:t>the </a:t>
            </a:r>
            <a:r>
              <a:rPr lang="en-US" altLang="en-US" dirty="0"/>
              <a:t>ball </a:t>
            </a:r>
            <a:r>
              <a:rPr lang="en-US" altLang="en-US" dirty="0" smtClean="0"/>
              <a:t>crosses the </a:t>
            </a:r>
            <a:r>
              <a:rPr lang="en-US" altLang="en-US" dirty="0"/>
              <a:t>entire goal line</a:t>
            </a:r>
          </a:p>
          <a:p>
            <a:pPr marL="640559" lvl="1" indent="-174698">
              <a:spcBef>
                <a:spcPct val="0"/>
              </a:spcBef>
              <a:buFont typeface="Arial" panose="020B0604020202020204" pitchFamily="34" charset="0"/>
              <a:buChar char="•"/>
            </a:pPr>
            <a:r>
              <a:rPr lang="en-US" altLang="en-US" dirty="0"/>
              <a:t>Runs in and faces action. Stops and signals goal </a:t>
            </a:r>
            <a:endParaRPr lang="en-US" altLang="en-US" dirty="0" smtClean="0"/>
          </a:p>
          <a:p>
            <a:pPr marL="640559" lvl="1" indent="-174698">
              <a:spcBef>
                <a:spcPct val="0"/>
              </a:spcBef>
              <a:buFont typeface="Arial" panose="020B0604020202020204" pitchFamily="34" charset="0"/>
              <a:buChar char="•"/>
            </a:pPr>
            <a:r>
              <a:rPr lang="en-US" altLang="en-US" dirty="0" smtClean="0"/>
              <a:t>Retrieves </a:t>
            </a:r>
            <a:r>
              <a:rPr lang="en-US" altLang="en-US" dirty="0"/>
              <a:t>ball from net </a:t>
            </a:r>
            <a:r>
              <a:rPr lang="en-US" altLang="en-US" dirty="0" smtClean="0"/>
              <a:t>(goalkeeper NOT REQUIRED to get the ball out)</a:t>
            </a:r>
            <a:endParaRPr lang="en-US" altLang="en-US" dirty="0"/>
          </a:p>
          <a:p>
            <a:pPr marL="640559" lvl="1" indent="-174698">
              <a:spcBef>
                <a:spcPct val="0"/>
              </a:spcBef>
              <a:buFont typeface="Arial" panose="020B0604020202020204" pitchFamily="34" charset="0"/>
              <a:buChar char="•"/>
            </a:pPr>
            <a:r>
              <a:rPr lang="en-US" altLang="en-US" dirty="0"/>
              <a:t>Hands ball to Trail official near restraining line</a:t>
            </a:r>
          </a:p>
          <a:p>
            <a:pPr marL="640559" lvl="1" indent="-174698">
              <a:spcBef>
                <a:spcPct val="0"/>
              </a:spcBef>
              <a:buFont typeface="Arial" panose="020B0604020202020204" pitchFamily="34" charset="0"/>
              <a:buChar char="•"/>
            </a:pPr>
            <a:r>
              <a:rPr lang="en-US" altLang="en-US" dirty="0"/>
              <a:t>Jogs to position and gets ready for next </a:t>
            </a:r>
            <a:r>
              <a:rPr lang="en-US" altLang="en-US" dirty="0" smtClean="0"/>
              <a:t>faceoff</a:t>
            </a:r>
            <a:endParaRPr lang="en-US" altLang="en-US" dirty="0"/>
          </a:p>
          <a:p>
            <a:pPr>
              <a:spcBef>
                <a:spcPct val="0"/>
              </a:spcBef>
            </a:pPr>
            <a:endParaRPr lang="en-US" altLang="en-US" dirty="0"/>
          </a:p>
          <a:p>
            <a:pPr marL="0" indent="0">
              <a:spcBef>
                <a:spcPct val="0"/>
              </a:spcBef>
              <a:buNone/>
            </a:pPr>
            <a:r>
              <a:rPr lang="en-US" altLang="en-US" b="1" dirty="0"/>
              <a:t>Trail Official:</a:t>
            </a:r>
          </a:p>
          <a:p>
            <a:pPr marL="640559" lvl="1" indent="-174698">
              <a:spcBef>
                <a:spcPct val="0"/>
              </a:spcBef>
              <a:buFont typeface="Arial" panose="020B0604020202020204" pitchFamily="34" charset="0"/>
              <a:buChar char="•"/>
            </a:pPr>
            <a:r>
              <a:rPr lang="en-US" altLang="en-US" dirty="0"/>
              <a:t>Watches the shooter on the </a:t>
            </a:r>
            <a:r>
              <a:rPr lang="en-US" altLang="en-US" dirty="0" smtClean="0"/>
              <a:t>shot</a:t>
            </a:r>
            <a:endParaRPr lang="en-US" altLang="en-US" dirty="0"/>
          </a:p>
          <a:p>
            <a:pPr marL="640559" lvl="1" indent="-174698">
              <a:spcBef>
                <a:spcPct val="0"/>
              </a:spcBef>
              <a:buFont typeface="Arial" panose="020B0604020202020204" pitchFamily="34" charset="0"/>
              <a:buChar char="•"/>
            </a:pPr>
            <a:r>
              <a:rPr lang="en-US" altLang="en-US" dirty="0" smtClean="0"/>
              <a:t>Jogs toward the attack box after the whistle while </a:t>
            </a:r>
            <a:r>
              <a:rPr lang="en-US" altLang="en-US" dirty="0"/>
              <a:t>watching </a:t>
            </a:r>
            <a:r>
              <a:rPr lang="en-US" altLang="en-US" dirty="0" smtClean="0"/>
              <a:t>the crease </a:t>
            </a:r>
            <a:r>
              <a:rPr lang="en-US" altLang="en-US" dirty="0"/>
              <a:t>area </a:t>
            </a:r>
            <a:r>
              <a:rPr lang="en-US" altLang="en-US" dirty="0" smtClean="0"/>
              <a:t>for </a:t>
            </a:r>
            <a:r>
              <a:rPr lang="en-US" altLang="en-US" dirty="0"/>
              <a:t>late hits or other fouls</a:t>
            </a:r>
          </a:p>
          <a:p>
            <a:pPr marL="640559" lvl="1" indent="-174698">
              <a:spcBef>
                <a:spcPct val="0"/>
              </a:spcBef>
              <a:buFont typeface="Arial" panose="020B0604020202020204" pitchFamily="34" charset="0"/>
              <a:buChar char="•"/>
            </a:pPr>
            <a:r>
              <a:rPr lang="en-US" altLang="en-US" dirty="0" smtClean="0"/>
              <a:t>Receives </a:t>
            </a:r>
            <a:r>
              <a:rPr lang="en-US" altLang="en-US" dirty="0"/>
              <a:t>ball from Lead official and confirms the goal scorer</a:t>
            </a:r>
          </a:p>
          <a:p>
            <a:pPr marL="640559" lvl="1" indent="-174698">
              <a:spcBef>
                <a:spcPct val="0"/>
              </a:spcBef>
              <a:buFont typeface="Arial" panose="020B0604020202020204" pitchFamily="34" charset="0"/>
              <a:buChar char="•"/>
            </a:pPr>
            <a:r>
              <a:rPr lang="en-US" altLang="en-US" dirty="0"/>
              <a:t>Jogs to position and gets ready for next </a:t>
            </a:r>
            <a:r>
              <a:rPr lang="en-US" altLang="en-US" dirty="0" smtClean="0"/>
              <a:t>faceoff</a:t>
            </a:r>
            <a:endParaRPr lang="en-US" altLang="en-US" dirty="0"/>
          </a:p>
          <a:p>
            <a:endParaRPr lang="en-US" altLang="en-US" dirty="0"/>
          </a:p>
          <a:p>
            <a:pPr marL="0" indent="0">
              <a:buNone/>
            </a:pPr>
            <a:r>
              <a:rPr lang="en-US" altLang="en-US" b="1" dirty="0" smtClean="0"/>
              <a:t>Note: </a:t>
            </a:r>
            <a:r>
              <a:rPr lang="en-US" altLang="en-US" i="0" dirty="0"/>
              <a:t>Trail should step over midfield to take the </a:t>
            </a:r>
            <a:r>
              <a:rPr lang="en-US" altLang="en-US" i="0" dirty="0" smtClean="0"/>
              <a:t>faceoff</a:t>
            </a:r>
            <a:r>
              <a:rPr lang="en-US" altLang="en-US" i="0" dirty="0"/>
              <a:t>.  This will ensure that you are facing the proper direction and can see your partner </a:t>
            </a:r>
            <a:r>
              <a:rPr lang="en-US" altLang="en-US" i="0" dirty="0" smtClean="0"/>
              <a:t>near the wing line.</a:t>
            </a:r>
            <a:endParaRPr lang="en-US" altLang="en-US" i="0" dirty="0"/>
          </a:p>
          <a:p>
            <a:endParaRPr lang="en-US" altLang="en-US" dirty="0"/>
          </a:p>
          <a:p>
            <a:pPr marL="0" indent="0">
              <a:buNone/>
            </a:pPr>
            <a:r>
              <a:rPr lang="en-US" altLang="en-US" b="1" dirty="0" smtClean="0"/>
              <a:t>Note:</a:t>
            </a:r>
            <a:r>
              <a:rPr lang="en-US" altLang="en-US" dirty="0" smtClean="0"/>
              <a:t> </a:t>
            </a:r>
            <a:r>
              <a:rPr lang="en-US" altLang="en-US" i="0" dirty="0"/>
              <a:t>Do not catch the ball with your hat or one-hop the ball to your partner. </a:t>
            </a:r>
            <a:r>
              <a:rPr lang="en-US" altLang="en-US" i="0" dirty="0" smtClean="0"/>
              <a:t>Either </a:t>
            </a:r>
            <a:r>
              <a:rPr lang="en-US" altLang="en-US" i="0" dirty="0"/>
              <a:t>hand the ball or give a short toss.</a:t>
            </a:r>
            <a:endParaRPr lang="en-US" altLang="en-US" b="1" i="0"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5</a:t>
            </a:fld>
            <a:endParaRPr lang="en-US"/>
          </a:p>
        </p:txBody>
      </p:sp>
    </p:spTree>
    <p:extLst>
      <p:ext uri="{BB962C8B-B14F-4D97-AF65-F5344CB8AC3E}">
        <p14:creationId xmlns:p14="http://schemas.microsoft.com/office/powerpoint/2010/main" val="2796004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Faceoff </a:t>
            </a:r>
            <a:r>
              <a:rPr lang="en-US" b="1" dirty="0"/>
              <a:t>Official:</a:t>
            </a:r>
          </a:p>
          <a:p>
            <a:pPr marL="640559" lvl="1" indent="-174698">
              <a:buFont typeface="Arial" panose="020B0604020202020204" pitchFamily="34" charset="0"/>
              <a:buChar char="•"/>
            </a:pPr>
            <a:r>
              <a:rPr lang="en-US" dirty="0"/>
              <a:t>Holds onto the ball and looks to Wing for </a:t>
            </a:r>
            <a:r>
              <a:rPr lang="en-US" dirty="0" smtClean="0"/>
              <a:t>ready </a:t>
            </a:r>
            <a:r>
              <a:rPr lang="en-US" dirty="0"/>
              <a:t>signal</a:t>
            </a:r>
          </a:p>
          <a:p>
            <a:pPr marL="640559" lvl="1" indent="-174698">
              <a:buFont typeface="Arial" panose="020B0604020202020204" pitchFamily="34" charset="0"/>
              <a:buChar char="•"/>
            </a:pPr>
            <a:r>
              <a:rPr lang="en-US" dirty="0"/>
              <a:t>Gives </a:t>
            </a:r>
            <a:r>
              <a:rPr lang="en-US" dirty="0" smtClean="0"/>
              <a:t>“down” </a:t>
            </a:r>
            <a:r>
              <a:rPr lang="en-US" dirty="0"/>
              <a:t>command</a:t>
            </a:r>
          </a:p>
          <a:p>
            <a:pPr marL="640559" lvl="1" indent="-174698">
              <a:buFont typeface="Arial" panose="020B0604020202020204" pitchFamily="34" charset="0"/>
              <a:buChar char="•"/>
            </a:pPr>
            <a:r>
              <a:rPr lang="en-US" dirty="0"/>
              <a:t>Adjusts the </a:t>
            </a:r>
            <a:r>
              <a:rPr lang="en-US" dirty="0" smtClean="0"/>
              <a:t>players’ </a:t>
            </a:r>
            <a:r>
              <a:rPr lang="en-US" dirty="0"/>
              <a:t>bodies and crosses until </a:t>
            </a:r>
            <a:r>
              <a:rPr lang="en-US" dirty="0" smtClean="0"/>
              <a:t>satisfied</a:t>
            </a:r>
          </a:p>
          <a:p>
            <a:pPr marL="640559" lvl="1" indent="-174698">
              <a:buFont typeface="Arial" panose="020B0604020202020204" pitchFamily="34" charset="0"/>
              <a:buChar char="•"/>
            </a:pPr>
            <a:r>
              <a:rPr lang="en-US" dirty="0" smtClean="0"/>
              <a:t>Gives “set” </a:t>
            </a:r>
            <a:r>
              <a:rPr lang="en-US" dirty="0"/>
              <a:t>command </a:t>
            </a:r>
            <a:r>
              <a:rPr lang="en-US" dirty="0" smtClean="0"/>
              <a:t>with </a:t>
            </a:r>
            <a:r>
              <a:rPr lang="en-US" dirty="0"/>
              <a:t>hand on </a:t>
            </a:r>
            <a:r>
              <a:rPr lang="en-US" dirty="0" smtClean="0"/>
              <a:t>the crosses</a:t>
            </a:r>
            <a:endParaRPr lang="en-US" dirty="0"/>
          </a:p>
          <a:p>
            <a:pPr marL="640559" lvl="1" indent="-174698">
              <a:buFont typeface="Arial" panose="020B0604020202020204" pitchFamily="34" charset="0"/>
              <a:buChar char="•"/>
            </a:pPr>
            <a:r>
              <a:rPr lang="en-US" dirty="0" smtClean="0"/>
              <a:t>Backs away and sounds whistle while focused on the faceoff</a:t>
            </a:r>
          </a:p>
          <a:p>
            <a:pPr lvl="1"/>
            <a:endParaRPr lang="en-US" dirty="0"/>
          </a:p>
          <a:p>
            <a:pPr marL="0" indent="0">
              <a:buNone/>
            </a:pPr>
            <a:r>
              <a:rPr lang="en-US" b="1" dirty="0"/>
              <a:t>Wing Official:</a:t>
            </a:r>
          </a:p>
          <a:p>
            <a:pPr marL="640559" lvl="1" indent="-174698">
              <a:buFont typeface="Arial" panose="020B0604020202020204" pitchFamily="34" charset="0"/>
              <a:buChar char="•"/>
            </a:pPr>
            <a:r>
              <a:rPr lang="en-US" dirty="0" smtClean="0"/>
              <a:t>Take </a:t>
            </a:r>
            <a:r>
              <a:rPr lang="en-US" dirty="0"/>
              <a:t>position roughly 5 yards into the field at end of wing line</a:t>
            </a:r>
          </a:p>
          <a:p>
            <a:pPr marL="640559" lvl="1" indent="-174698">
              <a:buFont typeface="Arial" panose="020B0604020202020204" pitchFamily="34" charset="0"/>
              <a:buChar char="•"/>
            </a:pPr>
            <a:r>
              <a:rPr lang="en-US" dirty="0"/>
              <a:t>Alerts partner of any man-down </a:t>
            </a:r>
            <a:r>
              <a:rPr lang="en-US" dirty="0" smtClean="0"/>
              <a:t>situations</a:t>
            </a:r>
          </a:p>
          <a:p>
            <a:pPr marL="640559" lvl="1" indent="-174698">
              <a:buFont typeface="Arial" panose="020B0604020202020204" pitchFamily="34" charset="0"/>
              <a:buChar char="•"/>
            </a:pPr>
            <a:r>
              <a:rPr lang="en-US" dirty="0" smtClean="0"/>
              <a:t>Signals ready when </a:t>
            </a:r>
            <a:r>
              <a:rPr lang="en-US" dirty="0"/>
              <a:t>field </a:t>
            </a:r>
            <a:r>
              <a:rPr lang="en-US" dirty="0" smtClean="0"/>
              <a:t>is set</a:t>
            </a:r>
            <a:endParaRPr lang="en-US" dirty="0"/>
          </a:p>
          <a:p>
            <a:pPr marL="640559" lvl="1" indent="-174698">
              <a:buFont typeface="Arial" panose="020B0604020202020204" pitchFamily="34" charset="0"/>
              <a:buChar char="•"/>
            </a:pPr>
            <a:r>
              <a:rPr lang="en-US" dirty="0"/>
              <a:t>Watches for wing midfielders leaving </a:t>
            </a:r>
            <a:r>
              <a:rPr lang="en-US" dirty="0" smtClean="0"/>
              <a:t>early and interference/holding</a:t>
            </a:r>
            <a:endParaRPr lang="en-US" dirty="0"/>
          </a:p>
          <a:p>
            <a:endParaRPr lang="en-US" dirty="0"/>
          </a:p>
          <a:p>
            <a:pPr marL="0" indent="0">
              <a:buNone/>
            </a:pPr>
            <a:r>
              <a:rPr lang="en-US" b="1" dirty="0" smtClean="0"/>
              <a:t>Note: </a:t>
            </a:r>
            <a:r>
              <a:rPr lang="en-US" i="0" dirty="0" smtClean="0"/>
              <a:t>The </a:t>
            </a:r>
            <a:r>
              <a:rPr lang="en-US" i="0" dirty="0"/>
              <a:t>Trail official </a:t>
            </a:r>
            <a:r>
              <a:rPr lang="en-US" i="0" dirty="0" smtClean="0"/>
              <a:t>has </a:t>
            </a:r>
            <a:r>
              <a:rPr lang="en-US" i="0" dirty="0"/>
              <a:t>the initial count after </a:t>
            </a:r>
            <a:r>
              <a:rPr lang="en-US" i="0" dirty="0" smtClean="0"/>
              <a:t>possession, </a:t>
            </a:r>
            <a:r>
              <a:rPr lang="en-US" i="0" dirty="0"/>
              <a:t>10 or 20 (NFHS) or 30 (NCAA</a:t>
            </a:r>
            <a:r>
              <a:rPr lang="en-US" i="0" dirty="0" smtClean="0"/>
              <a:t>). This </a:t>
            </a:r>
            <a:r>
              <a:rPr lang="en-US" i="0" dirty="0"/>
              <a:t>allows the Lead official to get to the goal without worrying about the count.</a:t>
            </a:r>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6</a:t>
            </a:fld>
            <a:endParaRPr lang="en-US"/>
          </a:p>
        </p:txBody>
      </p:sp>
    </p:spTree>
    <p:extLst>
      <p:ext uri="{BB962C8B-B14F-4D97-AF65-F5344CB8AC3E}">
        <p14:creationId xmlns:p14="http://schemas.microsoft.com/office/powerpoint/2010/main" val="1979935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Note: </a:t>
            </a:r>
            <a:r>
              <a:rPr lang="en-US" i="0" dirty="0"/>
              <a:t>The </a:t>
            </a:r>
            <a:r>
              <a:rPr lang="en-US" i="0" dirty="0" smtClean="0"/>
              <a:t>faceoff official works to stay out of </a:t>
            </a:r>
            <a:r>
              <a:rPr lang="en-US" i="0" dirty="0"/>
              <a:t>the developing play.  </a:t>
            </a:r>
            <a:r>
              <a:rPr lang="en-US" i="0" dirty="0" smtClean="0"/>
              <a:t>If stuck, do not make the situation more dangerous by moving.</a:t>
            </a:r>
            <a:r>
              <a:rPr lang="en-US" i="0" baseline="0" dirty="0" smtClean="0"/>
              <a:t> A</a:t>
            </a:r>
            <a:r>
              <a:rPr lang="en-US" i="0" dirty="0" smtClean="0"/>
              <a:t>llow play to move past you and then hustle to position.</a:t>
            </a:r>
          </a:p>
          <a:p>
            <a:endParaRPr lang="en-US" i="1" dirty="0"/>
          </a:p>
          <a:p>
            <a:pPr marL="0" indent="0">
              <a:buNone/>
            </a:pPr>
            <a:r>
              <a:rPr lang="en-US" b="1" dirty="0" smtClean="0"/>
              <a:t>Note: </a:t>
            </a:r>
            <a:r>
              <a:rPr lang="en-US" i="0" dirty="0" smtClean="0"/>
              <a:t>A good discussion in a pre-game is when to reface and when to award via alternate possession; also review when a faceoff is considered to be over according to the rules.</a:t>
            </a:r>
            <a:endParaRPr lang="en-US" i="0" dirty="0"/>
          </a:p>
        </p:txBody>
      </p:sp>
      <p:sp>
        <p:nvSpPr>
          <p:cNvPr id="4" name="Slide Number Placeholder 3"/>
          <p:cNvSpPr>
            <a:spLocks noGrp="1"/>
          </p:cNvSpPr>
          <p:nvPr>
            <p:ph type="sldNum" sz="quarter" idx="10"/>
          </p:nvPr>
        </p:nvSpPr>
        <p:spPr/>
        <p:txBody>
          <a:bodyPr/>
          <a:lstStyle/>
          <a:p>
            <a:fld id="{857D1E4B-58D7-44FD-A4D4-DE5F1E9C6CCA}" type="slidenum">
              <a:rPr lang="en-US" smtClean="0"/>
              <a:t>7</a:t>
            </a:fld>
            <a:endParaRPr lang="en-US"/>
          </a:p>
        </p:txBody>
      </p:sp>
    </p:spTree>
    <p:extLst>
      <p:ext uri="{BB962C8B-B14F-4D97-AF65-F5344CB8AC3E}">
        <p14:creationId xmlns:p14="http://schemas.microsoft.com/office/powerpoint/2010/main" val="358678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Each official is responsible for the end</a:t>
            </a:r>
            <a:r>
              <a:rPr lang="en-US" i="0" baseline="0" dirty="0" smtClean="0"/>
              <a:t> line behind the goal they cover as the Lead official and the sideline they run along.</a:t>
            </a:r>
          </a:p>
          <a:p>
            <a:endParaRPr lang="en-US" i="0" baseline="0" dirty="0" smtClean="0"/>
          </a:p>
          <a:p>
            <a:pPr marL="0" indent="0">
              <a:buNone/>
            </a:pPr>
            <a:r>
              <a:rPr lang="en-US" b="1" i="0" baseline="0" dirty="0" smtClean="0"/>
              <a:t>Signaling Out of Bounds:</a:t>
            </a:r>
            <a:endParaRPr lang="en-US" b="0" i="0" baseline="0" dirty="0" smtClean="0"/>
          </a:p>
          <a:p>
            <a:pPr marL="640559" lvl="1" indent="-174698">
              <a:buFont typeface="Arial" panose="020B0604020202020204" pitchFamily="34" charset="0"/>
              <a:buChar char="•"/>
            </a:pPr>
            <a:r>
              <a:rPr lang="en-US" b="0" i="0" baseline="0" dirty="0" smtClean="0"/>
              <a:t>Sound whistle while signaling dead ball with one hand</a:t>
            </a:r>
            <a:r>
              <a:rPr lang="en-US" b="0" i="0" dirty="0" smtClean="0"/>
              <a:t> in the air</a:t>
            </a:r>
            <a:endParaRPr lang="en-US" b="0" i="0" baseline="0" dirty="0" smtClean="0"/>
          </a:p>
          <a:p>
            <a:pPr marL="640559" lvl="1" indent="-174698">
              <a:buFont typeface="Arial" panose="020B0604020202020204" pitchFamily="34" charset="0"/>
              <a:buChar char="•"/>
            </a:pPr>
            <a:r>
              <a:rPr lang="en-US" b="0" i="0" baseline="0" dirty="0" smtClean="0"/>
              <a:t>Signal direction of play and call out the color of the team</a:t>
            </a:r>
          </a:p>
          <a:p>
            <a:pPr marL="1106420" lvl="2" indent="-174698">
              <a:buFont typeface="Arial" panose="020B0604020202020204" pitchFamily="34" charset="0"/>
              <a:buChar char="•"/>
            </a:pPr>
            <a:r>
              <a:rPr lang="en-US" b="0" i="0" baseline="0" dirty="0" smtClean="0"/>
              <a:t>“Blue” or “Blue ball!”</a:t>
            </a:r>
          </a:p>
          <a:p>
            <a:pPr marL="640559" lvl="1" indent="-174698">
              <a:buFont typeface="Arial" panose="020B0604020202020204" pitchFamily="34" charset="0"/>
              <a:buChar char="•"/>
            </a:pPr>
            <a:r>
              <a:rPr lang="en-US" b="0" i="0" baseline="0" dirty="0" smtClean="0"/>
              <a:t>Place hand back into the air to signal dead ball</a:t>
            </a:r>
          </a:p>
          <a:p>
            <a:pPr lvl="1"/>
            <a:endParaRPr lang="en-US" dirty="0"/>
          </a:p>
          <a:p>
            <a:pPr marL="0" indent="0">
              <a:buNone/>
            </a:pPr>
            <a:r>
              <a:rPr lang="en-US" b="1" dirty="0"/>
              <a:t>Slow </a:t>
            </a:r>
            <a:r>
              <a:rPr lang="en-US" b="1" dirty="0" smtClean="0"/>
              <a:t>Restart:</a:t>
            </a:r>
          </a:p>
          <a:p>
            <a:pPr marL="640559" lvl="1" indent="-174698">
              <a:buFont typeface="Arial" panose="020B0604020202020204" pitchFamily="34" charset="0"/>
              <a:buChar char="•"/>
            </a:pPr>
            <a:r>
              <a:rPr lang="en-US" dirty="0" smtClean="0"/>
              <a:t>Count </a:t>
            </a:r>
            <a:r>
              <a:rPr lang="en-US" dirty="0"/>
              <a:t>the </a:t>
            </a:r>
            <a:r>
              <a:rPr lang="en-US" dirty="0" smtClean="0"/>
              <a:t>players</a:t>
            </a:r>
          </a:p>
          <a:p>
            <a:pPr marL="640559" lvl="1" indent="-174698">
              <a:buFont typeface="Arial" panose="020B0604020202020204" pitchFamily="34" charset="0"/>
              <a:buChar char="•"/>
            </a:pPr>
            <a:r>
              <a:rPr lang="en-US" dirty="0" smtClean="0"/>
              <a:t>Look </a:t>
            </a:r>
            <a:r>
              <a:rPr lang="en-US" dirty="0"/>
              <a:t>to partner for ready </a:t>
            </a:r>
            <a:r>
              <a:rPr lang="en-US" dirty="0" smtClean="0"/>
              <a:t>signal</a:t>
            </a:r>
          </a:p>
          <a:p>
            <a:pPr marL="1106420" lvl="2" indent="-174698">
              <a:buFont typeface="Arial" panose="020B0604020202020204" pitchFamily="34" charset="0"/>
              <a:buChar char="•"/>
            </a:pPr>
            <a:r>
              <a:rPr lang="en-US" dirty="0" smtClean="0"/>
              <a:t>Don’t </a:t>
            </a:r>
            <a:r>
              <a:rPr lang="en-US" dirty="0"/>
              <a:t>blow through the Stop Sign (“not ready” signal</a:t>
            </a:r>
            <a:r>
              <a:rPr lang="en-US" dirty="0" smtClean="0"/>
              <a:t>)</a:t>
            </a:r>
          </a:p>
          <a:p>
            <a:pPr lvl="1"/>
            <a:endParaRPr lang="en-US" dirty="0"/>
          </a:p>
          <a:p>
            <a:pPr marL="0" indent="0">
              <a:buNone/>
            </a:pPr>
            <a:r>
              <a:rPr lang="en-US" b="1" dirty="0"/>
              <a:t>Quick </a:t>
            </a:r>
            <a:r>
              <a:rPr lang="en-US" b="1" dirty="0" smtClean="0"/>
              <a:t>Restart:</a:t>
            </a:r>
            <a:r>
              <a:rPr lang="en-US" b="1" dirty="0"/>
              <a:t>	</a:t>
            </a:r>
          </a:p>
          <a:p>
            <a:pPr marL="640559" lvl="1" indent="-174698">
              <a:buFont typeface="Arial" panose="020B0604020202020204" pitchFamily="34" charset="0"/>
              <a:buChar char="•"/>
            </a:pPr>
            <a:r>
              <a:rPr lang="en-US" dirty="0" smtClean="0"/>
              <a:t>Don’t </a:t>
            </a:r>
            <a:r>
              <a:rPr lang="en-US" dirty="0"/>
              <a:t>need to </a:t>
            </a:r>
            <a:r>
              <a:rPr lang="en-US" dirty="0" smtClean="0"/>
              <a:t>count and </a:t>
            </a:r>
            <a:r>
              <a:rPr lang="en-US" dirty="0"/>
              <a:t>should make eye contact with </a:t>
            </a:r>
            <a:r>
              <a:rPr lang="en-US" dirty="0" smtClean="0"/>
              <a:t>partner</a:t>
            </a:r>
          </a:p>
          <a:p>
            <a:pPr marL="640559" lvl="1" indent="-174698">
              <a:buFont typeface="Arial" panose="020B0604020202020204" pitchFamily="34" charset="0"/>
              <a:buChar char="•"/>
            </a:pPr>
            <a:r>
              <a:rPr lang="en-US" dirty="0" smtClean="0"/>
              <a:t>In settled play the official </a:t>
            </a:r>
            <a:r>
              <a:rPr lang="en-US" dirty="0"/>
              <a:t>closest to the ball </a:t>
            </a:r>
            <a:r>
              <a:rPr lang="en-US" dirty="0" smtClean="0"/>
              <a:t>usually takes </a:t>
            </a:r>
            <a:r>
              <a:rPr lang="en-US" dirty="0"/>
              <a:t>the </a:t>
            </a:r>
            <a:r>
              <a:rPr lang="en-US" dirty="0" smtClean="0"/>
              <a:t>restart</a:t>
            </a:r>
          </a:p>
          <a:p>
            <a:pPr marL="171424" indent="0">
              <a:buNone/>
            </a:pPr>
            <a:endParaRPr lang="en-US" b="0" dirty="0"/>
          </a:p>
          <a:p>
            <a:pPr marL="171424" indent="0">
              <a:buNone/>
            </a:pPr>
            <a:r>
              <a:rPr lang="en-US" b="1" dirty="0" smtClean="0"/>
              <a:t>Note:</a:t>
            </a:r>
            <a:r>
              <a:rPr lang="en-US" b="0" baseline="0" dirty="0" smtClean="0"/>
              <a:t> Try not to point across your body as it is harder to see a cross-body signal from a distance.</a:t>
            </a:r>
            <a:endParaRPr lang="en-US" b="1" dirty="0" smtClean="0"/>
          </a:p>
        </p:txBody>
      </p:sp>
      <p:sp>
        <p:nvSpPr>
          <p:cNvPr id="4" name="Slide Number Placeholder 3"/>
          <p:cNvSpPr>
            <a:spLocks noGrp="1"/>
          </p:cNvSpPr>
          <p:nvPr>
            <p:ph type="sldNum" sz="quarter" idx="10"/>
          </p:nvPr>
        </p:nvSpPr>
        <p:spPr/>
        <p:txBody>
          <a:bodyPr/>
          <a:lstStyle/>
          <a:p>
            <a:fld id="{857D1E4B-58D7-44FD-A4D4-DE5F1E9C6CCA}" type="slidenum">
              <a:rPr lang="en-US" smtClean="0"/>
              <a:t>8</a:t>
            </a:fld>
            <a:endParaRPr lang="en-US"/>
          </a:p>
        </p:txBody>
      </p:sp>
    </p:spTree>
    <p:extLst>
      <p:ext uri="{BB962C8B-B14F-4D97-AF65-F5344CB8AC3E}">
        <p14:creationId xmlns:p14="http://schemas.microsoft.com/office/powerpoint/2010/main" val="2639057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baseline="0" dirty="0" smtClean="0"/>
              <a:t>Trail Official:</a:t>
            </a:r>
          </a:p>
          <a:p>
            <a:pPr marL="640559" lvl="1" indent="-174698">
              <a:buFont typeface="Arial" panose="020B0604020202020204" pitchFamily="34" charset="0"/>
              <a:buChar char="•"/>
            </a:pPr>
            <a:r>
              <a:rPr lang="en-US" b="0" baseline="0" dirty="0" smtClean="0"/>
              <a:t>Looks to Lead official for the ready signal if slow restart</a:t>
            </a:r>
          </a:p>
          <a:p>
            <a:pPr marL="640559" lvl="1" indent="-174698">
              <a:buFont typeface="Arial" panose="020B0604020202020204" pitchFamily="34" charset="0"/>
              <a:buChar char="•"/>
            </a:pPr>
            <a:r>
              <a:rPr lang="en-US" dirty="0" smtClean="0"/>
              <a:t>Jogs</a:t>
            </a:r>
            <a:r>
              <a:rPr lang="en-US" b="0" baseline="0" dirty="0" smtClean="0"/>
              <a:t> up the field with</a:t>
            </a:r>
            <a:r>
              <a:rPr lang="en-US" b="0" dirty="0" smtClean="0"/>
              <a:t> or slightly behind </a:t>
            </a:r>
            <a:r>
              <a:rPr lang="en-US" b="0" baseline="0" dirty="0" smtClean="0"/>
              <a:t>the ball</a:t>
            </a:r>
          </a:p>
          <a:p>
            <a:pPr marL="640559" lvl="1" indent="-174698">
              <a:buFont typeface="Arial" panose="020B0604020202020204" pitchFamily="34" charset="0"/>
              <a:buChar char="•"/>
            </a:pPr>
            <a:r>
              <a:rPr lang="en-US" b="0" baseline="0" dirty="0" smtClean="0"/>
              <a:t>Counts forward for offside</a:t>
            </a:r>
          </a:p>
          <a:p>
            <a:pPr marL="640559" lvl="1" indent="-174698">
              <a:buFont typeface="Arial" panose="020B0604020202020204" pitchFamily="34" charset="0"/>
              <a:buChar char="•"/>
            </a:pPr>
            <a:r>
              <a:rPr lang="en-US" b="0" baseline="0" dirty="0" smtClean="0"/>
              <a:t>Has the 20-second clearing count</a:t>
            </a:r>
          </a:p>
          <a:p>
            <a:endParaRPr lang="en-US" b="0" baseline="0" dirty="0" smtClean="0"/>
          </a:p>
          <a:p>
            <a:pPr marL="0" indent="0">
              <a:buNone/>
            </a:pPr>
            <a:r>
              <a:rPr lang="en-US" b="1" baseline="0" dirty="0" smtClean="0"/>
              <a:t>Lead Official:</a:t>
            </a:r>
            <a:endParaRPr lang="en-US" b="0" baseline="0" dirty="0" smtClean="0"/>
          </a:p>
          <a:p>
            <a:pPr marL="640559" lvl="1" indent="-174698">
              <a:buFont typeface="Arial" panose="020B0604020202020204" pitchFamily="34" charset="0"/>
              <a:buChar char="•"/>
            </a:pPr>
            <a:r>
              <a:rPr lang="en-US" dirty="0" smtClean="0"/>
              <a:t>Sets an initial position based</a:t>
            </a:r>
            <a:r>
              <a:rPr lang="en-US" baseline="0" dirty="0" smtClean="0"/>
              <a:t> on</a:t>
            </a:r>
            <a:r>
              <a:rPr lang="en-US" dirty="0" smtClean="0"/>
              <a:t>:</a:t>
            </a:r>
          </a:p>
          <a:p>
            <a:pPr marL="1106420" lvl="2" indent="-174698">
              <a:buFont typeface="Arial" panose="020B0604020202020204" pitchFamily="34" charset="0"/>
              <a:buChar char="•"/>
            </a:pPr>
            <a:r>
              <a:rPr lang="en-US" dirty="0"/>
              <a:t>G</a:t>
            </a:r>
            <a:r>
              <a:rPr lang="en-US" dirty="0" smtClean="0"/>
              <a:t>ame situation</a:t>
            </a:r>
          </a:p>
          <a:p>
            <a:pPr marL="1106420" lvl="2" indent="-174698">
              <a:buFont typeface="Arial" panose="020B0604020202020204" pitchFamily="34" charset="0"/>
              <a:buChar char="•"/>
            </a:pPr>
            <a:r>
              <a:rPr lang="en-US" dirty="0" smtClean="0"/>
              <a:t>Team</a:t>
            </a:r>
            <a:r>
              <a:rPr lang="en-US" baseline="0" dirty="0" smtClean="0"/>
              <a:t> </a:t>
            </a:r>
            <a:r>
              <a:rPr lang="en-US" dirty="0" smtClean="0"/>
              <a:t>tendencies </a:t>
            </a:r>
          </a:p>
          <a:p>
            <a:pPr marL="1106420" lvl="2" indent="-174698">
              <a:buFont typeface="Arial" panose="020B0604020202020204" pitchFamily="34" charset="0"/>
              <a:buChar char="•"/>
            </a:pPr>
            <a:r>
              <a:rPr lang="en-US" dirty="0" smtClean="0"/>
              <a:t>Personal mobility </a:t>
            </a:r>
          </a:p>
          <a:p>
            <a:pPr marL="640559" lvl="1" indent="-174698">
              <a:buFont typeface="Arial" panose="020B0604020202020204" pitchFamily="34" charset="0"/>
              <a:buChar char="•"/>
            </a:pPr>
            <a:r>
              <a:rPr lang="en-US" dirty="0" smtClean="0"/>
              <a:t>Signals when field is ready</a:t>
            </a:r>
          </a:p>
          <a:p>
            <a:pPr marL="640559" lvl="1" indent="-174698">
              <a:buFont typeface="Arial" panose="020B0604020202020204" pitchFamily="34" charset="0"/>
              <a:buChar char="•"/>
            </a:pPr>
            <a:r>
              <a:rPr lang="en-US" dirty="0" smtClean="0"/>
              <a:t>Responsible for the first offside</a:t>
            </a:r>
          </a:p>
          <a:p>
            <a:pPr marL="640559" lvl="1" indent="-174698">
              <a:buFont typeface="Arial" panose="020B0604020202020204" pitchFamily="34" charset="0"/>
              <a:buChar char="•"/>
            </a:pPr>
            <a:r>
              <a:rPr lang="en-US" dirty="0" smtClean="0"/>
              <a:t>Stays one line ahead of the ball</a:t>
            </a:r>
          </a:p>
          <a:p>
            <a:pPr marL="640559" lvl="1" indent="-174698">
              <a:buFont typeface="Arial" panose="020B0604020202020204" pitchFamily="34" charset="0"/>
              <a:buChar char="•"/>
            </a:pPr>
            <a:r>
              <a:rPr lang="en-US" dirty="0" smtClean="0"/>
              <a:t>Has the 10-count when the ball crosses midfield with player possession</a:t>
            </a:r>
          </a:p>
          <a:p>
            <a:endParaRPr lang="en-US" dirty="0" smtClean="0"/>
          </a:p>
          <a:p>
            <a:pPr marL="0" indent="0">
              <a:buNone/>
            </a:pPr>
            <a:r>
              <a:rPr lang="en-US" b="1" dirty="0" smtClean="0"/>
              <a:t>Note:</a:t>
            </a:r>
            <a:r>
              <a:rPr lang="en-US" b="1" baseline="0" dirty="0" smtClean="0"/>
              <a:t> </a:t>
            </a:r>
            <a:r>
              <a:rPr lang="en-US" b="0" i="0" baseline="0" dirty="0" smtClean="0"/>
              <a:t>The goal must be covered as the new Lead official in transition. If you have to give up the midline on a deep throw then run to your goal and allow your partner to worry about offside.</a:t>
            </a:r>
            <a:endParaRPr lang="en-US" b="1" i="0" dirty="0" smtClean="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9</a:t>
            </a:fld>
            <a:endParaRPr lang="en-US"/>
          </a:p>
        </p:txBody>
      </p:sp>
    </p:spTree>
    <p:extLst>
      <p:ext uri="{BB962C8B-B14F-4D97-AF65-F5344CB8AC3E}">
        <p14:creationId xmlns:p14="http://schemas.microsoft.com/office/powerpoint/2010/main" val="261053944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3225802"/>
            <a:ext cx="10363200" cy="1470025"/>
          </a:xfrm>
        </p:spPr>
        <p:txBody>
          <a:bodyPr>
            <a:noAutofit/>
          </a:bodyPr>
          <a:lstStyle>
            <a:lvl1pPr>
              <a:defRPr sz="4000" b="1"/>
            </a:lvl1pPr>
          </a:lstStyle>
          <a:p>
            <a:r>
              <a:rPr lang="en-US"/>
              <a:t>Click to edit Master title style</a:t>
            </a:r>
            <a:endParaRPr lang="en-US" dirty="0"/>
          </a:p>
        </p:txBody>
      </p:sp>
      <p:sp>
        <p:nvSpPr>
          <p:cNvPr id="3" name="Subtitle 2"/>
          <p:cNvSpPr>
            <a:spLocks noGrp="1"/>
          </p:cNvSpPr>
          <p:nvPr>
            <p:ph type="subTitle" idx="1"/>
          </p:nvPr>
        </p:nvSpPr>
        <p:spPr>
          <a:xfrm>
            <a:off x="1828799" y="4851400"/>
            <a:ext cx="8534400" cy="1117600"/>
          </a:xfrm>
        </p:spPr>
        <p:txBody>
          <a:bodyPr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8"/>
          <p:cNvPicPr>
            <a:picLocks noChangeAspect="1"/>
          </p:cNvPicPr>
          <p:nvPr userDrawn="1"/>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206489" y="279401"/>
            <a:ext cx="5681483" cy="2840741"/>
          </a:xfrm>
          <a:prstGeom prst="rect">
            <a:avLst/>
          </a:prstGeom>
        </p:spPr>
      </p:pic>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
        <p:nvSpPr>
          <p:cNvPr id="7"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Tree>
    <p:extLst>
      <p:ext uri="{BB962C8B-B14F-4D97-AF65-F5344CB8AC3E}">
        <p14:creationId xmlns:p14="http://schemas.microsoft.com/office/powerpoint/2010/main" val="1738701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eld Right Text">
    <p:spTree>
      <p:nvGrpSpPr>
        <p:cNvPr id="1" name=""/>
        <p:cNvGrpSpPr/>
        <p:nvPr/>
      </p:nvGrpSpPr>
      <p:grpSpPr>
        <a:xfrm>
          <a:off x="0" y="0"/>
          <a:ext cx="0" cy="0"/>
          <a:chOff x="0" y="0"/>
          <a:chExt cx="0" cy="0"/>
        </a:xfrm>
      </p:grpSpPr>
      <p:sp>
        <p:nvSpPr>
          <p:cNvPr id="41" name="Content Placeholder 2"/>
          <p:cNvSpPr>
            <a:spLocks noGrp="1"/>
          </p:cNvSpPr>
          <p:nvPr>
            <p:ph sz="half" idx="1"/>
          </p:nvPr>
        </p:nvSpPr>
        <p:spPr>
          <a:xfrm>
            <a:off x="310551" y="776377"/>
            <a:ext cx="5384800" cy="523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35" name="Title 1"/>
          <p:cNvSpPr>
            <a:spLocks noGrp="1"/>
          </p:cNvSpPr>
          <p:nvPr>
            <p:ph type="title"/>
          </p:nvPr>
        </p:nvSpPr>
        <p:spPr>
          <a:xfrm>
            <a:off x="2" y="43131"/>
            <a:ext cx="12192001" cy="388188"/>
          </a:xfrm>
        </p:spPr>
        <p:txBody>
          <a:bodyPr/>
          <a:lstStyle/>
          <a:p>
            <a:r>
              <a:rPr lang="en-US"/>
              <a:t>Click to edit Master title style</a:t>
            </a:r>
          </a:p>
        </p:txBody>
      </p:sp>
      <p:grpSp>
        <p:nvGrpSpPr>
          <p:cNvPr id="57" name="Group 56"/>
          <p:cNvGrpSpPr/>
          <p:nvPr userDrawn="1"/>
        </p:nvGrpSpPr>
        <p:grpSpPr>
          <a:xfrm flipH="1">
            <a:off x="5994402" y="832528"/>
            <a:ext cx="5976292" cy="5542872"/>
            <a:chOff x="76200" y="624396"/>
            <a:chExt cx="4482219" cy="4157154"/>
          </a:xfrm>
        </p:grpSpPr>
        <p:sp>
          <p:nvSpPr>
            <p:cNvPr id="58" name="Rectangle 57"/>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 name="Rectangle 58"/>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 name="Rectangle 59"/>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1"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2"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3" name="Rectangle 62"/>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4"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65"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6"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67" name="Straight Connector 66"/>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69" name="Straight Connector 68"/>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3" name="Rectangle 72"/>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2"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8511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eld Right Solo">
    <p:spTree>
      <p:nvGrpSpPr>
        <p:cNvPr id="1" name=""/>
        <p:cNvGrpSpPr/>
        <p:nvPr/>
      </p:nvGrpSpPr>
      <p:grpSpPr>
        <a:xfrm>
          <a:off x="0" y="0"/>
          <a:ext cx="0" cy="0"/>
          <a:chOff x="0" y="0"/>
          <a:chExt cx="0" cy="0"/>
        </a:xfrm>
      </p:grpSpPr>
      <p:sp>
        <p:nvSpPr>
          <p:cNvPr id="3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7" name="Title 1"/>
          <p:cNvSpPr>
            <a:spLocks noGrp="1"/>
          </p:cNvSpPr>
          <p:nvPr>
            <p:ph type="title"/>
          </p:nvPr>
        </p:nvSpPr>
        <p:spPr>
          <a:xfrm>
            <a:off x="2" y="43131"/>
            <a:ext cx="12192001" cy="388188"/>
          </a:xfrm>
        </p:spPr>
        <p:txBody>
          <a:bodyPr/>
          <a:lstStyle/>
          <a:p>
            <a:r>
              <a:rPr lang="en-US"/>
              <a:t>Click to edit Master title style</a:t>
            </a:r>
          </a:p>
        </p:txBody>
      </p:sp>
      <p:grpSp>
        <p:nvGrpSpPr>
          <p:cNvPr id="90" name="Group 89"/>
          <p:cNvGrpSpPr/>
          <p:nvPr userDrawn="1"/>
        </p:nvGrpSpPr>
        <p:grpSpPr>
          <a:xfrm>
            <a:off x="2718819" y="545105"/>
            <a:ext cx="6754367" cy="6230593"/>
            <a:chOff x="4487571" y="624396"/>
            <a:chExt cx="4506624" cy="4157154"/>
          </a:xfrm>
        </p:grpSpPr>
        <p:sp>
          <p:nvSpPr>
            <p:cNvPr id="91" name="Rectangle 90"/>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2" name="Rectangle 91"/>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3" name="Rectangle 92"/>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4"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5"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6" name="Rectangle 95"/>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7"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98"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9"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00" name="Straight Connector 99"/>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2" name="Straight Connector 101"/>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6" name="Rectangle 105"/>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370061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eld Left Text">
    <p:spTree>
      <p:nvGrpSpPr>
        <p:cNvPr id="1" name=""/>
        <p:cNvGrpSpPr/>
        <p:nvPr/>
      </p:nvGrpSpPr>
      <p:grpSpPr>
        <a:xfrm>
          <a:off x="0" y="0"/>
          <a:ext cx="0" cy="0"/>
          <a:chOff x="0" y="0"/>
          <a:chExt cx="0" cy="0"/>
        </a:xfrm>
      </p:grpSpPr>
      <p:sp>
        <p:nvSpPr>
          <p:cNvPr id="66" name="Content Placeholder 3"/>
          <p:cNvSpPr>
            <a:spLocks noGrp="1"/>
          </p:cNvSpPr>
          <p:nvPr>
            <p:ph sz="half" idx="2"/>
          </p:nvPr>
        </p:nvSpPr>
        <p:spPr>
          <a:xfrm>
            <a:off x="6577161" y="742002"/>
            <a:ext cx="5384800" cy="56416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8" name="Title 1"/>
          <p:cNvSpPr>
            <a:spLocks noGrp="1"/>
          </p:cNvSpPr>
          <p:nvPr>
            <p:ph type="title"/>
          </p:nvPr>
        </p:nvSpPr>
        <p:spPr>
          <a:xfrm>
            <a:off x="2" y="43131"/>
            <a:ext cx="12192001" cy="388188"/>
          </a:xfrm>
        </p:spPr>
        <p:txBody>
          <a:bodyPr/>
          <a:lstStyle/>
          <a:p>
            <a:r>
              <a:rPr lang="en-US"/>
              <a:t>Click to edit Master title style</a:t>
            </a:r>
          </a:p>
        </p:txBody>
      </p:sp>
      <p:grpSp>
        <p:nvGrpSpPr>
          <p:cNvPr id="31" name="Group 30"/>
          <p:cNvGrpSpPr/>
          <p:nvPr userDrawn="1"/>
        </p:nvGrpSpPr>
        <p:grpSpPr>
          <a:xfrm>
            <a:off x="221310" y="832528"/>
            <a:ext cx="5976292" cy="5542872"/>
            <a:chOff x="76200" y="624396"/>
            <a:chExt cx="4482219" cy="4157154"/>
          </a:xfrm>
        </p:grpSpPr>
        <p:sp>
          <p:nvSpPr>
            <p:cNvPr id="34" name="Rectangle 33"/>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Rectangle 34"/>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Rectangle 35"/>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1"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5" name="Rectangle 44"/>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51"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52"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58" name="Straight Connector 57"/>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63" name="Straight Connector 62"/>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0" name="Rectangle 69"/>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2"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96315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eld Left Solo">
    <p:spTree>
      <p:nvGrpSpPr>
        <p:cNvPr id="1" name=""/>
        <p:cNvGrpSpPr/>
        <p:nvPr/>
      </p:nvGrpSpPr>
      <p:grpSpPr>
        <a:xfrm>
          <a:off x="0" y="0"/>
          <a:ext cx="0" cy="0"/>
          <a:chOff x="0" y="0"/>
          <a:chExt cx="0" cy="0"/>
        </a:xfrm>
      </p:grpSpPr>
      <p:sp>
        <p:nvSpPr>
          <p:cNvPr id="28"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7" name="Title 1"/>
          <p:cNvSpPr>
            <a:spLocks noGrp="1"/>
          </p:cNvSpPr>
          <p:nvPr userDrawn="1">
            <p:ph type="title"/>
          </p:nvPr>
        </p:nvSpPr>
        <p:spPr>
          <a:xfrm>
            <a:off x="2" y="43131"/>
            <a:ext cx="12192001" cy="388188"/>
          </a:xfrm>
        </p:spPr>
        <p:txBody>
          <a:bodyPr/>
          <a:lstStyle/>
          <a:p>
            <a:r>
              <a:rPr lang="en-US"/>
              <a:t>Click to edit Master title style</a:t>
            </a:r>
          </a:p>
        </p:txBody>
      </p:sp>
      <p:grpSp>
        <p:nvGrpSpPr>
          <p:cNvPr id="93" name="Group 92"/>
          <p:cNvGrpSpPr/>
          <p:nvPr userDrawn="1"/>
        </p:nvGrpSpPr>
        <p:grpSpPr>
          <a:xfrm flipH="1">
            <a:off x="2718819" y="545105"/>
            <a:ext cx="6754367" cy="6230593"/>
            <a:chOff x="4487571" y="624396"/>
            <a:chExt cx="4506624" cy="4157154"/>
          </a:xfrm>
        </p:grpSpPr>
        <p:sp>
          <p:nvSpPr>
            <p:cNvPr id="94" name="Rectangle 93"/>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5" name="Rectangle 94"/>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6" name="Rectangle 95"/>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7"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8"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9" name="Rectangle 98"/>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0"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101"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2"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03" name="Straight Connector 102"/>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5" name="Straight Connector 104"/>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9" name="Rectangle 108"/>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128028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750110"/>
            <a:ext cx="5386917"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1389872"/>
            <a:ext cx="5386917" cy="50023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70" y="750110"/>
            <a:ext cx="5389033"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1389873"/>
            <a:ext cx="5389033" cy="50023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8"/>
          <p:cNvSpPr>
            <a:spLocks noGrp="1"/>
          </p:cNvSpPr>
          <p:nvPr>
            <p:ph type="ftr" sz="quarter" idx="10"/>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8" name="Title 1"/>
          <p:cNvSpPr>
            <a:spLocks noGrp="1"/>
          </p:cNvSpPr>
          <p:nvPr>
            <p:ph type="title"/>
          </p:nvPr>
        </p:nvSpPr>
        <p:spPr>
          <a:xfrm>
            <a:off x="2" y="43131"/>
            <a:ext cx="12192001" cy="388188"/>
          </a:xfrm>
        </p:spPr>
        <p:txBody>
          <a:bodyPr/>
          <a:lstStyle/>
          <a:p>
            <a:r>
              <a:rPr lang="en-US"/>
              <a:t>Click to edit Master title style</a:t>
            </a:r>
          </a:p>
        </p:txBody>
      </p:sp>
      <p:sp>
        <p:nvSpPr>
          <p:cNvPr id="9"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600252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1"/>
          <p:cNvSpPr>
            <a:spLocks noGrp="1"/>
          </p:cNvSpPr>
          <p:nvPr>
            <p:ph type="title"/>
          </p:nvPr>
        </p:nvSpPr>
        <p:spPr>
          <a:xfrm>
            <a:off x="2" y="43131"/>
            <a:ext cx="12192001" cy="388188"/>
          </a:xfrm>
        </p:spPr>
        <p:txBody>
          <a:bodyPr/>
          <a:lstStyle/>
          <a:p>
            <a:r>
              <a:rPr lang="en-US"/>
              <a:t>Click to edit Master title style</a:t>
            </a:r>
            <a:endParaRPr lang="en-US" dirty="0"/>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974263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3"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90942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Autofit/>
          </a:bodyPr>
          <a:lstStyle>
            <a:lvl1pPr>
              <a:defRPr sz="4000">
                <a:solidFill>
                  <a:srgbClr val="FEBC11"/>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chor="ct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60940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noAutofit/>
          </a:bodyPr>
          <a:lstStyle>
            <a:lvl1pPr algn="l">
              <a:defRPr sz="3200" b="1" cap="all">
                <a:solidFill>
                  <a:srgbClr val="FEBC1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314054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41872"/>
            <a:ext cx="10972800" cy="5227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Title 1"/>
          <p:cNvSpPr>
            <a:spLocks noGrp="1"/>
          </p:cNvSpPr>
          <p:nvPr>
            <p:ph type="title"/>
          </p:nvPr>
        </p:nvSpPr>
        <p:spPr>
          <a:xfrm>
            <a:off x="-1" y="45954"/>
            <a:ext cx="12192001" cy="388188"/>
          </a:xfrm>
        </p:spPr>
        <p:txBody>
          <a:bodyPr/>
          <a:lstStyle/>
          <a:p>
            <a:r>
              <a:rPr lang="en-US"/>
              <a:t>Click to edit Master title style</a:t>
            </a: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34380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741873"/>
            <a:ext cx="5384800" cy="52271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741873"/>
            <a:ext cx="5384800" cy="52271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35708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Field">
    <p:spTree>
      <p:nvGrpSpPr>
        <p:cNvPr id="1" name=""/>
        <p:cNvGrpSpPr/>
        <p:nvPr/>
      </p:nvGrpSpPr>
      <p:grpSpPr>
        <a:xfrm>
          <a:off x="0" y="0"/>
          <a:ext cx="0" cy="0"/>
          <a:chOff x="0" y="0"/>
          <a:chExt cx="0" cy="0"/>
        </a:xfrm>
      </p:grpSpPr>
      <p:sp>
        <p:nvSpPr>
          <p:cNvPr id="180" name="Title 1"/>
          <p:cNvSpPr>
            <a:spLocks noGrp="1"/>
          </p:cNvSpPr>
          <p:nvPr>
            <p:ph type="title"/>
          </p:nvPr>
        </p:nvSpPr>
        <p:spPr>
          <a:xfrm>
            <a:off x="-1" y="45954"/>
            <a:ext cx="12192001" cy="388188"/>
          </a:xfrm>
        </p:spPr>
        <p:txBody>
          <a:bodyPr/>
          <a:lstStyle/>
          <a:p>
            <a:r>
              <a:rPr lang="en-US"/>
              <a:t>Click to edit Master title style</a:t>
            </a:r>
          </a:p>
        </p:txBody>
      </p:sp>
      <p:sp>
        <p:nvSpPr>
          <p:cNvPr id="4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74" name="Group 73"/>
          <p:cNvGrpSpPr/>
          <p:nvPr userDrawn="1"/>
        </p:nvGrpSpPr>
        <p:grpSpPr>
          <a:xfrm>
            <a:off x="150673" y="832528"/>
            <a:ext cx="11890660" cy="5542872"/>
            <a:chOff x="76200" y="624396"/>
            <a:chExt cx="8917995" cy="4157154"/>
          </a:xfrm>
        </p:grpSpPr>
        <p:sp>
          <p:nvSpPr>
            <p:cNvPr id="75" name="Rectangle 74"/>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6" name="Rectangle 75"/>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7" name="Rectangle 76"/>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8"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9"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80" name="Rectangle 79"/>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1"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82"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83"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84" name="Straight Connector 83"/>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86" name="Straight Connector 85"/>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1" name="Rectangle 90"/>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2" name="Rectangle 91"/>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3"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4"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5" name="Rectangle 94"/>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6"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97"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8"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99" name="Straight Connector 98"/>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1" name="Straight Connector 100"/>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5" name="Rectangle 104"/>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3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6038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Field Vertical Goal Down">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2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9" name="Group 8"/>
          <p:cNvGrpSpPr/>
          <p:nvPr userDrawn="1"/>
        </p:nvGrpSpPr>
        <p:grpSpPr>
          <a:xfrm>
            <a:off x="190949" y="419545"/>
            <a:ext cx="11741447" cy="5971205"/>
            <a:chOff x="143210" y="314658"/>
            <a:chExt cx="8806085" cy="4478404"/>
          </a:xfrm>
        </p:grpSpPr>
        <p:sp>
          <p:nvSpPr>
            <p:cNvPr id="23" name="Rectangle 22"/>
            <p:cNvSpPr/>
            <p:nvPr/>
          </p:nvSpPr>
          <p:spPr>
            <a:xfrm flipV="1">
              <a:off x="7380744" y="1948966"/>
              <a:ext cx="1420407"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4" name="Rectangle 23"/>
            <p:cNvSpPr/>
            <p:nvPr/>
          </p:nvSpPr>
          <p:spPr>
            <a:xfrm flipV="1">
              <a:off x="1694239" y="1948966"/>
              <a:ext cx="5686506"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5" name="Rectangle 24"/>
            <p:cNvSpPr/>
            <p:nvPr/>
          </p:nvSpPr>
          <p:spPr>
            <a:xfrm flipV="1">
              <a:off x="277476" y="1948966"/>
              <a:ext cx="1416763"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6" name="Shape 35"/>
            <p:cNvSpPr/>
            <p:nvPr/>
          </p:nvSpPr>
          <p:spPr>
            <a:xfrm flipV="1">
              <a:off x="4248329" y="3184851"/>
              <a:ext cx="762000" cy="734352"/>
            </a:xfrm>
            <a:prstGeom prst="ellipse">
              <a:avLst/>
            </a:prstGeom>
            <a:noFill/>
            <a:ln w="444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cxnSp>
          <p:nvCxnSpPr>
            <p:cNvPr id="27" name="Straight Connector 26"/>
            <p:cNvCxnSpPr/>
            <p:nvPr/>
          </p:nvCxnSpPr>
          <p:spPr>
            <a:xfrm flipV="1">
              <a:off x="4508076" y="3552027"/>
              <a:ext cx="24250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flipV="1">
              <a:off x="277476" y="353525"/>
              <a:ext cx="8523676" cy="159544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29" name="Straight Connector 28"/>
            <p:cNvCxnSpPr/>
            <p:nvPr/>
          </p:nvCxnSpPr>
          <p:spPr>
            <a:xfrm flipV="1">
              <a:off x="1708581" y="35352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7382664" y="35352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rot="16200000" flipV="1">
              <a:off x="4606469" y="304011"/>
              <a:ext cx="45720"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 name="Shape 41"/>
            <p:cNvSpPr/>
            <p:nvPr/>
          </p:nvSpPr>
          <p:spPr>
            <a:xfrm rot="16200000" flipV="1">
              <a:off x="8839449" y="278200"/>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35" name="Isosceles Triangle 34"/>
            <p:cNvSpPr/>
            <p:nvPr/>
          </p:nvSpPr>
          <p:spPr>
            <a:xfrm rot="5400000" flipV="1">
              <a:off x="140948" y="1041626"/>
              <a:ext cx="135372" cy="130848"/>
            </a:xfrm>
            <a:prstGeom prst="triangle">
              <a:avLst/>
            </a:prstGeom>
            <a:solidFill>
              <a:schemeClr val="accent6">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Shape 41"/>
            <p:cNvSpPr/>
            <p:nvPr userDrawn="1"/>
          </p:nvSpPr>
          <p:spPr>
            <a:xfrm rot="16200000" flipV="1">
              <a:off x="8825679" y="4683216"/>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37" name="Shape 41"/>
            <p:cNvSpPr/>
            <p:nvPr userDrawn="1"/>
          </p:nvSpPr>
          <p:spPr>
            <a:xfrm rot="5400000" flipV="1">
              <a:off x="197998" y="4683217"/>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dirty="0">
                <a:ln>
                  <a:noFill/>
                </a:ln>
                <a:solidFill>
                  <a:srgbClr val="FFFFFF"/>
                </a:solidFill>
                <a:effectLst/>
                <a:uLnTx/>
                <a:uFillTx/>
              </a:endParaRPr>
            </a:p>
          </p:txBody>
        </p:sp>
      </p:grpSp>
      <p:sp>
        <p:nvSpPr>
          <p:cNvPr id="18"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02241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Field Veritcal Goal Up">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52"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3" name="Group 2"/>
          <p:cNvGrpSpPr/>
          <p:nvPr userDrawn="1"/>
        </p:nvGrpSpPr>
        <p:grpSpPr>
          <a:xfrm>
            <a:off x="190949" y="322442"/>
            <a:ext cx="11741447" cy="6086787"/>
            <a:chOff x="143210" y="241831"/>
            <a:chExt cx="8806085" cy="4565090"/>
          </a:xfrm>
        </p:grpSpPr>
        <p:sp>
          <p:nvSpPr>
            <p:cNvPr id="34" name="Rectangle 33"/>
            <p:cNvSpPr/>
            <p:nvPr/>
          </p:nvSpPr>
          <p:spPr>
            <a:xfrm>
              <a:off x="7380744" y="368852"/>
              <a:ext cx="1420407"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Rectangle 34"/>
            <p:cNvSpPr/>
            <p:nvPr/>
          </p:nvSpPr>
          <p:spPr>
            <a:xfrm>
              <a:off x="1694239" y="368852"/>
              <a:ext cx="5686506"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Rectangle 35"/>
            <p:cNvSpPr/>
            <p:nvPr/>
          </p:nvSpPr>
          <p:spPr>
            <a:xfrm>
              <a:off x="277476" y="368852"/>
              <a:ext cx="1416763"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 name="Shape 35"/>
            <p:cNvSpPr/>
            <p:nvPr/>
          </p:nvSpPr>
          <p:spPr>
            <a:xfrm>
              <a:off x="4248329" y="1202377"/>
              <a:ext cx="762000" cy="734352"/>
            </a:xfrm>
            <a:prstGeom prst="ellipse">
              <a:avLst/>
            </a:prstGeom>
            <a:noFill/>
            <a:ln w="444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cxnSp>
          <p:nvCxnSpPr>
            <p:cNvPr id="38" name="Straight Connector 37"/>
            <p:cNvCxnSpPr/>
            <p:nvPr/>
          </p:nvCxnSpPr>
          <p:spPr>
            <a:xfrm>
              <a:off x="4508076" y="1569553"/>
              <a:ext cx="24250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77476" y="3172614"/>
              <a:ext cx="8523676" cy="159544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40" name="Straight Connector 39"/>
            <p:cNvCxnSpPr/>
            <p:nvPr/>
          </p:nvCxnSpPr>
          <p:spPr>
            <a:xfrm>
              <a:off x="1708581" y="400740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382664" y="400740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Shape 41"/>
            <p:cNvSpPr/>
            <p:nvPr/>
          </p:nvSpPr>
          <p:spPr>
            <a:xfrm>
              <a:off x="8770594" y="241831"/>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3" name="Shape 41"/>
            <p:cNvSpPr/>
            <p:nvPr/>
          </p:nvSpPr>
          <p:spPr>
            <a:xfrm>
              <a:off x="236098" y="241831"/>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4" name="Rectangle 43"/>
            <p:cNvSpPr/>
            <p:nvPr/>
          </p:nvSpPr>
          <p:spPr>
            <a:xfrm rot="5400000">
              <a:off x="4609340" y="4721637"/>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 name="Shape 41"/>
            <p:cNvSpPr/>
            <p:nvPr/>
          </p:nvSpPr>
          <p:spPr>
            <a:xfrm rot="5400000">
              <a:off x="8839449" y="4697076"/>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55" name="Isosceles Triangle 54"/>
            <p:cNvSpPr/>
            <p:nvPr userDrawn="1"/>
          </p:nvSpPr>
          <p:spPr>
            <a:xfrm rot="5400000" flipV="1">
              <a:off x="140948" y="3969912"/>
              <a:ext cx="135372" cy="130848"/>
            </a:xfrm>
            <a:prstGeom prst="triangle">
              <a:avLst/>
            </a:prstGeom>
            <a:solidFill>
              <a:schemeClr val="accent6">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18"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93690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rease Zoomed">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12"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2" name="Group 1"/>
          <p:cNvGrpSpPr/>
          <p:nvPr userDrawn="1"/>
        </p:nvGrpSpPr>
        <p:grpSpPr>
          <a:xfrm>
            <a:off x="2" y="584202"/>
            <a:ext cx="12192001" cy="5334097"/>
            <a:chOff x="1" y="438150"/>
            <a:chExt cx="9144001" cy="4000573"/>
          </a:xfrm>
        </p:grpSpPr>
        <p:sp>
          <p:nvSpPr>
            <p:cNvPr id="49" name="Shape 14"/>
            <p:cNvSpPr/>
            <p:nvPr/>
          </p:nvSpPr>
          <p:spPr>
            <a:xfrm flipH="1" flipV="1">
              <a:off x="190811" y="438150"/>
              <a:ext cx="0" cy="3990029"/>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50" name="Shape 16"/>
            <p:cNvSpPr/>
            <p:nvPr/>
          </p:nvSpPr>
          <p:spPr>
            <a:xfrm>
              <a:off x="1" y="720239"/>
              <a:ext cx="9144000" cy="0"/>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51" name="Shape 17"/>
            <p:cNvSpPr/>
            <p:nvPr/>
          </p:nvSpPr>
          <p:spPr>
            <a:xfrm flipV="1">
              <a:off x="2" y="4417637"/>
              <a:ext cx="9144000" cy="21086"/>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62" name="Shape 35"/>
            <p:cNvSpPr/>
            <p:nvPr/>
          </p:nvSpPr>
          <p:spPr>
            <a:xfrm>
              <a:off x="3926960" y="2431696"/>
              <a:ext cx="1252291" cy="1206854"/>
            </a:xfrm>
            <a:prstGeom prst="ellipse">
              <a:avLst/>
            </a:prstGeom>
            <a:noFill/>
            <a:ln w="571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5" name="Shape 14"/>
            <p:cNvSpPr/>
            <p:nvPr userDrawn="1"/>
          </p:nvSpPr>
          <p:spPr>
            <a:xfrm flipH="1" flipV="1">
              <a:off x="8915400" y="438150"/>
              <a:ext cx="0" cy="3990030"/>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7" name="Straight Connector 16"/>
            <p:cNvCxnSpPr/>
            <p:nvPr userDrawn="1"/>
          </p:nvCxnSpPr>
          <p:spPr>
            <a:xfrm>
              <a:off x="4372729" y="3035123"/>
              <a:ext cx="3985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55104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073B">
                <a:lumMod val="92000"/>
                <a:lumOff val="8000"/>
              </a:srgb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2"/>
            <a:ext cx="10972800" cy="61436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889000"/>
            <a:ext cx="10972800" cy="52371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p:nvPicPr>
        <p:blipFill>
          <a:blip r:embed="rId18" cstate="print">
            <a:lum bright="70000" contrast="-70000"/>
            <a:extLst>
              <a:ext uri="{BEBA8EAE-BF5A-486C-A8C5-ECC9F3942E4B}">
                <a14:imgProps xmlns:a14="http://schemas.microsoft.com/office/drawing/2010/main">
                  <a14:imgLayer r:embed="rId19">
                    <a14:imgEffect>
                      <a14:saturation sat="0"/>
                    </a14:imgEffect>
                  </a14:imgLayer>
                </a14:imgProps>
              </a:ext>
              <a:ext uri="{28A0092B-C50C-407E-A947-70E740481C1C}">
                <a14:useLocalDpi xmlns:a14="http://schemas.microsoft.com/office/drawing/2010/main" val="0"/>
              </a:ext>
            </a:extLst>
          </a:blip>
          <a:stretch>
            <a:fillRect/>
          </a:stretch>
        </p:blipFill>
        <p:spPr>
          <a:xfrm>
            <a:off x="65148" y="6172201"/>
            <a:ext cx="1217083" cy="608541"/>
          </a:xfrm>
          <a:prstGeom prst="rect">
            <a:avLst/>
          </a:prstGeom>
        </p:spPr>
      </p:pic>
      <p:sp>
        <p:nvSpPr>
          <p:cNvPr id="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679003785"/>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Lst>
  <p:hf sldNum="0" hdr="0" dt="0"/>
  <p:txStyles>
    <p:titleStyle>
      <a:lvl1pPr algn="ctr" defTabSz="914400" rtl="0" eaLnBrk="1" latinLnBrk="0" hangingPunct="1">
        <a:spcBef>
          <a:spcPct val="0"/>
        </a:spcBef>
        <a:buNone/>
        <a:defRPr sz="2000" b="1" kern="1200">
          <a:solidFill>
            <a:srgbClr val="FEBC11"/>
          </a:solidFill>
          <a:latin typeface="Helvetica" panose="020B0604020202020204" pitchFamily="34" charset="0"/>
          <a:ea typeface="+mj-ea"/>
          <a:cs typeface="Helvetica" panose="020B0604020202020204" pitchFamily="34" charset="0"/>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8.jp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3327400"/>
            <a:ext cx="12192000" cy="2438400"/>
          </a:xfrm>
        </p:spPr>
        <p:txBody>
          <a:bodyPr>
            <a:noAutofit/>
          </a:bodyPr>
          <a:lstStyle/>
          <a:p>
            <a:r>
              <a:rPr lang="en-US" sz="8800" dirty="0">
                <a:effectLst>
                  <a:outerShdw blurRad="38100" dist="38100" dir="2700000" algn="tl">
                    <a:srgbClr val="000000">
                      <a:alpha val="43137"/>
                    </a:srgbClr>
                  </a:outerShdw>
                </a:effectLst>
              </a:rPr>
              <a:t>Two-Person </a:t>
            </a:r>
            <a:br>
              <a:rPr lang="en-US" sz="8800" dirty="0">
                <a:effectLst>
                  <a:outerShdw blurRad="38100" dist="38100" dir="2700000" algn="tl">
                    <a:srgbClr val="000000">
                      <a:alpha val="43137"/>
                    </a:srgbClr>
                  </a:outerShdw>
                </a:effectLst>
              </a:rPr>
            </a:br>
            <a:r>
              <a:rPr lang="en-US" sz="8800" dirty="0">
                <a:effectLst>
                  <a:outerShdw blurRad="38100" dist="38100" dir="2700000" algn="tl">
                    <a:srgbClr val="000000">
                      <a:alpha val="43137"/>
                    </a:srgbClr>
                  </a:outerShdw>
                </a:effectLst>
              </a:rPr>
              <a:t>Mechanics</a:t>
            </a:r>
          </a:p>
        </p:txBody>
      </p:sp>
      <p:sp>
        <p:nvSpPr>
          <p:cNvPr id="4" name="Footer Placeholder 3"/>
          <p:cNvSpPr>
            <a:spLocks noGrp="1"/>
          </p:cNvSpPr>
          <p:nvPr>
            <p:ph type="ftr" sz="quarter" idx="3"/>
          </p:nvPr>
        </p:nvSpPr>
        <p:spPr>
          <a:xfrm>
            <a:off x="4165600" y="6356351"/>
            <a:ext cx="3860800" cy="366183"/>
          </a:xfrm>
          <a:prstGeom prst="rect">
            <a:avLst/>
          </a:prstGeom>
        </p:spPr>
        <p:txBody>
          <a:bodyPr/>
          <a:lstStyle/>
          <a:p>
            <a:r>
              <a:rPr lang="en-US" smtClean="0"/>
              <a:t>USLACROSSE.ARBITERSPORTS.COM | USLACROSSE.ORG</a:t>
            </a:r>
            <a:endParaRPr lang="en-US" dirty="0"/>
          </a:p>
        </p:txBody>
      </p:sp>
    </p:spTree>
    <p:extLst>
      <p:ext uri="{BB962C8B-B14F-4D97-AF65-F5344CB8AC3E}">
        <p14:creationId xmlns:p14="http://schemas.microsoft.com/office/powerpoint/2010/main" val="868551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rot="265876">
            <a:off x="2029709" y="1478861"/>
            <a:ext cx="5699056"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21070784">
            <a:off x="5943418" y="3920577"/>
            <a:ext cx="4658757"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5" name="Right Arrow 14"/>
          <p:cNvSpPr/>
          <p:nvPr/>
        </p:nvSpPr>
        <p:spPr>
          <a:xfrm rot="357102">
            <a:off x="3860800" y="2584206"/>
            <a:ext cx="5994400"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Slow Break</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5" name="Right Arrow 4"/>
          <p:cNvSpPr/>
          <p:nvPr/>
        </p:nvSpPr>
        <p:spPr>
          <a:xfrm>
            <a:off x="912605" y="2316789"/>
            <a:ext cx="3049795"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6" name="Right Arrow 5"/>
          <p:cNvSpPr/>
          <p:nvPr/>
        </p:nvSpPr>
        <p:spPr>
          <a:xfrm>
            <a:off x="666649" y="1259367"/>
            <a:ext cx="1512684"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7" name="Right Arrow 6"/>
          <p:cNvSpPr/>
          <p:nvPr/>
        </p:nvSpPr>
        <p:spPr>
          <a:xfrm>
            <a:off x="4553858" y="4185065"/>
            <a:ext cx="1383916"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Shape 167"/>
          <p:cNvSpPr/>
          <p:nvPr/>
        </p:nvSpPr>
        <p:spPr>
          <a:xfrm>
            <a:off x="406401" y="130722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10" name="Shape 167"/>
          <p:cNvSpPr/>
          <p:nvPr/>
        </p:nvSpPr>
        <p:spPr>
          <a:xfrm>
            <a:off x="4208810" y="4213509"/>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grpSp>
        <p:nvGrpSpPr>
          <p:cNvPr id="12" name="Group 11"/>
          <p:cNvGrpSpPr/>
          <p:nvPr/>
        </p:nvGrpSpPr>
        <p:grpSpPr>
          <a:xfrm>
            <a:off x="697327" y="2221445"/>
            <a:ext cx="469231" cy="525052"/>
            <a:chOff x="8001000" y="700375"/>
            <a:chExt cx="351923" cy="393789"/>
          </a:xfrm>
        </p:grpSpPr>
        <p:sp>
          <p:nvSpPr>
            <p:cNvPr id="8" name="Shape 166"/>
            <p:cNvSpPr/>
            <p:nvPr/>
          </p:nvSpPr>
          <p:spPr>
            <a:xfrm>
              <a:off x="8131960" y="700375"/>
              <a:ext cx="220963" cy="212912"/>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11" name="Shape 161"/>
            <p:cNvSpPr/>
            <p:nvPr/>
          </p:nvSpPr>
          <p:spPr>
            <a:xfrm>
              <a:off x="8001000" y="806831"/>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Tree>
    <p:extLst>
      <p:ext uri="{BB962C8B-B14F-4D97-AF65-F5344CB8AC3E}">
        <p14:creationId xmlns:p14="http://schemas.microsoft.com/office/powerpoint/2010/main" val="2359866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1.11111E-6 5.12662E-7 L 0.24028 0.00432 " pathEditMode="relative" rAng="0" ptsTypes="AA">
                                      <p:cBhvr>
                                        <p:cTn id="32" dur="2000" fill="hold"/>
                                        <p:tgtEl>
                                          <p:spTgt spid="12"/>
                                        </p:tgtEl>
                                        <p:attrNameLst>
                                          <p:attrName>ppt_x</p:attrName>
                                          <p:attrName>ppt_y</p:attrName>
                                        </p:attrNameLst>
                                      </p:cBhvr>
                                      <p:rCtr x="12014" y="216"/>
                                    </p:animMotion>
                                  </p:childTnLst>
                                </p:cTn>
                              </p:par>
                              <p:par>
                                <p:cTn id="33" presetID="42" presetClass="path" presetSubtype="0" accel="50000" decel="50000" fill="hold" grpId="0" nodeType="withEffect">
                                  <p:stCondLst>
                                    <p:cond delay="0"/>
                                  </p:stCondLst>
                                  <p:childTnLst>
                                    <p:animMotion origin="layout" path="M -5.55556E-7 -1.15503E-6 L 0.11424 -0.00062 " pathEditMode="relative" rAng="0" ptsTypes="AA">
                                      <p:cBhvr>
                                        <p:cTn id="34" dur="2000" fill="hold"/>
                                        <p:tgtEl>
                                          <p:spTgt spid="9"/>
                                        </p:tgtEl>
                                        <p:attrNameLst>
                                          <p:attrName>ppt_x</p:attrName>
                                          <p:attrName>ppt_y</p:attrName>
                                        </p:attrNameLst>
                                      </p:cBhvr>
                                      <p:rCtr x="5712" y="-31"/>
                                    </p:animMotion>
                                  </p:childTnLst>
                                </p:cTn>
                              </p:par>
                              <p:par>
                                <p:cTn id="35" presetID="42" presetClass="path" presetSubtype="0" accel="50000" decel="50000" fill="hold" grpId="0" nodeType="withEffect">
                                  <p:stCondLst>
                                    <p:cond delay="0"/>
                                  </p:stCondLst>
                                  <p:childTnLst>
                                    <p:animMotion origin="layout" path="M 3.88889E-6 1.6677E-6 L 0.12743 0.00525 " pathEditMode="relative" rAng="0" ptsTypes="AA">
                                      <p:cBhvr>
                                        <p:cTn id="36" dur="2000" fill="hold"/>
                                        <p:tgtEl>
                                          <p:spTgt spid="10"/>
                                        </p:tgtEl>
                                        <p:attrNameLst>
                                          <p:attrName>ppt_x</p:attrName>
                                          <p:attrName>ppt_y</p:attrName>
                                        </p:attrNameLst>
                                      </p:cBhvr>
                                      <p:rCtr x="6372" y="247"/>
                                    </p:animMotion>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left)">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left)">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left)">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13"/>
                                        </p:tgtEl>
                                      </p:cBhvr>
                                    </p:animEffect>
                                    <p:set>
                                      <p:cBhvr>
                                        <p:cTn id="59" dur="1" fill="hold">
                                          <p:stCondLst>
                                            <p:cond delay="499"/>
                                          </p:stCondLst>
                                        </p:cTn>
                                        <p:tgtEl>
                                          <p:spTgt spid="13"/>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14"/>
                                        </p:tgtEl>
                                      </p:cBhvr>
                                    </p:animEffect>
                                    <p:set>
                                      <p:cBhvr>
                                        <p:cTn id="62" dur="1" fill="hold">
                                          <p:stCondLst>
                                            <p:cond delay="4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42" presetClass="path" presetSubtype="0" accel="50000" decel="50000" fill="hold" nodeType="clickEffect">
                                  <p:stCondLst>
                                    <p:cond delay="0"/>
                                  </p:stCondLst>
                                  <p:childTnLst>
                                    <p:animMotion origin="layout" path="M 0.24028 0.00432 L 0.72361 0.09327 " pathEditMode="relative" rAng="0" ptsTypes="AA">
                                      <p:cBhvr>
                                        <p:cTn id="66" dur="2000" fill="hold"/>
                                        <p:tgtEl>
                                          <p:spTgt spid="12"/>
                                        </p:tgtEl>
                                        <p:attrNameLst>
                                          <p:attrName>ppt_x</p:attrName>
                                          <p:attrName>ppt_y</p:attrName>
                                        </p:attrNameLst>
                                      </p:cBhvr>
                                      <p:rCtr x="24167" y="4447"/>
                                    </p:animMotion>
                                  </p:childTnLst>
                                </p:cTn>
                              </p:par>
                              <p:par>
                                <p:cTn id="67" presetID="42" presetClass="path" presetSubtype="0" accel="50000" decel="50000" fill="hold" grpId="1" nodeType="withEffect">
                                  <p:stCondLst>
                                    <p:cond delay="0"/>
                                  </p:stCondLst>
                                  <p:childTnLst>
                                    <p:animMotion origin="layout" path="M 0.12743 0.00525 L 0.50243 -0.0837 " pathEditMode="relative" rAng="0" ptsTypes="AA">
                                      <p:cBhvr>
                                        <p:cTn id="68" dur="2000" fill="hold"/>
                                        <p:tgtEl>
                                          <p:spTgt spid="10"/>
                                        </p:tgtEl>
                                        <p:attrNameLst>
                                          <p:attrName>ppt_x</p:attrName>
                                          <p:attrName>ppt_y</p:attrName>
                                        </p:attrNameLst>
                                      </p:cBhvr>
                                      <p:rCtr x="18750" y="-4447"/>
                                    </p:animMotion>
                                  </p:childTnLst>
                                </p:cTn>
                              </p:par>
                              <p:par>
                                <p:cTn id="69" presetID="42" presetClass="path" presetSubtype="0" accel="50000" decel="50000" fill="hold" grpId="1" nodeType="withEffect">
                                  <p:stCondLst>
                                    <p:cond delay="0"/>
                                  </p:stCondLst>
                                  <p:childTnLst>
                                    <p:animMotion origin="layout" path="M 0.11424 -0.00062 L 0.5809 0.0735 " pathEditMode="relative" rAng="0" ptsTypes="AA">
                                      <p:cBhvr>
                                        <p:cTn id="70" dur="2000" fill="hold"/>
                                        <p:tgtEl>
                                          <p:spTgt spid="9"/>
                                        </p:tgtEl>
                                        <p:attrNameLst>
                                          <p:attrName>ppt_x</p:attrName>
                                          <p:attrName>ppt_y</p:attrName>
                                        </p:attrNameLst>
                                      </p:cBhvr>
                                      <p:rCtr x="23333" y="37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5" grpId="0" animBg="1"/>
      <p:bldP spid="5" grpId="1" animBg="1"/>
      <p:bldP spid="6" grpId="0" animBg="1"/>
      <p:bldP spid="6" grpId="1" animBg="1"/>
      <p:bldP spid="7" grpId="0" animBg="1"/>
      <p:bldP spid="7" grpId="1" animBg="1"/>
      <p:bldP spid="9" grpId="0" animBg="1"/>
      <p:bldP spid="9" grpId="1"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Fast Break</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4" name="Right Arrow 3"/>
          <p:cNvSpPr/>
          <p:nvPr/>
        </p:nvSpPr>
        <p:spPr>
          <a:xfrm>
            <a:off x="4553856" y="2554941"/>
            <a:ext cx="4590143"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Right Arrow 4"/>
          <p:cNvSpPr/>
          <p:nvPr/>
        </p:nvSpPr>
        <p:spPr>
          <a:xfrm>
            <a:off x="666648" y="1259367"/>
            <a:ext cx="3295752"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6" name="Right Arrow 5"/>
          <p:cNvSpPr/>
          <p:nvPr/>
        </p:nvSpPr>
        <p:spPr>
          <a:xfrm rot="21297741">
            <a:off x="4561865" y="3990078"/>
            <a:ext cx="601254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7" name="Shape 167"/>
          <p:cNvSpPr/>
          <p:nvPr/>
        </p:nvSpPr>
        <p:spPr>
          <a:xfrm>
            <a:off x="406401" y="130722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8" name="Shape 167"/>
          <p:cNvSpPr/>
          <p:nvPr/>
        </p:nvSpPr>
        <p:spPr>
          <a:xfrm>
            <a:off x="4237723" y="4271383"/>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grpSp>
        <p:nvGrpSpPr>
          <p:cNvPr id="9" name="Group 8"/>
          <p:cNvGrpSpPr/>
          <p:nvPr/>
        </p:nvGrpSpPr>
        <p:grpSpPr>
          <a:xfrm>
            <a:off x="4338579" y="2459597"/>
            <a:ext cx="469231" cy="525052"/>
            <a:chOff x="8001000" y="700375"/>
            <a:chExt cx="351923" cy="393789"/>
          </a:xfrm>
        </p:grpSpPr>
        <p:sp>
          <p:nvSpPr>
            <p:cNvPr id="10" name="Shape 166"/>
            <p:cNvSpPr/>
            <p:nvPr/>
          </p:nvSpPr>
          <p:spPr>
            <a:xfrm>
              <a:off x="8131960" y="700375"/>
              <a:ext cx="220963" cy="212912"/>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11" name="Shape 161"/>
            <p:cNvSpPr/>
            <p:nvPr/>
          </p:nvSpPr>
          <p:spPr>
            <a:xfrm>
              <a:off x="8001000" y="806831"/>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Tree>
    <p:extLst>
      <p:ext uri="{BB962C8B-B14F-4D97-AF65-F5344CB8AC3E}">
        <p14:creationId xmlns:p14="http://schemas.microsoft.com/office/powerpoint/2010/main" val="899244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5.55112E-17 1.26004E-6 L 0.36667 -0.00062 " pathEditMode="relative" rAng="0" ptsTypes="AA">
                                      <p:cBhvr>
                                        <p:cTn id="32" dur="2000" fill="hold"/>
                                        <p:tgtEl>
                                          <p:spTgt spid="9"/>
                                        </p:tgtEl>
                                        <p:attrNameLst>
                                          <p:attrName>ppt_x</p:attrName>
                                          <p:attrName>ppt_y</p:attrName>
                                        </p:attrNameLst>
                                      </p:cBhvr>
                                      <p:rCtr x="18333" y="-31"/>
                                    </p:animMotion>
                                  </p:childTnLst>
                                </p:cTn>
                              </p:par>
                              <p:par>
                                <p:cTn id="33" presetID="42" presetClass="path" presetSubtype="0" accel="50000" decel="50000" fill="hold" grpId="0" nodeType="withEffect">
                                  <p:stCondLst>
                                    <p:cond delay="0"/>
                                  </p:stCondLst>
                                  <p:childTnLst>
                                    <p:animMotion origin="layout" path="M 3.33333E-6 3.18715E-6 L 0.5 -0.09204 " pathEditMode="relative" rAng="0" ptsTypes="AA">
                                      <p:cBhvr>
                                        <p:cTn id="34" dur="2000" fill="hold"/>
                                        <p:tgtEl>
                                          <p:spTgt spid="8"/>
                                        </p:tgtEl>
                                        <p:attrNameLst>
                                          <p:attrName>ppt_x</p:attrName>
                                          <p:attrName>ppt_y</p:attrName>
                                        </p:attrNameLst>
                                      </p:cBhvr>
                                      <p:rCtr x="25000" y="-4602"/>
                                    </p:animMotion>
                                  </p:childTnLst>
                                </p:cTn>
                              </p:par>
                              <p:par>
                                <p:cTn id="35" presetID="42" presetClass="path" presetSubtype="0" accel="50000" decel="50000" fill="hold" grpId="0" nodeType="withEffect">
                                  <p:stCondLst>
                                    <p:cond delay="0"/>
                                  </p:stCondLst>
                                  <p:childTnLst>
                                    <p:animMotion origin="layout" path="M -5.55556E-7 -1.15503E-6 L 0.28924 -0.00062 " pathEditMode="relative" rAng="0" ptsTypes="AA">
                                      <p:cBhvr>
                                        <p:cTn id="36" dur="2000" fill="hold"/>
                                        <p:tgtEl>
                                          <p:spTgt spid="7"/>
                                        </p:tgtEl>
                                        <p:attrNameLst>
                                          <p:attrName>ppt_x</p:attrName>
                                          <p:attrName>ppt_y</p:attrName>
                                        </p:attrNameLst>
                                      </p:cBhvr>
                                      <p:rCtr x="14462" y="-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ight Arrow 15"/>
          <p:cNvSpPr/>
          <p:nvPr/>
        </p:nvSpPr>
        <p:spPr>
          <a:xfrm rot="1606989">
            <a:off x="3020162" y="4280732"/>
            <a:ext cx="6907452" cy="575003"/>
          </a:xfrm>
          <a:prstGeom prst="rightArrow">
            <a:avLst/>
          </a:prstGeom>
          <a:solidFill>
            <a:schemeClr val="accent1">
              <a:alpha val="69804"/>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Right Arrow 9"/>
          <p:cNvSpPr/>
          <p:nvPr/>
        </p:nvSpPr>
        <p:spPr>
          <a:xfrm rot="749233">
            <a:off x="7266890" y="4388225"/>
            <a:ext cx="1904660"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7" name="Isosceles Triangle 6"/>
          <p:cNvSpPr/>
          <p:nvPr/>
        </p:nvSpPr>
        <p:spPr>
          <a:xfrm rot="18618590">
            <a:off x="3573864" y="1450468"/>
            <a:ext cx="3388981" cy="2987872"/>
          </a:xfrm>
          <a:prstGeom prst="triangle">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vert="horz" lIns="121917" tIns="60958" rIns="121917" bIns="60958" rtlCol="0" anchor="ctr"/>
          <a:lstStyle/>
          <a:p>
            <a:pPr algn="ctr"/>
            <a:r>
              <a:rPr lang="en-US" sz="3700" dirty="0">
                <a:solidFill>
                  <a:sysClr val="windowText" lastClr="000000"/>
                </a:solidFill>
              </a:rPr>
              <a:t>Relay</a:t>
            </a: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4" name="Title 3"/>
          <p:cNvSpPr>
            <a:spLocks noGrp="1"/>
          </p:cNvSpPr>
          <p:nvPr>
            <p:ph type="title"/>
          </p:nvPr>
        </p:nvSpPr>
        <p:spPr/>
        <p:txBody>
          <a:bodyPr>
            <a:normAutofit fontScale="90000"/>
          </a:bodyPr>
          <a:lstStyle/>
          <a:p>
            <a:r>
              <a:rPr lang="en-US" dirty="0" smtClean="0"/>
              <a:t>Penalty Relay</a:t>
            </a:r>
            <a:endParaRPr lang="en-US" dirty="0"/>
          </a:p>
        </p:txBody>
      </p:sp>
      <p:sp>
        <p:nvSpPr>
          <p:cNvPr id="5" name="Shape 167"/>
          <p:cNvSpPr/>
          <p:nvPr/>
        </p:nvSpPr>
        <p:spPr>
          <a:xfrm>
            <a:off x="3962401" y="1803401"/>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6" name="Shape 167"/>
          <p:cNvSpPr/>
          <p:nvPr/>
        </p:nvSpPr>
        <p:spPr>
          <a:xfrm>
            <a:off x="7010401" y="417890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2885" y="1191183"/>
            <a:ext cx="979055" cy="734291"/>
          </a:xfrm>
          <a:prstGeom prst="rect">
            <a:avLst/>
          </a:prstGeom>
        </p:spPr>
      </p:pic>
      <p:sp>
        <p:nvSpPr>
          <p:cNvPr id="9" name="Right Arrow 8"/>
          <p:cNvSpPr/>
          <p:nvPr/>
        </p:nvSpPr>
        <p:spPr>
          <a:xfrm rot="16200000">
            <a:off x="2319916" y="1606003"/>
            <a:ext cx="1307427" cy="575003"/>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Shape 161"/>
          <p:cNvSpPr/>
          <p:nvPr/>
        </p:nvSpPr>
        <p:spPr>
          <a:xfrm>
            <a:off x="3261130" y="2755277"/>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grpSp>
        <p:nvGrpSpPr>
          <p:cNvPr id="12" name="Group 11"/>
          <p:cNvGrpSpPr/>
          <p:nvPr/>
        </p:nvGrpSpPr>
        <p:grpSpPr>
          <a:xfrm>
            <a:off x="2736503" y="2222159"/>
            <a:ext cx="524627" cy="533117"/>
            <a:chOff x="6862811" y="1554473"/>
            <a:chExt cx="393470" cy="533117"/>
          </a:xfrm>
        </p:grpSpPr>
        <p:sp>
          <p:nvSpPr>
            <p:cNvPr id="13" name="Shape 166"/>
            <p:cNvSpPr/>
            <p:nvPr/>
          </p:nvSpPr>
          <p:spPr>
            <a:xfrm>
              <a:off x="6993773" y="1554473"/>
              <a:ext cx="262508" cy="30001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14" name="Shape 161"/>
            <p:cNvSpPr/>
            <p:nvPr/>
          </p:nvSpPr>
          <p:spPr>
            <a:xfrm>
              <a:off x="6862811" y="1704479"/>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
        <p:nvSpPr>
          <p:cNvPr id="15" name="Rectangle 14"/>
          <p:cNvSpPr/>
          <p:nvPr/>
        </p:nvSpPr>
        <p:spPr>
          <a:xfrm>
            <a:off x="6958712" y="5264729"/>
            <a:ext cx="4137891" cy="646545"/>
          </a:xfrm>
          <a:prstGeom prst="rect">
            <a:avLst/>
          </a:prstGeom>
          <a:solidFill>
            <a:schemeClr val="bg2"/>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r>
              <a:rPr lang="en-US" sz="4800" b="1" dirty="0">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C-NOTE</a:t>
            </a:r>
          </a:p>
        </p:txBody>
      </p:sp>
    </p:spTree>
    <p:extLst>
      <p:ext uri="{BB962C8B-B14F-4D97-AF65-F5344CB8AC3E}">
        <p14:creationId xmlns:p14="http://schemas.microsoft.com/office/powerpoint/2010/main" val="3018681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par>
                                <p:cTn id="20" presetID="22" presetClass="entr" presetSubtype="8"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16"/>
                                        </p:tgtEl>
                                      </p:cBhvr>
                                    </p:animEffect>
                                    <p:set>
                                      <p:cBhvr>
                                        <p:cTn id="40" dur="1" fill="hold">
                                          <p:stCondLst>
                                            <p:cond delay="499"/>
                                          </p:stCondLst>
                                        </p:cTn>
                                        <p:tgtEl>
                                          <p:spTgt spid="16"/>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9"/>
                                        </p:tgtEl>
                                      </p:cBhvr>
                                    </p:animEffect>
                                    <p:set>
                                      <p:cBhvr>
                                        <p:cTn id="43" dur="1" fill="hold">
                                          <p:stCondLst>
                                            <p:cond delay="499"/>
                                          </p:stCondLst>
                                        </p:cTn>
                                        <p:tgtEl>
                                          <p:spTgt spid="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nodeType="clickEffect">
                                  <p:stCondLst>
                                    <p:cond delay="0"/>
                                  </p:stCondLst>
                                  <p:childTnLst>
                                    <p:animMotion origin="layout" path="M 3.05556E-6 2.84744E-6 L -0.00434 -0.17418 " pathEditMode="relative" rAng="0" ptsTypes="AA">
                                      <p:cBhvr>
                                        <p:cTn id="47" dur="2000" fill="hold"/>
                                        <p:tgtEl>
                                          <p:spTgt spid="12"/>
                                        </p:tgtEl>
                                        <p:attrNameLst>
                                          <p:attrName>ppt_x</p:attrName>
                                          <p:attrName>ppt_y</p:attrName>
                                        </p:attrNameLst>
                                      </p:cBhvr>
                                      <p:rCtr x="-226" y="-8709"/>
                                    </p:animMotion>
                                  </p:childTnLst>
                                </p:cTn>
                              </p:par>
                              <p:par>
                                <p:cTn id="48" presetID="42" presetClass="path" presetSubtype="0" accel="50000" decel="50000" fill="hold" grpId="0" nodeType="withEffect">
                                  <p:stCondLst>
                                    <p:cond delay="0"/>
                                  </p:stCondLst>
                                  <p:childTnLst>
                                    <p:animMotion origin="layout" path="M 2.77778E-6 1.82211E-6 L 0.16423 0.06979 " pathEditMode="relative" rAng="0" ptsTypes="AA">
                                      <p:cBhvr>
                                        <p:cTn id="49" dur="2000" fill="hold"/>
                                        <p:tgtEl>
                                          <p:spTgt spid="6"/>
                                        </p:tgtEl>
                                        <p:attrNameLst>
                                          <p:attrName>ppt_x</p:attrName>
                                          <p:attrName>ppt_y</p:attrName>
                                        </p:attrNameLst>
                                      </p:cBhvr>
                                      <p:rCtr x="8212" y="3490"/>
                                    </p:animMotion>
                                  </p:childTnLst>
                                </p:cTn>
                              </p:par>
                              <p:par>
                                <p:cTn id="50" presetID="42" presetClass="path" presetSubtype="0" accel="50000" decel="50000" fill="hold" grpId="0" nodeType="withEffect">
                                  <p:stCondLst>
                                    <p:cond delay="0"/>
                                  </p:stCondLst>
                                  <p:childTnLst>
                                    <p:animMotion origin="layout" path="M -8.33333E-7 3.7037E-7 L 0.50964 0.48495 " pathEditMode="relative" rAng="0" ptsTypes="AA">
                                      <p:cBhvr>
                                        <p:cTn id="51" dur="2000" fill="hold"/>
                                        <p:tgtEl>
                                          <p:spTgt spid="11"/>
                                        </p:tgtEl>
                                        <p:attrNameLst>
                                          <p:attrName>ppt_x</p:attrName>
                                          <p:attrName>ppt_y</p:attrName>
                                        </p:attrNameLst>
                                      </p:cBhvr>
                                      <p:rCtr x="25482" y="24236"/>
                                    </p:animMotion>
                                  </p:childTnLst>
                                </p:cTn>
                              </p:par>
                            </p:childTnLst>
                          </p:cTn>
                        </p:par>
                        <p:par>
                          <p:cTn id="52" fill="hold">
                            <p:stCondLst>
                              <p:cond delay="2000"/>
                            </p:stCondLst>
                            <p:childTnLst>
                              <p:par>
                                <p:cTn id="53" presetID="16" presetClass="entr" presetSubtype="37"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barn(outVertical)">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0" grpId="0" animBg="1"/>
      <p:bldP spid="10" grpId="1" animBg="1"/>
      <p:bldP spid="7" grpId="0" animBg="1"/>
      <p:bldP spid="7" grpId="1" animBg="1"/>
      <p:bldP spid="6" grpId="0" animBg="1"/>
      <p:bldP spid="9" grpId="0" animBg="1"/>
      <p:bldP spid="9" grpId="1" animBg="1"/>
      <p:bldP spid="11"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flipH="1">
            <a:off x="2648305" y="4402992"/>
            <a:ext cx="4070616" cy="1301379"/>
          </a:xfrm>
          <a:prstGeom prst="line">
            <a:avLst/>
          </a:prstGeom>
          <a:ln w="38100">
            <a:solidFill>
              <a:srgbClr val="FEBC11">
                <a:alpha val="80000"/>
              </a:srgbClr>
            </a:solidFill>
            <a:prstDash val="dash"/>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501087">
            <a:off x="1170960" y="1363107"/>
            <a:ext cx="692761"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Explosion 1 10"/>
          <p:cNvSpPr/>
          <p:nvPr/>
        </p:nvSpPr>
        <p:spPr>
          <a:xfrm>
            <a:off x="1861616" y="733051"/>
            <a:ext cx="2336800" cy="1930400"/>
          </a:xfrm>
          <a:prstGeom prst="irregularSeal1">
            <a:avLst/>
          </a:prstGeom>
          <a:solidFill>
            <a:srgbClr val="FEBC11">
              <a:alpha val="81176"/>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en-US" dirty="0" smtClean="0">
                <a:solidFill>
                  <a:schemeClr val="bg1"/>
                </a:solidFill>
              </a:rPr>
              <a:t>Fight!</a:t>
            </a:r>
            <a:endParaRPr lang="en-US" dirty="0">
              <a:solidFill>
                <a:schemeClr val="bg1"/>
              </a:solidFill>
            </a:endParaRP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2" name="Title 1"/>
          <p:cNvSpPr>
            <a:spLocks noGrp="1"/>
          </p:cNvSpPr>
          <p:nvPr>
            <p:ph type="title"/>
          </p:nvPr>
        </p:nvSpPr>
        <p:spPr/>
        <p:txBody>
          <a:bodyPr>
            <a:normAutofit fontScale="90000"/>
          </a:bodyPr>
          <a:lstStyle/>
          <a:p>
            <a:r>
              <a:rPr lang="en-US" dirty="0" smtClean="0"/>
              <a:t>Fights</a:t>
            </a:r>
            <a:endParaRPr lang="en-US" dirty="0"/>
          </a:p>
        </p:txBody>
      </p:sp>
      <p:sp>
        <p:nvSpPr>
          <p:cNvPr id="4" name="Right Arrow 3"/>
          <p:cNvSpPr/>
          <p:nvPr/>
        </p:nvSpPr>
        <p:spPr>
          <a:xfrm rot="2477048">
            <a:off x="4149037" y="4357734"/>
            <a:ext cx="1162200"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Shape 161"/>
          <p:cNvSpPr/>
          <p:nvPr/>
        </p:nvSpPr>
        <p:spPr>
          <a:xfrm>
            <a:off x="2438401" y="1811497"/>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sp>
        <p:nvSpPr>
          <p:cNvPr id="8" name="Shape 161"/>
          <p:cNvSpPr/>
          <p:nvPr/>
        </p:nvSpPr>
        <p:spPr>
          <a:xfrm>
            <a:off x="2184155" y="1506697"/>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9" name="Shape 167"/>
          <p:cNvSpPr/>
          <p:nvPr/>
        </p:nvSpPr>
        <p:spPr>
          <a:xfrm>
            <a:off x="881677" y="130827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0" name="Shape 167"/>
          <p:cNvSpPr/>
          <p:nvPr/>
        </p:nvSpPr>
        <p:spPr>
          <a:xfrm>
            <a:off x="4033795" y="402986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16" name="Rounded Rectangular Callout 15"/>
          <p:cNvSpPr/>
          <p:nvPr/>
        </p:nvSpPr>
        <p:spPr>
          <a:xfrm>
            <a:off x="4730138" y="3799111"/>
            <a:ext cx="1535073" cy="782052"/>
          </a:xfrm>
          <a:prstGeom prst="wedgeRoundRectCallout">
            <a:avLst/>
          </a:prstGeom>
        </p:spPr>
        <p:style>
          <a:lnRef idx="2">
            <a:schemeClr val="dk1"/>
          </a:lnRef>
          <a:fillRef idx="1">
            <a:schemeClr val="lt1"/>
          </a:fillRef>
          <a:effectRef idx="0">
            <a:schemeClr val="dk1"/>
          </a:effectRef>
          <a:fontRef idx="minor">
            <a:schemeClr val="dk1"/>
          </a:fontRef>
        </p:style>
        <p:txBody>
          <a:bodyPr lIns="121917" tIns="60958" rIns="121917" bIns="60958" rtlCol="0" anchor="ctr"/>
          <a:lstStyle/>
          <a:p>
            <a:pPr algn="ctr"/>
            <a:r>
              <a:rPr lang="en-US" dirty="0" smtClean="0"/>
              <a:t>Freeze!</a:t>
            </a:r>
            <a:endParaRPr lang="en-US" dirty="0"/>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7201" y="747998"/>
            <a:ext cx="2833772" cy="2126996"/>
          </a:xfrm>
          <a:prstGeom prst="rect">
            <a:avLst/>
          </a:prstGeom>
        </p:spPr>
      </p:pic>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8972" y="1811496"/>
            <a:ext cx="2647221" cy="2647221"/>
          </a:xfrm>
          <a:prstGeom prst="rect">
            <a:avLst/>
          </a:prstGeom>
        </p:spPr>
      </p:pic>
      <p:pic>
        <p:nvPicPr>
          <p:cNvPr id="22" name="Picture 21"/>
          <p:cNvPicPr>
            <a:picLocks noChangeAspect="1"/>
          </p:cNvPicPr>
          <p:nvPr/>
        </p:nvPicPr>
        <p:blipFill rotWithShape="1">
          <a:blip r:embed="rId5" cstate="print">
            <a:extLst>
              <a:ext uri="{28A0092B-C50C-407E-A947-70E740481C1C}">
                <a14:useLocalDpi xmlns:a14="http://schemas.microsoft.com/office/drawing/2010/main" val="0"/>
              </a:ext>
            </a:extLst>
          </a:blip>
          <a:srcRect l="21567" t="7485" r="18969" b="6994"/>
          <a:stretch/>
        </p:blipFill>
        <p:spPr>
          <a:xfrm>
            <a:off x="6908800" y="3147139"/>
            <a:ext cx="2039016" cy="2932496"/>
          </a:xfrm>
          <a:prstGeom prst="rect">
            <a:avLst/>
          </a:prstGeom>
          <a:ln w="1905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002654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path" presetSubtype="0" accel="50000" decel="50000" fill="hold" grpId="0" nodeType="clickEffect">
                                  <p:stCondLst>
                                    <p:cond delay="0"/>
                                  </p:stCondLst>
                                  <p:childTnLst>
                                    <p:animMotion origin="layout" path="M 5.55556E-7 -1.15503E-6 L 0.05868 0.02903 " pathEditMode="relative" rAng="0" ptsTypes="AA">
                                      <p:cBhvr>
                                        <p:cTn id="29" dur="2000" fill="hold"/>
                                        <p:tgtEl>
                                          <p:spTgt spid="9"/>
                                        </p:tgtEl>
                                        <p:attrNameLst>
                                          <p:attrName>ppt_x</p:attrName>
                                          <p:attrName>ppt_y</p:attrName>
                                        </p:attrNameLst>
                                      </p:cBhvr>
                                      <p:rCtr x="2934" y="1452"/>
                                    </p:animMotion>
                                  </p:childTnLst>
                                </p:cTn>
                              </p:par>
                              <p:par>
                                <p:cTn id="30" presetID="42" presetClass="path" presetSubtype="0" accel="50000" decel="50000" fill="hold" grpId="0" nodeType="withEffect">
                                  <p:stCondLst>
                                    <p:cond delay="0"/>
                                  </p:stCondLst>
                                  <p:childTnLst>
                                    <p:animMotion origin="layout" path="M 3.61111E-6 1.05003E-7 L 0.06684 0.09141 " pathEditMode="relative" rAng="0" ptsTypes="AA">
                                      <p:cBhvr>
                                        <p:cTn id="31" dur="2000" fill="hold"/>
                                        <p:tgtEl>
                                          <p:spTgt spid="10"/>
                                        </p:tgtEl>
                                        <p:attrNameLst>
                                          <p:attrName>ppt_x</p:attrName>
                                          <p:attrName>ppt_y</p:attrName>
                                        </p:attrNameLst>
                                      </p:cBhvr>
                                      <p:rCtr x="3333" y="4571"/>
                                    </p:animMotion>
                                  </p:childTnLst>
                                </p:cTn>
                              </p:par>
                            </p:childTnLst>
                          </p:cTn>
                        </p:par>
                      </p:childTnLst>
                    </p:cTn>
                  </p:par>
                  <p:par>
                    <p:cTn id="32" fill="hold">
                      <p:stCondLst>
                        <p:cond delay="indefinite"/>
                      </p:stCondLst>
                      <p:childTnLst>
                        <p:par>
                          <p:cTn id="33" fill="hold">
                            <p:stCondLst>
                              <p:cond delay="0"/>
                            </p:stCondLst>
                            <p:childTnLst>
                              <p:par>
                                <p:cTn id="34" presetID="16" presetClass="entr" presetSubtype="37"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arn(outVertical)">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9" presetClass="emph" presetSubtype="0" nodeType="withEffect">
                                  <p:stCondLst>
                                    <p:cond delay="0"/>
                                  </p:stCondLst>
                                  <p:childTnLst>
                                    <p:set>
                                      <p:cBhvr rctx="PPT">
                                        <p:cTn id="53" dur="indefinite"/>
                                        <p:tgtEl>
                                          <p:spTgt spid="20"/>
                                        </p:tgtEl>
                                        <p:attrNameLst>
                                          <p:attrName>style.opacity</p:attrName>
                                        </p:attrNameLst>
                                      </p:cBhvr>
                                      <p:to>
                                        <p:strVal val="0.5"/>
                                      </p:to>
                                    </p:set>
                                    <p:animEffect filter="image" prLst="opacity: 0.5">
                                      <p:cBhvr rctx="IE">
                                        <p:cTn id="54" dur="indefinite"/>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500"/>
                                        <p:tgtEl>
                                          <p:spTgt spid="22"/>
                                        </p:tgtEl>
                                      </p:cBhvr>
                                    </p:animEffect>
                                  </p:childTnLst>
                                </p:cTn>
                              </p:par>
                              <p:par>
                                <p:cTn id="60" presetID="9" presetClass="emph" presetSubtype="0" nodeType="withEffect">
                                  <p:stCondLst>
                                    <p:cond delay="0"/>
                                  </p:stCondLst>
                                  <p:childTnLst>
                                    <p:set>
                                      <p:cBhvr rctx="PPT">
                                        <p:cTn id="61" dur="indefinite"/>
                                        <p:tgtEl>
                                          <p:spTgt spid="21"/>
                                        </p:tgtEl>
                                        <p:attrNameLst>
                                          <p:attrName>style.opacity</p:attrName>
                                        </p:attrNameLst>
                                      </p:cBhvr>
                                      <p:to>
                                        <p:strVal val="0.5"/>
                                      </p:to>
                                    </p:set>
                                    <p:animEffect filter="image" prLst="opacity: 0.5">
                                      <p:cBhvr rctx="IE">
                                        <p:cTn id="62" dur="indefinite"/>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1" grpId="0" animBg="1"/>
      <p:bldP spid="4" grpId="0" animBg="1"/>
      <p:bldP spid="4" grpId="1" animBg="1"/>
      <p:bldP spid="9" grpId="0" animBg="1"/>
      <p:bldP spid="10"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ight Arrow 20"/>
          <p:cNvSpPr/>
          <p:nvPr/>
        </p:nvSpPr>
        <p:spPr>
          <a:xfrm rot="18351267">
            <a:off x="3731357" y="3819503"/>
            <a:ext cx="1647524"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Coin Toss</a:t>
            </a:r>
            <a:endParaRPr lang="en-US" dirty="0"/>
          </a:p>
        </p:txBody>
      </p:sp>
      <p:sp>
        <p:nvSpPr>
          <p:cNvPr id="4" name="Footer Placeholder 3"/>
          <p:cNvSpPr>
            <a:spLocks noGrp="1"/>
          </p:cNvSpPr>
          <p:nvPr>
            <p:ph type="ftr" sz="quarter" idx="3"/>
          </p:nvPr>
        </p:nvSpPr>
        <p:spPr/>
        <p:txBody>
          <a:bodyPr/>
          <a:lstStyle/>
          <a:p>
            <a:r>
              <a:rPr lang="en-US" smtClean="0"/>
              <a:t>USLACROSSE.ARBITERSPORTS.COM | USLACROSSE.ORG</a:t>
            </a:r>
            <a:endParaRPr lang="en-US" dirty="0" smtClean="0"/>
          </a:p>
        </p:txBody>
      </p:sp>
      <p:sp>
        <p:nvSpPr>
          <p:cNvPr id="10" name="Right Arrow 9"/>
          <p:cNvSpPr/>
          <p:nvPr/>
        </p:nvSpPr>
        <p:spPr>
          <a:xfrm rot="13727692">
            <a:off x="6869174" y="3773625"/>
            <a:ext cx="1647524"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Shape 167"/>
          <p:cNvSpPr/>
          <p:nvPr/>
        </p:nvSpPr>
        <p:spPr>
          <a:xfrm>
            <a:off x="3967238" y="4375666"/>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R</a:t>
            </a:r>
            <a:endParaRPr sz="2700" dirty="0">
              <a:solidFill>
                <a:schemeClr val="bg1"/>
              </a:solidFill>
            </a:endParaRPr>
          </a:p>
        </p:txBody>
      </p:sp>
      <p:sp>
        <p:nvSpPr>
          <p:cNvPr id="13" name="Shape 167"/>
          <p:cNvSpPr/>
          <p:nvPr/>
        </p:nvSpPr>
        <p:spPr>
          <a:xfrm>
            <a:off x="7938903" y="4396038"/>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U</a:t>
            </a:r>
            <a:endParaRPr sz="2700" dirty="0">
              <a:solidFill>
                <a:schemeClr val="bg1"/>
              </a:solidFill>
            </a:endParaRPr>
          </a:p>
        </p:txBody>
      </p:sp>
      <p:grpSp>
        <p:nvGrpSpPr>
          <p:cNvPr id="25" name="Group 24"/>
          <p:cNvGrpSpPr/>
          <p:nvPr/>
        </p:nvGrpSpPr>
        <p:grpSpPr>
          <a:xfrm>
            <a:off x="8403693" y="4841468"/>
            <a:ext cx="698456" cy="383112"/>
            <a:chOff x="6422220" y="3183921"/>
            <a:chExt cx="523842" cy="287334"/>
          </a:xfrm>
        </p:grpSpPr>
        <p:sp>
          <p:nvSpPr>
            <p:cNvPr id="18" name="Shape 161"/>
            <p:cNvSpPr/>
            <p:nvPr/>
          </p:nvSpPr>
          <p:spPr>
            <a:xfrm>
              <a:off x="6422220" y="3183922"/>
              <a:ext cx="261921" cy="287333"/>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lang="en-US" sz="2400" dirty="0"/>
                <a:t>V</a:t>
              </a:r>
              <a:endParaRPr sz="2400" dirty="0"/>
            </a:p>
          </p:txBody>
        </p:sp>
        <p:sp>
          <p:nvSpPr>
            <p:cNvPr id="24" name="Shape 161"/>
            <p:cNvSpPr/>
            <p:nvPr/>
          </p:nvSpPr>
          <p:spPr>
            <a:xfrm>
              <a:off x="6684141" y="3183921"/>
              <a:ext cx="261921" cy="287333"/>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lang="en-US" sz="2400" dirty="0"/>
                <a:t>V</a:t>
              </a:r>
              <a:endParaRPr sz="2400" dirty="0"/>
            </a:p>
          </p:txBody>
        </p:sp>
      </p:grpSp>
      <p:grpSp>
        <p:nvGrpSpPr>
          <p:cNvPr id="28" name="Group 27"/>
          <p:cNvGrpSpPr/>
          <p:nvPr/>
        </p:nvGrpSpPr>
        <p:grpSpPr>
          <a:xfrm>
            <a:off x="3063840" y="4786012"/>
            <a:ext cx="1043717" cy="383112"/>
            <a:chOff x="1905000" y="3382560"/>
            <a:chExt cx="782788" cy="287334"/>
          </a:xfrm>
        </p:grpSpPr>
        <p:sp>
          <p:nvSpPr>
            <p:cNvPr id="17" name="Shape 161"/>
            <p:cNvSpPr/>
            <p:nvPr/>
          </p:nvSpPr>
          <p:spPr>
            <a:xfrm>
              <a:off x="1905000" y="3382561"/>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lang="en-US" sz="2400" dirty="0"/>
                <a:t>H</a:t>
              </a:r>
              <a:endParaRPr sz="2400" dirty="0"/>
            </a:p>
          </p:txBody>
        </p:sp>
        <p:sp>
          <p:nvSpPr>
            <p:cNvPr id="26" name="Shape 161"/>
            <p:cNvSpPr/>
            <p:nvPr/>
          </p:nvSpPr>
          <p:spPr>
            <a:xfrm>
              <a:off x="2166920" y="3382561"/>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lang="en-US" sz="2400" dirty="0"/>
                <a:t>H</a:t>
              </a:r>
              <a:endParaRPr sz="2400" dirty="0"/>
            </a:p>
          </p:txBody>
        </p:sp>
        <p:sp>
          <p:nvSpPr>
            <p:cNvPr id="27" name="Shape 161"/>
            <p:cNvSpPr/>
            <p:nvPr/>
          </p:nvSpPr>
          <p:spPr>
            <a:xfrm>
              <a:off x="2425867" y="3382560"/>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lang="en-US" sz="2400" dirty="0"/>
                <a:t>H</a:t>
              </a:r>
              <a:endParaRPr sz="2400" dirty="0"/>
            </a:p>
          </p:txBody>
        </p:sp>
      </p:grpSp>
    </p:spTree>
    <p:extLst>
      <p:ext uri="{BB962C8B-B14F-4D97-AF65-F5344CB8AC3E}">
        <p14:creationId xmlns:p14="http://schemas.microsoft.com/office/powerpoint/2010/main" val="3221278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1"/>
                                        </p:tgtEl>
                                      </p:cBhvr>
                                    </p:animEffect>
                                    <p:set>
                                      <p:cBhvr>
                                        <p:cTn id="17" dur="1" fill="hold">
                                          <p:stCondLst>
                                            <p:cond delay="499"/>
                                          </p:stCondLst>
                                        </p:cTn>
                                        <p:tgtEl>
                                          <p:spTgt spid="21"/>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2.77778E-6 4.52749E-6 L 0.2059 -0.32953 " pathEditMode="relative" rAng="0" ptsTypes="AA">
                                      <p:cBhvr>
                                        <p:cTn id="24" dur="2000" fill="hold"/>
                                        <p:tgtEl>
                                          <p:spTgt spid="28"/>
                                        </p:tgtEl>
                                        <p:attrNameLst>
                                          <p:attrName>ppt_x</p:attrName>
                                          <p:attrName>ppt_y</p:attrName>
                                        </p:attrNameLst>
                                      </p:cBhvr>
                                      <p:rCtr x="10295" y="-16492"/>
                                    </p:animMotion>
                                  </p:childTnLst>
                                </p:cTn>
                              </p:par>
                              <p:par>
                                <p:cTn id="25" presetID="42" presetClass="path" presetSubtype="0" accel="50000" decel="50000" fill="hold" nodeType="withEffect">
                                  <p:stCondLst>
                                    <p:cond delay="0"/>
                                  </p:stCondLst>
                                  <p:childTnLst>
                                    <p:animMotion origin="layout" path="M -1.94444E-6 4.87956E-6 L -0.21788 -0.15967 " pathEditMode="relative" rAng="0" ptsTypes="AA">
                                      <p:cBhvr>
                                        <p:cTn id="26" dur="2000" fill="hold"/>
                                        <p:tgtEl>
                                          <p:spTgt spid="25"/>
                                        </p:tgtEl>
                                        <p:attrNameLst>
                                          <p:attrName>ppt_x</p:attrName>
                                          <p:attrName>ppt_y</p:attrName>
                                        </p:attrNameLst>
                                      </p:cBhvr>
                                      <p:rCtr x="-10903" y="-7999"/>
                                    </p:animMotion>
                                  </p:childTnLst>
                                </p:cTn>
                              </p:par>
                              <p:par>
                                <p:cTn id="27" presetID="42" presetClass="path" presetSubtype="0" accel="50000" decel="50000" fill="hold" grpId="0" nodeType="withEffect">
                                  <p:stCondLst>
                                    <p:cond delay="0"/>
                                  </p:stCondLst>
                                  <p:childTnLst>
                                    <p:animMotion origin="layout" path="M -4.44444E-6 3.89129E-7 L 0.07223 -0.18129 " pathEditMode="relative" rAng="0" ptsTypes="AA">
                                      <p:cBhvr>
                                        <p:cTn id="28" dur="2000" fill="hold"/>
                                        <p:tgtEl>
                                          <p:spTgt spid="11"/>
                                        </p:tgtEl>
                                        <p:attrNameLst>
                                          <p:attrName>ppt_x</p:attrName>
                                          <p:attrName>ppt_y</p:attrName>
                                        </p:attrNameLst>
                                      </p:cBhvr>
                                      <p:rCtr x="3611" y="-9080"/>
                                    </p:animMotion>
                                  </p:childTnLst>
                                </p:cTn>
                              </p:par>
                              <p:par>
                                <p:cTn id="29" presetID="42" presetClass="path" presetSubtype="0" accel="50000" decel="50000" fill="hold" grpId="0" nodeType="withEffect">
                                  <p:stCondLst>
                                    <p:cond delay="0"/>
                                  </p:stCondLst>
                                  <p:childTnLst>
                                    <p:animMotion origin="layout" path="M 1.11111E-6 2.063E-6 L -0.08681 -0.18438 " pathEditMode="relative" rAng="0" ptsTypes="AA">
                                      <p:cBhvr>
                                        <p:cTn id="30" dur="2000" fill="hold"/>
                                        <p:tgtEl>
                                          <p:spTgt spid="13"/>
                                        </p:tgtEl>
                                        <p:attrNameLst>
                                          <p:attrName>ppt_x</p:attrName>
                                          <p:attrName>ppt_y</p:attrName>
                                        </p:attrNameLst>
                                      </p:cBhvr>
                                      <p:rCtr x="-4340" y="-9234"/>
                                    </p:animMotion>
                                  </p:childTnLst>
                                </p:cTn>
                              </p:par>
                            </p:childTnLst>
                          </p:cTn>
                        </p:par>
                      </p:childTnLst>
                    </p:cTn>
                  </p:par>
                  <p:par>
                    <p:cTn id="31" fill="hold">
                      <p:stCondLst>
                        <p:cond delay="indefinite"/>
                      </p:stCondLst>
                      <p:childTnLst>
                        <p:par>
                          <p:cTn id="32" fill="hold">
                            <p:stCondLst>
                              <p:cond delay="0"/>
                            </p:stCondLst>
                            <p:childTnLst>
                              <p:par>
                                <p:cTn id="33" presetID="50" presetClass="path" presetSubtype="0" accel="50000" decel="50000" fill="hold" nodeType="clickEffect">
                                  <p:stCondLst>
                                    <p:cond delay="0"/>
                                  </p:stCondLst>
                                  <p:childTnLst>
                                    <p:animMotion origin="layout" path="M 0.2059 -0.32953 L 0.16423 -0.32953 C 0.14531 -0.32953 0.12257 -0.30513 0.12257 -0.28506 L 0.12257 -0.24059 " pathEditMode="relative" rAng="0" ptsTypes="FfFF">
                                      <p:cBhvr>
                                        <p:cTn id="34" dur="2000" fill="hold"/>
                                        <p:tgtEl>
                                          <p:spTgt spid="28"/>
                                        </p:tgtEl>
                                        <p:attrNameLst>
                                          <p:attrName>ppt_x</p:attrName>
                                          <p:attrName>ppt_y</p:attrName>
                                        </p:attrNameLst>
                                      </p:cBhvr>
                                      <p:rCtr x="-4167" y="4447"/>
                                    </p:animMotion>
                                  </p:childTnLst>
                                </p:cTn>
                              </p:par>
                              <p:par>
                                <p:cTn id="35" presetID="36" presetClass="path" presetSubtype="0" accel="50000" decel="50000" fill="hold" grpId="1" nodeType="withEffect">
                                  <p:stCondLst>
                                    <p:cond delay="0"/>
                                  </p:stCondLst>
                                  <p:childTnLst>
                                    <p:animMotion origin="layout" path="M 0.07223 -0.18129 L 0.07223 -0.1294 C 0.07223 -0.10624 0.09428 -0.07752 0.1125 -0.07752 L 0.15278 -0.07752 " pathEditMode="relative" rAng="0" ptsTypes="FfFF">
                                      <p:cBhvr>
                                        <p:cTn id="36" dur="2000" fill="hold"/>
                                        <p:tgtEl>
                                          <p:spTgt spid="11"/>
                                        </p:tgtEl>
                                        <p:attrNameLst>
                                          <p:attrName>ppt_x</p:attrName>
                                          <p:attrName>ppt_y</p:attrName>
                                        </p:attrNameLst>
                                      </p:cBhvr>
                                      <p:rCtr x="4028" y="5188"/>
                                    </p:animMotion>
                                  </p:childTnLst>
                                </p:cTn>
                              </p:par>
                              <p:par>
                                <p:cTn id="37" presetID="43" presetClass="path" presetSubtype="0" accel="50000" decel="50000" fill="hold" nodeType="withEffect">
                                  <p:stCondLst>
                                    <p:cond delay="0"/>
                                  </p:stCondLst>
                                  <p:childTnLst>
                                    <p:animMotion origin="layout" path="M -0.21788 -0.15967 L -0.17621 -0.15967 C -0.15764 -0.15967 -0.13455 -0.18438 -0.13455 -0.20445 L -0.13455 -0.24862 " pathEditMode="relative" rAng="0" ptsTypes="FfFF">
                                      <p:cBhvr>
                                        <p:cTn id="38" dur="2000" fill="hold"/>
                                        <p:tgtEl>
                                          <p:spTgt spid="25"/>
                                        </p:tgtEl>
                                        <p:attrNameLst>
                                          <p:attrName>ppt_x</p:attrName>
                                          <p:attrName>ppt_y</p:attrName>
                                        </p:attrNameLst>
                                      </p:cBhvr>
                                      <p:rCtr x="4167" y="-4447"/>
                                    </p:animMotion>
                                  </p:childTnLst>
                                </p:cTn>
                              </p:par>
                              <p:par>
                                <p:cTn id="39" presetID="57" presetClass="path" presetSubtype="0" accel="50000" decel="50000" fill="hold" grpId="1" nodeType="withEffect">
                                  <p:stCondLst>
                                    <p:cond delay="0"/>
                                  </p:stCondLst>
                                  <p:childTnLst>
                                    <p:animMotion origin="layout" path="M -0.08681 -0.18438 L -0.08681 -0.22946 C -0.08681 -0.24892 -0.1099 -0.27332 -0.12847 -0.27332 L -0.17014 -0.27332 " pathEditMode="relative" rAng="0" ptsTypes="FfFF">
                                      <p:cBhvr>
                                        <p:cTn id="40" dur="2000" fill="hold"/>
                                        <p:tgtEl>
                                          <p:spTgt spid="13"/>
                                        </p:tgtEl>
                                        <p:attrNameLst>
                                          <p:attrName>ppt_x</p:attrName>
                                          <p:attrName>ppt_y</p:attrName>
                                        </p:attrNameLst>
                                      </p:cBhvr>
                                      <p:rCtr x="-4167" y="-4447"/>
                                    </p:animMotion>
                                  </p:childTnLst>
                                </p:cTn>
                              </p:par>
                              <p:par>
                                <p:cTn id="41" presetID="8" presetClass="emph" presetSubtype="0" fill="hold" nodeType="withEffect">
                                  <p:stCondLst>
                                    <p:cond delay="0"/>
                                  </p:stCondLst>
                                  <p:childTnLst>
                                    <p:animRot by="-5400000">
                                      <p:cBhvr>
                                        <p:cTn id="42" dur="2000" fill="hold"/>
                                        <p:tgtEl>
                                          <p:spTgt spid="28"/>
                                        </p:tgtEl>
                                        <p:attrNameLst>
                                          <p:attrName>r</p:attrName>
                                        </p:attrNameLst>
                                      </p:cBhvr>
                                    </p:animRot>
                                  </p:childTnLst>
                                </p:cTn>
                              </p:par>
                              <p:par>
                                <p:cTn id="43" presetID="8" presetClass="emph" presetSubtype="0" fill="hold" nodeType="withEffect">
                                  <p:stCondLst>
                                    <p:cond delay="0"/>
                                  </p:stCondLst>
                                  <p:childTnLst>
                                    <p:animRot by="5400000">
                                      <p:cBhvr>
                                        <p:cTn id="44" dur="2000" fill="hold"/>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10" grpId="0" animBg="1"/>
      <p:bldP spid="10" grpId="1" animBg="1"/>
      <p:bldP spid="11" grpId="0" animBg="1"/>
      <p:bldP spid="11" grpId="1" animBg="1"/>
      <p:bldP spid="13" grpId="0" animBg="1"/>
      <p:bldP spid="1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Isosceles Triangle 21"/>
          <p:cNvSpPr/>
          <p:nvPr/>
        </p:nvSpPr>
        <p:spPr>
          <a:xfrm>
            <a:off x="3454401" y="3024677"/>
            <a:ext cx="5273375" cy="3520591"/>
          </a:xfrm>
          <a:prstGeom prst="triangle">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vert="horz" lIns="121917" tIns="60958" rIns="121917" bIns="60958" rtlCol="0" anchor="ctr"/>
          <a:lstStyle/>
          <a:p>
            <a:pPr algn="ctr"/>
            <a:r>
              <a:rPr lang="en-US" sz="3700" dirty="0">
                <a:solidFill>
                  <a:sysClr val="windowText" lastClr="000000"/>
                </a:solidFill>
              </a:rPr>
              <a:t>Focus</a:t>
            </a:r>
          </a:p>
        </p:txBody>
      </p:sp>
      <p:sp>
        <p:nvSpPr>
          <p:cNvPr id="21" name="Right Arrow 20"/>
          <p:cNvSpPr/>
          <p:nvPr/>
        </p:nvSpPr>
        <p:spPr>
          <a:xfrm rot="18845252">
            <a:off x="4359681" y="3688150"/>
            <a:ext cx="2071868"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0" name="Right Arrow 19"/>
          <p:cNvSpPr/>
          <p:nvPr/>
        </p:nvSpPr>
        <p:spPr>
          <a:xfrm rot="12185385">
            <a:off x="6065093" y="4048875"/>
            <a:ext cx="2476795"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4" name="Title 3"/>
          <p:cNvSpPr>
            <a:spLocks noGrp="1"/>
          </p:cNvSpPr>
          <p:nvPr>
            <p:ph type="title"/>
          </p:nvPr>
        </p:nvSpPr>
        <p:spPr/>
        <p:txBody>
          <a:bodyPr>
            <a:normAutofit fontScale="90000"/>
          </a:bodyPr>
          <a:lstStyle/>
          <a:p>
            <a:r>
              <a:rPr lang="en-US" dirty="0" smtClean="0"/>
              <a:t>Equipment Checks</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5" name="Shape 161"/>
          <p:cNvSpPr/>
          <p:nvPr/>
        </p:nvSpPr>
        <p:spPr>
          <a:xfrm>
            <a:off x="4361407" y="4911938"/>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6" name="Shape 161"/>
          <p:cNvSpPr/>
          <p:nvPr/>
        </p:nvSpPr>
        <p:spPr>
          <a:xfrm>
            <a:off x="8050595" y="4948519"/>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7" name="Shape 167"/>
          <p:cNvSpPr/>
          <p:nvPr/>
        </p:nvSpPr>
        <p:spPr>
          <a:xfrm>
            <a:off x="4478239" y="4397279"/>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8" name="Shape 167"/>
          <p:cNvSpPr/>
          <p:nvPr/>
        </p:nvSpPr>
        <p:spPr>
          <a:xfrm>
            <a:off x="8211649" y="4528091"/>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0" name="Shape 161"/>
          <p:cNvSpPr/>
          <p:nvPr/>
        </p:nvSpPr>
        <p:spPr>
          <a:xfrm>
            <a:off x="7778773" y="6375398"/>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1" name="Shape 161"/>
          <p:cNvSpPr/>
          <p:nvPr/>
        </p:nvSpPr>
        <p:spPr>
          <a:xfrm>
            <a:off x="4149358" y="6375401"/>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3" name="Shape 161"/>
          <p:cNvSpPr/>
          <p:nvPr/>
        </p:nvSpPr>
        <p:spPr>
          <a:xfrm>
            <a:off x="3750933" y="6375399"/>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4" name="Shape 161"/>
          <p:cNvSpPr/>
          <p:nvPr/>
        </p:nvSpPr>
        <p:spPr>
          <a:xfrm>
            <a:off x="8626174" y="6353713"/>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5" name="Shape 161"/>
          <p:cNvSpPr/>
          <p:nvPr/>
        </p:nvSpPr>
        <p:spPr>
          <a:xfrm>
            <a:off x="3352799" y="6375401"/>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6" name="Shape 161"/>
          <p:cNvSpPr/>
          <p:nvPr/>
        </p:nvSpPr>
        <p:spPr>
          <a:xfrm>
            <a:off x="8196246" y="6361703"/>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Tree>
    <p:extLst>
      <p:ext uri="{BB962C8B-B14F-4D97-AF65-F5344CB8AC3E}">
        <p14:creationId xmlns:p14="http://schemas.microsoft.com/office/powerpoint/2010/main" val="3067807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0"/>
                                        </p:tgtEl>
                                      </p:cBhvr>
                                    </p:animEffect>
                                    <p:set>
                                      <p:cBhvr>
                                        <p:cTn id="17" dur="1" fill="hold">
                                          <p:stCondLst>
                                            <p:cond delay="499"/>
                                          </p:stCondLst>
                                        </p:cTn>
                                        <p:tgtEl>
                                          <p:spTgt spid="20"/>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1"/>
                                        </p:tgtEl>
                                      </p:cBhvr>
                                    </p:animEffect>
                                    <p:set>
                                      <p:cBhvr>
                                        <p:cTn id="20" dur="1" fill="hold">
                                          <p:stCondLst>
                                            <p:cond delay="499"/>
                                          </p:stCondLst>
                                        </p:cTn>
                                        <p:tgtEl>
                                          <p:spTgt spid="2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4.72222E-6 4.44101E-6 L -0.19253 -0.12941 " pathEditMode="relative" rAng="0" ptsTypes="AA">
                                      <p:cBhvr>
                                        <p:cTn id="24" dur="2000" fill="hold"/>
                                        <p:tgtEl>
                                          <p:spTgt spid="8"/>
                                        </p:tgtEl>
                                        <p:attrNameLst>
                                          <p:attrName>ppt_x</p:attrName>
                                          <p:attrName>ppt_y</p:attrName>
                                        </p:attrNameLst>
                                      </p:cBhvr>
                                      <p:rCtr x="-9635" y="-6485"/>
                                    </p:animMotion>
                                  </p:childTnLst>
                                </p:cTn>
                              </p:par>
                              <p:par>
                                <p:cTn id="25" presetID="42" presetClass="path" presetSubtype="0" accel="50000" decel="50000" fill="hold" grpId="0" nodeType="withEffect">
                                  <p:stCondLst>
                                    <p:cond delay="0"/>
                                  </p:stCondLst>
                                  <p:childTnLst>
                                    <p:animMotion origin="layout" path="M -4.72222E-6 2.063E-6 L 0.11372 -0.21402 " pathEditMode="relative" rAng="0" ptsTypes="AA">
                                      <p:cBhvr>
                                        <p:cTn id="26" dur="2000" fill="hold"/>
                                        <p:tgtEl>
                                          <p:spTgt spid="7"/>
                                        </p:tgtEl>
                                        <p:attrNameLst>
                                          <p:attrName>ppt_x</p:attrName>
                                          <p:attrName>ppt_y</p:attrName>
                                        </p:attrNameLst>
                                      </p:cBhvr>
                                      <p:rCtr x="5677" y="-10716"/>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up)">
                                      <p:cBhvr>
                                        <p:cTn id="3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21" grpId="1" animBg="1"/>
      <p:bldP spid="20" grpId="0" animBg="1"/>
      <p:bldP spid="20" grpId="1"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2198" y="2376927"/>
            <a:ext cx="1743369" cy="1998296"/>
          </a:xfrm>
          <a:prstGeom prst="rect">
            <a:avLst/>
          </a:prstGeom>
        </p:spPr>
      </p:pic>
      <p:sp>
        <p:nvSpPr>
          <p:cNvPr id="28" name="Right Arrow 27"/>
          <p:cNvSpPr/>
          <p:nvPr/>
        </p:nvSpPr>
        <p:spPr>
          <a:xfrm rot="2005553">
            <a:off x="1180755" y="4695769"/>
            <a:ext cx="2861383" cy="431252"/>
          </a:xfrm>
          <a:prstGeom prst="rightArrow">
            <a:avLst/>
          </a:prstGeom>
          <a:solidFill>
            <a:schemeClr val="accent1">
              <a:alpha val="8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7" name="Right Arrow 26"/>
          <p:cNvSpPr/>
          <p:nvPr/>
        </p:nvSpPr>
        <p:spPr>
          <a:xfrm rot="7093141">
            <a:off x="7066690" y="4215561"/>
            <a:ext cx="3184196"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6" name="Right Arrow 25"/>
          <p:cNvSpPr/>
          <p:nvPr/>
        </p:nvSpPr>
        <p:spPr>
          <a:xfrm rot="1317930">
            <a:off x="617243" y="4327395"/>
            <a:ext cx="6822528"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5" name="Right Arrow 24"/>
          <p:cNvSpPr/>
          <p:nvPr/>
        </p:nvSpPr>
        <p:spPr>
          <a:xfrm rot="9452579">
            <a:off x="3740478" y="4514085"/>
            <a:ext cx="5530869" cy="431252"/>
          </a:xfrm>
          <a:prstGeom prst="rightArrow">
            <a:avLst/>
          </a:prstGeom>
          <a:solidFill>
            <a:schemeClr val="accent1">
              <a:alpha val="8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2" name="Right Arrow 21"/>
          <p:cNvSpPr/>
          <p:nvPr/>
        </p:nvSpPr>
        <p:spPr>
          <a:xfrm rot="738316">
            <a:off x="1548817" y="2483817"/>
            <a:ext cx="4526537"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1" name="Right Arrow 20"/>
          <p:cNvSpPr/>
          <p:nvPr/>
        </p:nvSpPr>
        <p:spPr>
          <a:xfrm rot="1824401">
            <a:off x="4163103" y="4549661"/>
            <a:ext cx="214228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Timeouts</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4" name="Shape 161"/>
          <p:cNvSpPr/>
          <p:nvPr/>
        </p:nvSpPr>
        <p:spPr>
          <a:xfrm>
            <a:off x="1203967" y="3943326"/>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sp>
        <p:nvSpPr>
          <p:cNvPr id="14" name="Shape 166"/>
          <p:cNvSpPr/>
          <p:nvPr/>
        </p:nvSpPr>
        <p:spPr>
          <a:xfrm>
            <a:off x="788374" y="3022600"/>
            <a:ext cx="294617" cy="28388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5" name="Shape 161"/>
          <p:cNvSpPr/>
          <p:nvPr/>
        </p:nvSpPr>
        <p:spPr>
          <a:xfrm>
            <a:off x="609601" y="3165981"/>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6" name="Shape 167"/>
          <p:cNvSpPr/>
          <p:nvPr/>
        </p:nvSpPr>
        <p:spPr>
          <a:xfrm>
            <a:off x="1320801" y="2006601"/>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7" name="Shape 167"/>
          <p:cNvSpPr/>
          <p:nvPr/>
        </p:nvSpPr>
        <p:spPr>
          <a:xfrm>
            <a:off x="4033795" y="402986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8" name="Shape 161"/>
          <p:cNvSpPr/>
          <p:nvPr/>
        </p:nvSpPr>
        <p:spPr>
          <a:xfrm>
            <a:off x="7778773" y="6375398"/>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9" name="Shape 161"/>
          <p:cNvSpPr/>
          <p:nvPr/>
        </p:nvSpPr>
        <p:spPr>
          <a:xfrm>
            <a:off x="4149358" y="6375401"/>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0" name="Shape 161"/>
          <p:cNvSpPr/>
          <p:nvPr/>
        </p:nvSpPr>
        <p:spPr>
          <a:xfrm>
            <a:off x="3750933" y="6375399"/>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1" name="Shape 161"/>
          <p:cNvSpPr/>
          <p:nvPr/>
        </p:nvSpPr>
        <p:spPr>
          <a:xfrm>
            <a:off x="8626174" y="6353713"/>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2" name="Shape 161"/>
          <p:cNvSpPr/>
          <p:nvPr/>
        </p:nvSpPr>
        <p:spPr>
          <a:xfrm>
            <a:off x="3352799" y="6375401"/>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M</a:t>
            </a:r>
            <a:endParaRPr sz="2400" dirty="0"/>
          </a:p>
        </p:txBody>
      </p:sp>
      <p:sp>
        <p:nvSpPr>
          <p:cNvPr id="13" name="Shape 161"/>
          <p:cNvSpPr/>
          <p:nvPr/>
        </p:nvSpPr>
        <p:spPr>
          <a:xfrm>
            <a:off x="8196246" y="6361703"/>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6" name="Shape 161"/>
          <p:cNvSpPr/>
          <p:nvPr/>
        </p:nvSpPr>
        <p:spPr>
          <a:xfrm>
            <a:off x="4498586" y="5765801"/>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C</a:t>
            </a:r>
            <a:endParaRPr sz="2400" dirty="0"/>
          </a:p>
        </p:txBody>
      </p:sp>
      <p:sp>
        <p:nvSpPr>
          <p:cNvPr id="18" name="Shape 161"/>
          <p:cNvSpPr/>
          <p:nvPr/>
        </p:nvSpPr>
        <p:spPr>
          <a:xfrm>
            <a:off x="7429545" y="5765799"/>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C</a:t>
            </a:r>
            <a:endParaRPr sz="2400" dirty="0"/>
          </a:p>
        </p:txBody>
      </p:sp>
      <p:sp>
        <p:nvSpPr>
          <p:cNvPr id="19" name="Rounded Rectangular Callout 18"/>
          <p:cNvSpPr/>
          <p:nvPr/>
        </p:nvSpPr>
        <p:spPr>
          <a:xfrm>
            <a:off x="7022454" y="4749799"/>
            <a:ext cx="1535073" cy="782052"/>
          </a:xfrm>
          <a:prstGeom prst="wedgeRoundRectCallout">
            <a:avLst/>
          </a:prstGeom>
        </p:spPr>
        <p:style>
          <a:lnRef idx="2">
            <a:schemeClr val="dk1"/>
          </a:lnRef>
          <a:fillRef idx="1">
            <a:schemeClr val="lt1"/>
          </a:fillRef>
          <a:effectRef idx="0">
            <a:schemeClr val="dk1"/>
          </a:effectRef>
          <a:fontRef idx="minor">
            <a:schemeClr val="dk1"/>
          </a:fontRef>
        </p:style>
        <p:txBody>
          <a:bodyPr lIns="121917" tIns="60958" rIns="121917" bIns="60958" rtlCol="0" anchor="ctr"/>
          <a:lstStyle/>
          <a:p>
            <a:pPr algn="ctr"/>
            <a:r>
              <a:rPr lang="en-US" dirty="0" smtClean="0"/>
              <a:t>Timeout!</a:t>
            </a:r>
            <a:endParaRPr lang="en-US" dirty="0"/>
          </a:p>
        </p:txBody>
      </p:sp>
      <p:sp>
        <p:nvSpPr>
          <p:cNvPr id="23" name="Shape 161"/>
          <p:cNvSpPr/>
          <p:nvPr/>
        </p:nvSpPr>
        <p:spPr>
          <a:xfrm>
            <a:off x="8861637" y="3376075"/>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A</a:t>
            </a:r>
            <a:endParaRPr sz="2400" dirty="0"/>
          </a:p>
        </p:txBody>
      </p:sp>
      <p:sp>
        <p:nvSpPr>
          <p:cNvPr id="24" name="Shape 161"/>
          <p:cNvSpPr/>
          <p:nvPr/>
        </p:nvSpPr>
        <p:spPr>
          <a:xfrm>
            <a:off x="9144001" y="2820467"/>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spTree>
    <p:extLst>
      <p:ext uri="{BB962C8B-B14F-4D97-AF65-F5344CB8AC3E}">
        <p14:creationId xmlns:p14="http://schemas.microsoft.com/office/powerpoint/2010/main" val="2836061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20"/>
                                        </p:tgtEl>
                                      </p:cBhvr>
                                    </p:animEffect>
                                    <p:set>
                                      <p:cBhvr>
                                        <p:cTn id="20" dur="1" fill="hold">
                                          <p:stCondLst>
                                            <p:cond delay="499"/>
                                          </p:stCondLst>
                                        </p:cTn>
                                        <p:tgtEl>
                                          <p:spTgt spid="2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left)">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up)">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right)">
                                      <p:cBhvr>
                                        <p:cTn id="45" dur="500"/>
                                        <p:tgtEl>
                                          <p:spTgt spid="2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wipe(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21"/>
                                        </p:tgtEl>
                                      </p:cBhvr>
                                    </p:animEffect>
                                    <p:set>
                                      <p:cBhvr>
                                        <p:cTn id="55" dur="1" fill="hold">
                                          <p:stCondLst>
                                            <p:cond delay="499"/>
                                          </p:stCondLst>
                                        </p:cTn>
                                        <p:tgtEl>
                                          <p:spTgt spid="21"/>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500"/>
                                        <p:tgtEl>
                                          <p:spTgt spid="22"/>
                                        </p:tgtEl>
                                      </p:cBhvr>
                                    </p:animEffect>
                                    <p:set>
                                      <p:cBhvr>
                                        <p:cTn id="58" dur="1" fill="hold">
                                          <p:stCondLst>
                                            <p:cond delay="499"/>
                                          </p:stCondLst>
                                        </p:cTn>
                                        <p:tgtEl>
                                          <p:spTgt spid="22"/>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500"/>
                                        <p:tgtEl>
                                          <p:spTgt spid="26"/>
                                        </p:tgtEl>
                                      </p:cBhvr>
                                    </p:animEffect>
                                    <p:set>
                                      <p:cBhvr>
                                        <p:cTn id="61" dur="1" fill="hold">
                                          <p:stCondLst>
                                            <p:cond delay="499"/>
                                          </p:stCondLst>
                                        </p:cTn>
                                        <p:tgtEl>
                                          <p:spTgt spid="26"/>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27"/>
                                        </p:tgtEl>
                                      </p:cBhvr>
                                    </p:animEffect>
                                    <p:set>
                                      <p:cBhvr>
                                        <p:cTn id="64" dur="1" fill="hold">
                                          <p:stCondLst>
                                            <p:cond delay="499"/>
                                          </p:stCondLst>
                                        </p:cTn>
                                        <p:tgtEl>
                                          <p:spTgt spid="27"/>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500"/>
                                        <p:tgtEl>
                                          <p:spTgt spid="25"/>
                                        </p:tgtEl>
                                      </p:cBhvr>
                                    </p:animEffect>
                                    <p:set>
                                      <p:cBhvr>
                                        <p:cTn id="67" dur="1" fill="hold">
                                          <p:stCondLst>
                                            <p:cond delay="499"/>
                                          </p:stCondLst>
                                        </p:cTn>
                                        <p:tgtEl>
                                          <p:spTgt spid="25"/>
                                        </p:tgtEl>
                                        <p:attrNameLst>
                                          <p:attrName>style.visibility</p:attrName>
                                        </p:attrNameLst>
                                      </p:cBhvr>
                                      <p:to>
                                        <p:strVal val="hidden"/>
                                      </p:to>
                                    </p:set>
                                  </p:childTnLst>
                                </p:cTn>
                              </p:par>
                              <p:par>
                                <p:cTn id="68" presetID="10" presetClass="exit" presetSubtype="0" fill="hold" grpId="1" nodeType="withEffect">
                                  <p:stCondLst>
                                    <p:cond delay="0"/>
                                  </p:stCondLst>
                                  <p:childTnLst>
                                    <p:animEffect transition="out" filter="fade">
                                      <p:cBhvr>
                                        <p:cTn id="69" dur="500"/>
                                        <p:tgtEl>
                                          <p:spTgt spid="28"/>
                                        </p:tgtEl>
                                      </p:cBhvr>
                                    </p:animEffect>
                                    <p:set>
                                      <p:cBhvr>
                                        <p:cTn id="70" dur="1" fill="hold">
                                          <p:stCondLst>
                                            <p:cond delay="499"/>
                                          </p:stCondLst>
                                        </p:cTn>
                                        <p:tgtEl>
                                          <p:spTgt spid="28"/>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42" presetClass="path" presetSubtype="0" accel="50000" decel="50000" fill="hold" grpId="0" nodeType="clickEffect">
                                  <p:stCondLst>
                                    <p:cond delay="0"/>
                                  </p:stCondLst>
                                  <p:childTnLst>
                                    <p:animMotion origin="layout" path="M -5.55556E-7 4.08277E-6 L 0.36424 0.14947 " pathEditMode="relative" rAng="0" ptsTypes="AA">
                                      <p:cBhvr>
                                        <p:cTn id="74" dur="2000" fill="hold"/>
                                        <p:tgtEl>
                                          <p:spTgt spid="6"/>
                                        </p:tgtEl>
                                        <p:attrNameLst>
                                          <p:attrName>ppt_x</p:attrName>
                                          <p:attrName>ppt_y</p:attrName>
                                        </p:attrNameLst>
                                      </p:cBhvr>
                                      <p:rCtr x="18212" y="7474"/>
                                    </p:animMotion>
                                  </p:childTnLst>
                                </p:cTn>
                              </p:par>
                              <p:par>
                                <p:cTn id="75" presetID="42" presetClass="path" presetSubtype="0" accel="50000" decel="50000" fill="hold" grpId="0" nodeType="withEffect">
                                  <p:stCondLst>
                                    <p:cond delay="0"/>
                                  </p:stCondLst>
                                  <p:childTnLst>
                                    <p:animMotion origin="layout" path="M 3.61111E-6 1.05003E-7 L 0.15017 0.15071 " pathEditMode="relative" rAng="0" ptsTypes="AA">
                                      <p:cBhvr>
                                        <p:cTn id="76" dur="2000" fill="hold"/>
                                        <p:tgtEl>
                                          <p:spTgt spid="7"/>
                                        </p:tgtEl>
                                        <p:attrNameLst>
                                          <p:attrName>ppt_x</p:attrName>
                                          <p:attrName>ppt_y</p:attrName>
                                        </p:attrNameLst>
                                      </p:cBhvr>
                                      <p:rCtr x="7500" y="7536"/>
                                    </p:animMotion>
                                  </p:childTnLst>
                                </p:cTn>
                              </p:par>
                              <p:par>
                                <p:cTn id="77" presetID="42" presetClass="path" presetSubtype="0" accel="50000" decel="50000" fill="hold" grpId="0" nodeType="withEffect">
                                  <p:stCondLst>
                                    <p:cond delay="0"/>
                                  </p:stCondLst>
                                  <p:childTnLst>
                                    <p:animMotion origin="layout" path="M 3.88889E-6 1.19209E-6 L -0.11424 0.41661 " pathEditMode="relative" rAng="0" ptsTypes="AA">
                                      <p:cBhvr>
                                        <p:cTn id="78" dur="2000" fill="hold"/>
                                        <p:tgtEl>
                                          <p:spTgt spid="24"/>
                                        </p:tgtEl>
                                        <p:attrNameLst>
                                          <p:attrName>ppt_x</p:attrName>
                                          <p:attrName>ppt_y</p:attrName>
                                        </p:attrNameLst>
                                      </p:cBhvr>
                                      <p:rCtr x="-5712" y="20815"/>
                                    </p:animMotion>
                                  </p:childTnLst>
                                </p:cTn>
                              </p:par>
                              <p:par>
                                <p:cTn id="79" presetID="42" presetClass="path" presetSubtype="0" accel="50000" decel="50000" fill="hold" grpId="0" nodeType="withEffect">
                                  <p:stCondLst>
                                    <p:cond delay="0"/>
                                  </p:stCondLst>
                                  <p:childTnLst>
                                    <p:animMotion origin="layout" path="M 4.16667E-6 -2.95244E-6 L -0.40782 0.32088 " pathEditMode="relative" rAng="0" ptsTypes="AA">
                                      <p:cBhvr>
                                        <p:cTn id="80" dur="2000" fill="hold"/>
                                        <p:tgtEl>
                                          <p:spTgt spid="23"/>
                                        </p:tgtEl>
                                        <p:attrNameLst>
                                          <p:attrName>ppt_x</p:attrName>
                                          <p:attrName>ppt_y</p:attrName>
                                        </p:attrNameLst>
                                      </p:cBhvr>
                                      <p:rCtr x="-20399" y="16028"/>
                                    </p:animMotion>
                                  </p:childTnLst>
                                </p:cTn>
                              </p:par>
                              <p:par>
                                <p:cTn id="81" presetID="42" presetClass="path" presetSubtype="0" accel="50000" decel="50000" fill="hold" grpId="0" nodeType="withEffect">
                                  <p:stCondLst>
                                    <p:cond delay="0"/>
                                  </p:stCondLst>
                                  <p:childTnLst>
                                    <p:animMotion origin="layout" path="M -8.33333E-7 -9.26498E-8 L 0.20365 0.23811 " pathEditMode="relative" rAng="0" ptsTypes="AA">
                                      <p:cBhvr>
                                        <p:cTn id="82" dur="2000" fill="hold"/>
                                        <p:tgtEl>
                                          <p:spTgt spid="4"/>
                                        </p:tgtEl>
                                        <p:attrNameLst>
                                          <p:attrName>ppt_x</p:attrName>
                                          <p:attrName>ppt_y</p:attrName>
                                        </p:attrNameLst>
                                      </p:cBhvr>
                                      <p:rCtr x="10174" y="11890"/>
                                    </p:animMotion>
                                  </p:childTnLst>
                                </p:cTn>
                              </p:par>
                              <p:par>
                                <p:cTn id="83" presetID="42" presetClass="path" presetSubtype="0" accel="50000" decel="50000" fill="hold" grpId="0" nodeType="withEffect">
                                  <p:stCondLst>
                                    <p:cond delay="0"/>
                                  </p:stCondLst>
                                  <p:childTnLst>
                                    <p:animMotion origin="layout" path="M 3.88889E-6 -4.75602E-6 L -0.00174 -0.22822 " pathEditMode="relative" rAng="0" ptsTypes="AA">
                                      <p:cBhvr>
                                        <p:cTn id="84" dur="2000" fill="hold"/>
                                        <p:tgtEl>
                                          <p:spTgt spid="14"/>
                                        </p:tgtEl>
                                        <p:attrNameLst>
                                          <p:attrName>ppt_x</p:attrName>
                                          <p:attrName>ppt_y</p:attrName>
                                        </p:attrNameLst>
                                      </p:cBhvr>
                                      <p:rCtr x="-87" y="-11427"/>
                                    </p:animMotion>
                                  </p:childTnLst>
                                </p:cTn>
                              </p:par>
                              <p:par>
                                <p:cTn id="85" presetID="42" presetClass="path" presetSubtype="0" accel="50000" decel="50000" fill="hold" grpId="0" nodeType="withEffect">
                                  <p:stCondLst>
                                    <p:cond delay="0"/>
                                  </p:stCondLst>
                                  <p:childTnLst>
                                    <p:animMotion origin="layout" path="M 3.88889E-6 1.47622E-6 L 0.53576 0.36627 " pathEditMode="relative" rAng="0" ptsTypes="AA">
                                      <p:cBhvr>
                                        <p:cTn id="86" dur="2000" fill="hold"/>
                                        <p:tgtEl>
                                          <p:spTgt spid="5"/>
                                        </p:tgtEl>
                                        <p:attrNameLst>
                                          <p:attrName>ppt_x</p:attrName>
                                          <p:attrName>ppt_y</p:attrName>
                                        </p:attrNameLst>
                                      </p:cBhvr>
                                      <p:rCtr x="26788" y="1831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8" grpId="1" animBg="1"/>
      <p:bldP spid="27" grpId="0" animBg="1"/>
      <p:bldP spid="27" grpId="1" animBg="1"/>
      <p:bldP spid="26" grpId="0" animBg="1"/>
      <p:bldP spid="26" grpId="1" animBg="1"/>
      <p:bldP spid="25" grpId="0" animBg="1"/>
      <p:bldP spid="25" grpId="1" animBg="1"/>
      <p:bldP spid="22" grpId="0" animBg="1"/>
      <p:bldP spid="22" grpId="1" animBg="1"/>
      <p:bldP spid="21" grpId="0" animBg="1"/>
      <p:bldP spid="21" grpId="1" animBg="1"/>
      <p:bldP spid="4" grpId="0" animBg="1"/>
      <p:bldP spid="14" grpId="0" animBg="1"/>
      <p:bldP spid="5" grpId="0" animBg="1"/>
      <p:bldP spid="6" grpId="0" animBg="1"/>
      <p:bldP spid="7" grpId="0" animBg="1"/>
      <p:bldP spid="19" grpId="0" animBg="1"/>
      <p:bldP spid="19" grpId="1" animBg="1"/>
      <p:bldP spid="23"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uslacrosse.arbitersports.com</a:t>
            </a:r>
            <a:endParaRPr lang="en-US" dirty="0"/>
          </a:p>
        </p:txBody>
      </p:sp>
      <p:sp>
        <p:nvSpPr>
          <p:cNvPr id="8" name="Subtitle 7"/>
          <p:cNvSpPr>
            <a:spLocks noGrp="1"/>
          </p:cNvSpPr>
          <p:nvPr>
            <p:ph type="subTitle" idx="1"/>
          </p:nvPr>
        </p:nvSpPr>
        <p:spPr/>
        <p:txBody>
          <a:bodyPr/>
          <a:lstStyle/>
          <a:p>
            <a:r>
              <a:rPr lang="en-US" dirty="0" smtClean="0"/>
              <a:t>facebook.com/</a:t>
            </a:r>
            <a:r>
              <a:rPr lang="en-US" dirty="0" err="1" smtClean="0"/>
              <a:t>menslaxofficials</a:t>
            </a:r>
            <a:endParaRPr lang="en-US" dirty="0"/>
          </a:p>
        </p:txBody>
      </p:sp>
      <p:sp>
        <p:nvSpPr>
          <p:cNvPr id="6" name="Footer Placeholder 5"/>
          <p:cNvSpPr>
            <a:spLocks noGrp="1"/>
          </p:cNvSpPr>
          <p:nvPr>
            <p:ph type="ftr" sz="quarter" idx="3"/>
          </p:nvPr>
        </p:nvSpPr>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tx1">
                    <a:tint val="75000"/>
                  </a:schemeClr>
                </a:solidFill>
                <a:effectLst/>
                <a:uLnTx/>
                <a:uFillTx/>
              </a:rPr>
              <a:t>USLACROSSE.ARBITERSPORTS.COM | USLACROSSE.ORG</a:t>
            </a:r>
          </a:p>
        </p:txBody>
      </p:sp>
    </p:spTree>
    <p:extLst>
      <p:ext uri="{BB962C8B-B14F-4D97-AF65-F5344CB8AC3E}">
        <p14:creationId xmlns:p14="http://schemas.microsoft.com/office/powerpoint/2010/main" val="3239920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49326" y="42865"/>
            <a:ext cx="10293349" cy="388937"/>
          </a:xfrm>
        </p:spPr>
        <p:txBody>
          <a:bodyPr>
            <a:noAutofit/>
          </a:bodyPr>
          <a:lstStyle/>
          <a:p>
            <a:r>
              <a:rPr lang="en-US" dirty="0" smtClean="0"/>
              <a:t>Mission of our Mechanics</a:t>
            </a:r>
            <a:endParaRPr lang="en-US" dirty="0"/>
          </a:p>
        </p:txBody>
      </p:sp>
      <p:sp>
        <p:nvSpPr>
          <p:cNvPr id="4" name="Rectangle 3"/>
          <p:cNvSpPr/>
          <p:nvPr/>
        </p:nvSpPr>
        <p:spPr>
          <a:xfrm>
            <a:off x="539647" y="2552128"/>
            <a:ext cx="5296525" cy="2096072"/>
          </a:xfrm>
          <a:prstGeom prst="rect">
            <a:avLst/>
          </a:prstGeom>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lIns="121917" tIns="60958" rIns="121917" bIns="60958" rtlCol="0" anchor="ctr"/>
          <a:lstStyle/>
          <a:p>
            <a:pPr algn="ctr"/>
            <a:r>
              <a:rPr lang="en-US" sz="88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Safety</a:t>
            </a:r>
          </a:p>
        </p:txBody>
      </p:sp>
      <p:sp>
        <p:nvSpPr>
          <p:cNvPr id="5" name="Rectangle 4"/>
          <p:cNvSpPr/>
          <p:nvPr/>
        </p:nvSpPr>
        <p:spPr>
          <a:xfrm>
            <a:off x="6247720" y="2552128"/>
            <a:ext cx="5296525" cy="2096072"/>
          </a:xfrm>
          <a:prstGeom prst="rect">
            <a:avLst/>
          </a:prstGeom>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lIns="121917" tIns="60958" rIns="121917" bIns="60958" rtlCol="0" anchor="ctr"/>
          <a:lstStyle/>
          <a:p>
            <a:pPr algn="ctr"/>
            <a:r>
              <a:rPr lang="en-US" sz="80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Fairness</a:t>
            </a:r>
          </a:p>
        </p:txBody>
      </p:sp>
      <p:sp>
        <p:nvSpPr>
          <p:cNvPr id="6" name="Rectangle 5"/>
          <p:cNvSpPr/>
          <p:nvPr/>
        </p:nvSpPr>
        <p:spPr>
          <a:xfrm>
            <a:off x="539647" y="584201"/>
            <a:ext cx="11004597" cy="1828800"/>
          </a:xfrm>
          <a:prstGeom prst="rect">
            <a:avLst/>
          </a:prstGeom>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lIns="121917" tIns="60958" rIns="121917" bIns="60958" rtlCol="0" anchor="ctr"/>
          <a:lstStyle/>
          <a:p>
            <a:pPr algn="ctr"/>
            <a:r>
              <a:rPr lang="en-US" sz="117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Position</a:t>
            </a: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7" name="Rectangle 6"/>
          <p:cNvSpPr/>
          <p:nvPr/>
        </p:nvSpPr>
        <p:spPr>
          <a:xfrm>
            <a:off x="539648" y="4795981"/>
            <a:ext cx="11004597" cy="1376219"/>
          </a:xfrm>
          <a:prstGeom prst="rect">
            <a:avLst/>
          </a:prstGeom>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lIns="121917" tIns="60958" rIns="121917" bIns="60958" rtlCol="0" anchor="ctr"/>
          <a:lstStyle/>
          <a:p>
            <a:pPr algn="ctr"/>
            <a:r>
              <a:rPr lang="en-US" sz="88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Consistency</a:t>
            </a:r>
          </a:p>
        </p:txBody>
      </p:sp>
    </p:spTree>
    <p:extLst>
      <p:ext uri="{BB962C8B-B14F-4D97-AF65-F5344CB8AC3E}">
        <p14:creationId xmlns:p14="http://schemas.microsoft.com/office/powerpoint/2010/main" val="1052236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mph" presetSubtype="0" grpId="1" nodeType="clickEffect">
                                  <p:stCondLst>
                                    <p:cond delay="0"/>
                                  </p:stCondLst>
                                  <p:childTnLst>
                                    <p:set>
                                      <p:cBhvr rctx="PPT">
                                        <p:cTn id="12" dur="indefinite"/>
                                        <p:tgtEl>
                                          <p:spTgt spid="6"/>
                                        </p:tgtEl>
                                        <p:attrNameLst>
                                          <p:attrName>style.opacity</p:attrName>
                                        </p:attrNameLst>
                                      </p:cBhvr>
                                      <p:to>
                                        <p:strVal val="0.5"/>
                                      </p:to>
                                    </p:set>
                                    <p:animEffect filter="image" prLst="opacity: 0.5">
                                      <p:cBhvr rctx="IE">
                                        <p:cTn id="13" dur="indefinite"/>
                                        <p:tgtEl>
                                          <p:spTgt spid="6"/>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0-#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mph" presetSubtype="0" grpId="1" nodeType="clickEffect">
                                  <p:stCondLst>
                                    <p:cond delay="0"/>
                                  </p:stCondLst>
                                  <p:childTnLst>
                                    <p:set>
                                      <p:cBhvr rctx="PPT">
                                        <p:cTn id="21" dur="indefinite"/>
                                        <p:tgtEl>
                                          <p:spTgt spid="4"/>
                                        </p:tgtEl>
                                        <p:attrNameLst>
                                          <p:attrName>style.opacity</p:attrName>
                                        </p:attrNameLst>
                                      </p:cBhvr>
                                      <p:to>
                                        <p:strVal val="0.5"/>
                                      </p:to>
                                    </p:set>
                                    <p:animEffect filter="image" prLst="opacity: 0.5">
                                      <p:cBhvr rctx="IE">
                                        <p:cTn id="22" dur="indefinite"/>
                                        <p:tgtEl>
                                          <p:spTgt spid="4"/>
                                        </p:tgtEl>
                                      </p:cBhvr>
                                    </p:animEffect>
                                  </p:childTnLst>
                                </p:cTn>
                              </p:par>
                              <p:par>
                                <p:cTn id="23" presetID="2" presetClass="entr" presetSubtype="2"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mph" presetSubtype="0" grpId="1" nodeType="clickEffect">
                                  <p:stCondLst>
                                    <p:cond delay="0"/>
                                  </p:stCondLst>
                                  <p:childTnLst>
                                    <p:set>
                                      <p:cBhvr rctx="PPT">
                                        <p:cTn id="30" dur="indefinite"/>
                                        <p:tgtEl>
                                          <p:spTgt spid="5"/>
                                        </p:tgtEl>
                                        <p:attrNameLst>
                                          <p:attrName>style.opacity</p:attrName>
                                        </p:attrNameLst>
                                      </p:cBhvr>
                                      <p:to>
                                        <p:strVal val="0.5"/>
                                      </p:to>
                                    </p:set>
                                    <p:animEffect filter="image" prLst="opacity: 0.5">
                                      <p:cBhvr rctx="IE">
                                        <p:cTn id="31" dur="indefinite"/>
                                        <p:tgtEl>
                                          <p:spTgt spid="5"/>
                                        </p:tgtEl>
                                      </p:cBhvr>
                                    </p:animEffect>
                                  </p:childTnLst>
                                </p:cTn>
                              </p:par>
                              <p:par>
                                <p:cTn id="32" presetID="2" presetClass="entr" presetSubtype="4"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autoUpdateAnimBg="0"/>
      <p:bldP spid="6" grpId="1"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r>
              <a:rPr lang="en-US" dirty="0" smtClean="0"/>
              <a:t>Lead</a:t>
            </a:r>
          </a:p>
          <a:p>
            <a:pPr lvl="1"/>
            <a:r>
              <a:rPr lang="en-US" dirty="0" smtClean="0"/>
              <a:t>Goal</a:t>
            </a:r>
          </a:p>
          <a:p>
            <a:pPr lvl="1"/>
            <a:r>
              <a:rPr lang="en-US" dirty="0" smtClean="0"/>
              <a:t>End Line</a:t>
            </a:r>
          </a:p>
          <a:p>
            <a:pPr marL="609585" lvl="1" indent="0">
              <a:buNone/>
            </a:pPr>
            <a:endParaRPr lang="en-US" dirty="0" smtClean="0"/>
          </a:p>
          <a:p>
            <a:r>
              <a:rPr lang="en-US" dirty="0" smtClean="0"/>
              <a:t>Trail</a:t>
            </a:r>
          </a:p>
          <a:p>
            <a:pPr lvl="1"/>
            <a:r>
              <a:rPr lang="en-US" dirty="0" smtClean="0"/>
              <a:t>Shooter</a:t>
            </a:r>
          </a:p>
          <a:p>
            <a:pPr lvl="1"/>
            <a:r>
              <a:rPr lang="en-US" dirty="0" smtClean="0"/>
              <a:t>Far Goal</a:t>
            </a:r>
          </a:p>
          <a:p>
            <a:pPr lvl="1"/>
            <a:r>
              <a:rPr lang="en-US" dirty="0" smtClean="0"/>
              <a:t>Over and Back</a:t>
            </a: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5" name="Title 4"/>
          <p:cNvSpPr>
            <a:spLocks noGrp="1"/>
          </p:cNvSpPr>
          <p:nvPr>
            <p:ph type="title"/>
          </p:nvPr>
        </p:nvSpPr>
        <p:spPr/>
        <p:txBody>
          <a:bodyPr>
            <a:normAutofit fontScale="90000"/>
          </a:bodyPr>
          <a:lstStyle/>
          <a:p>
            <a:r>
              <a:rPr lang="en-US" dirty="0" smtClean="0"/>
              <a:t>Lead and Trail - Responsibilities</a:t>
            </a:r>
            <a:endParaRPr lang="en-US" dirty="0"/>
          </a:p>
        </p:txBody>
      </p:sp>
      <p:sp>
        <p:nvSpPr>
          <p:cNvPr id="6" name="Shape 167"/>
          <p:cNvSpPr/>
          <p:nvPr/>
        </p:nvSpPr>
        <p:spPr>
          <a:xfrm>
            <a:off x="10464801" y="3835401"/>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7" name="Shape 167"/>
          <p:cNvSpPr/>
          <p:nvPr/>
        </p:nvSpPr>
        <p:spPr>
          <a:xfrm>
            <a:off x="7518401" y="1905001"/>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Tree>
    <p:extLst>
      <p:ext uri="{BB962C8B-B14F-4D97-AF65-F5344CB8AC3E}">
        <p14:creationId xmlns:p14="http://schemas.microsoft.com/office/powerpoint/2010/main" val="3203791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 calcmode="lin" valueType="num">
                                      <p:cBhvr additive="base">
                                        <p:cTn id="1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calcmode="lin" valueType="num">
                                      <p:cBhvr additive="base">
                                        <p:cTn id="22"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4" presetClass="emph" presetSubtype="0" fill="hold" nodeType="clickEffect">
                                  <p:stCondLst>
                                    <p:cond delay="0"/>
                                  </p:stCondLst>
                                  <p:childTnLst>
                                    <p:animClr clrSpc="hsl" dir="cw">
                                      <p:cBhvr override="childStyle">
                                        <p:cTn id="27" dur="500" fill="hold"/>
                                        <p:tgtEl>
                                          <p:spTgt spid="4">
                                            <p:txEl>
                                              <p:pRg st="0" end="0"/>
                                            </p:txEl>
                                          </p:spTgt>
                                        </p:tgtEl>
                                        <p:attrNameLst>
                                          <p:attrName>style.color</p:attrName>
                                        </p:attrNameLst>
                                      </p:cBhvr>
                                      <p:by>
                                        <p:hsl h="0" s="-12549" l="-25098"/>
                                      </p:by>
                                    </p:animClr>
                                    <p:animClr clrSpc="hsl" dir="cw">
                                      <p:cBhvr>
                                        <p:cTn id="28" dur="500" fill="hold"/>
                                        <p:tgtEl>
                                          <p:spTgt spid="4">
                                            <p:txEl>
                                              <p:pRg st="0" end="0"/>
                                            </p:txEl>
                                          </p:spTgt>
                                        </p:tgtEl>
                                        <p:attrNameLst>
                                          <p:attrName>fillcolor</p:attrName>
                                        </p:attrNameLst>
                                      </p:cBhvr>
                                      <p:by>
                                        <p:hsl h="0" s="-12549" l="-25098"/>
                                      </p:by>
                                    </p:animClr>
                                    <p:animClr clrSpc="hsl" dir="cw">
                                      <p:cBhvr>
                                        <p:cTn id="29" dur="500" fill="hold"/>
                                        <p:tgtEl>
                                          <p:spTgt spid="4">
                                            <p:txEl>
                                              <p:pRg st="0" end="0"/>
                                            </p:txEl>
                                          </p:spTgt>
                                        </p:tgtEl>
                                        <p:attrNameLst>
                                          <p:attrName>stroke.color</p:attrName>
                                        </p:attrNameLst>
                                      </p:cBhvr>
                                      <p:by>
                                        <p:hsl h="0" s="-12549" l="-25098"/>
                                      </p:by>
                                    </p:animClr>
                                    <p:set>
                                      <p:cBhvr>
                                        <p:cTn id="30" dur="500" fill="hold"/>
                                        <p:tgtEl>
                                          <p:spTgt spid="4">
                                            <p:txEl>
                                              <p:pRg st="0" end="0"/>
                                            </p:txEl>
                                          </p:spTgt>
                                        </p:tgtEl>
                                        <p:attrNameLst>
                                          <p:attrName>fill.type</p:attrName>
                                        </p:attrNameLst>
                                      </p:cBhvr>
                                      <p:to>
                                        <p:strVal val="solid"/>
                                      </p:to>
                                    </p:set>
                                  </p:childTnLst>
                                </p:cTn>
                              </p:par>
                              <p:par>
                                <p:cTn id="31" presetID="24" presetClass="emph" presetSubtype="0" fill="hold" nodeType="withEffect">
                                  <p:stCondLst>
                                    <p:cond delay="0"/>
                                  </p:stCondLst>
                                  <p:childTnLst>
                                    <p:animClr clrSpc="hsl" dir="cw">
                                      <p:cBhvr override="childStyle">
                                        <p:cTn id="32" dur="500" fill="hold"/>
                                        <p:tgtEl>
                                          <p:spTgt spid="4">
                                            <p:txEl>
                                              <p:pRg st="1" end="1"/>
                                            </p:txEl>
                                          </p:spTgt>
                                        </p:tgtEl>
                                        <p:attrNameLst>
                                          <p:attrName>style.color</p:attrName>
                                        </p:attrNameLst>
                                      </p:cBhvr>
                                      <p:by>
                                        <p:hsl h="0" s="-12549" l="-25098"/>
                                      </p:by>
                                    </p:animClr>
                                    <p:animClr clrSpc="hsl" dir="cw">
                                      <p:cBhvr>
                                        <p:cTn id="33" dur="500" fill="hold"/>
                                        <p:tgtEl>
                                          <p:spTgt spid="4">
                                            <p:txEl>
                                              <p:pRg st="1" end="1"/>
                                            </p:txEl>
                                          </p:spTgt>
                                        </p:tgtEl>
                                        <p:attrNameLst>
                                          <p:attrName>fillcolor</p:attrName>
                                        </p:attrNameLst>
                                      </p:cBhvr>
                                      <p:by>
                                        <p:hsl h="0" s="-12549" l="-25098"/>
                                      </p:by>
                                    </p:animClr>
                                    <p:animClr clrSpc="hsl" dir="cw">
                                      <p:cBhvr>
                                        <p:cTn id="34" dur="500" fill="hold"/>
                                        <p:tgtEl>
                                          <p:spTgt spid="4">
                                            <p:txEl>
                                              <p:pRg st="1" end="1"/>
                                            </p:txEl>
                                          </p:spTgt>
                                        </p:tgtEl>
                                        <p:attrNameLst>
                                          <p:attrName>stroke.color</p:attrName>
                                        </p:attrNameLst>
                                      </p:cBhvr>
                                      <p:by>
                                        <p:hsl h="0" s="-12549" l="-25098"/>
                                      </p:by>
                                    </p:animClr>
                                    <p:set>
                                      <p:cBhvr>
                                        <p:cTn id="35" dur="500" fill="hold"/>
                                        <p:tgtEl>
                                          <p:spTgt spid="4">
                                            <p:txEl>
                                              <p:pRg st="1" end="1"/>
                                            </p:txEl>
                                          </p:spTgt>
                                        </p:tgtEl>
                                        <p:attrNameLst>
                                          <p:attrName>fill.type</p:attrName>
                                        </p:attrNameLst>
                                      </p:cBhvr>
                                      <p:to>
                                        <p:strVal val="solid"/>
                                      </p:to>
                                    </p:set>
                                  </p:childTnLst>
                                </p:cTn>
                              </p:par>
                              <p:par>
                                <p:cTn id="36" presetID="24" presetClass="emph" presetSubtype="0" fill="hold" nodeType="withEffect">
                                  <p:stCondLst>
                                    <p:cond delay="0"/>
                                  </p:stCondLst>
                                  <p:childTnLst>
                                    <p:animClr clrSpc="hsl" dir="cw">
                                      <p:cBhvr override="childStyle">
                                        <p:cTn id="37" dur="500" fill="hold"/>
                                        <p:tgtEl>
                                          <p:spTgt spid="4">
                                            <p:txEl>
                                              <p:pRg st="2" end="2"/>
                                            </p:txEl>
                                          </p:spTgt>
                                        </p:tgtEl>
                                        <p:attrNameLst>
                                          <p:attrName>style.color</p:attrName>
                                        </p:attrNameLst>
                                      </p:cBhvr>
                                      <p:by>
                                        <p:hsl h="0" s="-12549" l="-25098"/>
                                      </p:by>
                                    </p:animClr>
                                    <p:animClr clrSpc="hsl" dir="cw">
                                      <p:cBhvr>
                                        <p:cTn id="38" dur="500" fill="hold"/>
                                        <p:tgtEl>
                                          <p:spTgt spid="4">
                                            <p:txEl>
                                              <p:pRg st="2" end="2"/>
                                            </p:txEl>
                                          </p:spTgt>
                                        </p:tgtEl>
                                        <p:attrNameLst>
                                          <p:attrName>fillcolor</p:attrName>
                                        </p:attrNameLst>
                                      </p:cBhvr>
                                      <p:by>
                                        <p:hsl h="0" s="-12549" l="-25098"/>
                                      </p:by>
                                    </p:animClr>
                                    <p:animClr clrSpc="hsl" dir="cw">
                                      <p:cBhvr>
                                        <p:cTn id="39" dur="500" fill="hold"/>
                                        <p:tgtEl>
                                          <p:spTgt spid="4">
                                            <p:txEl>
                                              <p:pRg st="2" end="2"/>
                                            </p:txEl>
                                          </p:spTgt>
                                        </p:tgtEl>
                                        <p:attrNameLst>
                                          <p:attrName>stroke.color</p:attrName>
                                        </p:attrNameLst>
                                      </p:cBhvr>
                                      <p:by>
                                        <p:hsl h="0" s="-12549" l="-25098"/>
                                      </p:by>
                                    </p:animClr>
                                    <p:set>
                                      <p:cBhvr>
                                        <p:cTn id="40" dur="500" fill="hold"/>
                                        <p:tgtEl>
                                          <p:spTgt spid="4">
                                            <p:txEl>
                                              <p:pRg st="2" end="2"/>
                                            </p:txEl>
                                          </p:spTgt>
                                        </p:tgtEl>
                                        <p:attrNameLst>
                                          <p:attrName>fill.type</p:attrName>
                                        </p:attrNameLst>
                                      </p:cBhvr>
                                      <p:to>
                                        <p:strVal val="solid"/>
                                      </p:to>
                                    </p:set>
                                  </p:childTnLst>
                                </p:cTn>
                              </p:par>
                              <p:par>
                                <p:cTn id="41" presetID="24" presetClass="emph" presetSubtype="0" fill="hold" grpId="1" nodeType="withEffect">
                                  <p:stCondLst>
                                    <p:cond delay="0"/>
                                  </p:stCondLst>
                                  <p:childTnLst>
                                    <p:animClr clrSpc="hsl" dir="cw">
                                      <p:cBhvr override="childStyle">
                                        <p:cTn id="42" dur="500" fill="hold"/>
                                        <p:tgtEl>
                                          <p:spTgt spid="6"/>
                                        </p:tgtEl>
                                        <p:attrNameLst>
                                          <p:attrName>style.color</p:attrName>
                                        </p:attrNameLst>
                                      </p:cBhvr>
                                      <p:by>
                                        <p:hsl h="0" s="-12549" l="-25098"/>
                                      </p:by>
                                    </p:animClr>
                                    <p:animClr clrSpc="hsl" dir="cw">
                                      <p:cBhvr>
                                        <p:cTn id="43" dur="500" fill="hold"/>
                                        <p:tgtEl>
                                          <p:spTgt spid="6"/>
                                        </p:tgtEl>
                                        <p:attrNameLst>
                                          <p:attrName>fillcolor</p:attrName>
                                        </p:attrNameLst>
                                      </p:cBhvr>
                                      <p:by>
                                        <p:hsl h="0" s="-12549" l="-25098"/>
                                      </p:by>
                                    </p:animClr>
                                    <p:animClr clrSpc="hsl" dir="cw">
                                      <p:cBhvr>
                                        <p:cTn id="44" dur="500" fill="hold"/>
                                        <p:tgtEl>
                                          <p:spTgt spid="6"/>
                                        </p:tgtEl>
                                        <p:attrNameLst>
                                          <p:attrName>stroke.color</p:attrName>
                                        </p:attrNameLst>
                                      </p:cBhvr>
                                      <p:by>
                                        <p:hsl h="0" s="-12549" l="-25098"/>
                                      </p:by>
                                    </p:animClr>
                                    <p:set>
                                      <p:cBhvr>
                                        <p:cTn id="45" dur="500" fill="hold"/>
                                        <p:tgtEl>
                                          <p:spTgt spid="6"/>
                                        </p:tgtEl>
                                        <p:attrNameLst>
                                          <p:attrName>fill.type</p:attrName>
                                        </p:attrNameLst>
                                      </p:cBhvr>
                                      <p:to>
                                        <p:strVal val="solid"/>
                                      </p:to>
                                    </p:set>
                                  </p:childTnLst>
                                </p:cTn>
                              </p:par>
                              <p:par>
                                <p:cTn id="46" presetID="10" presetClass="entr" presetSubtype="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par>
                                <p:cTn id="49" presetID="2" presetClass="entr" presetSubtype="8" fill="hold" nodeType="with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 calcmode="lin" valueType="num">
                                      <p:cBhvr additive="base">
                                        <p:cTn id="5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 calcmode="lin" valueType="num">
                                      <p:cBhvr additive="base">
                                        <p:cTn id="5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nodeType="clickEffect">
                                  <p:stCondLst>
                                    <p:cond delay="0"/>
                                  </p:stCondLst>
                                  <p:childTnLst>
                                    <p:set>
                                      <p:cBhvr>
                                        <p:cTn id="62" dur="1" fill="hold">
                                          <p:stCondLst>
                                            <p:cond delay="0"/>
                                          </p:stCondLst>
                                        </p:cTn>
                                        <p:tgtEl>
                                          <p:spTgt spid="4">
                                            <p:txEl>
                                              <p:pRg st="6" end="6"/>
                                            </p:txEl>
                                          </p:spTgt>
                                        </p:tgtEl>
                                        <p:attrNameLst>
                                          <p:attrName>style.visibility</p:attrName>
                                        </p:attrNameLst>
                                      </p:cBhvr>
                                      <p:to>
                                        <p:strVal val="visible"/>
                                      </p:to>
                                    </p:set>
                                    <p:anim calcmode="lin" valueType="num">
                                      <p:cBhvr additive="base">
                                        <p:cTn id="6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nodeType="click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anim calcmode="lin" valueType="num">
                                      <p:cBhvr additive="base">
                                        <p:cTn id="69"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ight Arrow 28"/>
          <p:cNvSpPr/>
          <p:nvPr/>
        </p:nvSpPr>
        <p:spPr>
          <a:xfrm rot="10800000">
            <a:off x="1422400" y="4625139"/>
            <a:ext cx="3597379"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7" name="Right Arrow 26"/>
          <p:cNvSpPr/>
          <p:nvPr/>
        </p:nvSpPr>
        <p:spPr>
          <a:xfrm rot="12328054">
            <a:off x="8903676" y="1794027"/>
            <a:ext cx="1374835"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8" name="Right Arrow 27"/>
          <p:cNvSpPr/>
          <p:nvPr/>
        </p:nvSpPr>
        <p:spPr>
          <a:xfrm rot="11197916">
            <a:off x="3261600" y="3236576"/>
            <a:ext cx="5910989"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5" name="Isosceles Triangle 24"/>
          <p:cNvSpPr/>
          <p:nvPr/>
        </p:nvSpPr>
        <p:spPr>
          <a:xfrm rot="13367312">
            <a:off x="895520" y="2318057"/>
            <a:ext cx="3078379" cy="2836388"/>
          </a:xfrm>
          <a:prstGeom prst="triangle">
            <a:avLst/>
          </a:prstGeom>
          <a:solidFill>
            <a:srgbClr val="F79646">
              <a:alpha val="89804"/>
            </a:srgbClr>
          </a:solidFill>
        </p:spPr>
        <p:style>
          <a:lnRef idx="3">
            <a:schemeClr val="lt1"/>
          </a:lnRef>
          <a:fillRef idx="1">
            <a:schemeClr val="accent6"/>
          </a:fillRef>
          <a:effectRef idx="1">
            <a:schemeClr val="accent6"/>
          </a:effectRef>
          <a:fontRef idx="minor">
            <a:schemeClr val="lt1"/>
          </a:fontRef>
        </p:style>
        <p:txBody>
          <a:bodyPr lIns="121917" tIns="60958" rIns="121917" bIns="60958" rtlCol="0" anchor="ctr"/>
          <a:lstStyle/>
          <a:p>
            <a:pPr algn="ctr"/>
            <a:endParaRPr lang="en-US"/>
          </a:p>
        </p:txBody>
      </p:sp>
      <p:sp>
        <p:nvSpPr>
          <p:cNvPr id="26" name="Isosceles Triangle 25"/>
          <p:cNvSpPr/>
          <p:nvPr/>
        </p:nvSpPr>
        <p:spPr>
          <a:xfrm rot="4324600">
            <a:off x="4528151" y="-238670"/>
            <a:ext cx="4122063" cy="5672152"/>
          </a:xfrm>
          <a:prstGeom prst="triangle">
            <a:avLst/>
          </a:prstGeom>
          <a:solidFill>
            <a:srgbClr val="8064A2">
              <a:alpha val="89804"/>
            </a:srgbClr>
          </a:solidFill>
        </p:spPr>
        <p:style>
          <a:lnRef idx="3">
            <a:schemeClr val="lt1"/>
          </a:lnRef>
          <a:fillRef idx="1">
            <a:schemeClr val="accent4"/>
          </a:fillRef>
          <a:effectRef idx="1">
            <a:schemeClr val="accent4"/>
          </a:effectRef>
          <a:fontRef idx="minor">
            <a:schemeClr val="lt1"/>
          </a:fontRef>
        </p:style>
        <p:txBody>
          <a:bodyPr lIns="121917" tIns="60958" rIns="121917" bIns="60958" rtlCol="0" anchor="ctr"/>
          <a:lstStyle/>
          <a:p>
            <a:pPr algn="ctr"/>
            <a:endParaRPr lang="en-US"/>
          </a:p>
        </p:txBody>
      </p:sp>
      <p:sp>
        <p:nvSpPr>
          <p:cNvPr id="8" name="Isosceles Triangle 7"/>
          <p:cNvSpPr/>
          <p:nvPr/>
        </p:nvSpPr>
        <p:spPr>
          <a:xfrm rot="16000840">
            <a:off x="3352524" y="4155769"/>
            <a:ext cx="2350233" cy="3248371"/>
          </a:xfrm>
          <a:prstGeom prst="triangle">
            <a:avLst/>
          </a:prstGeom>
          <a:solidFill>
            <a:srgbClr val="F79646">
              <a:alpha val="89804"/>
            </a:srgbClr>
          </a:solidFill>
        </p:spPr>
        <p:style>
          <a:lnRef idx="3">
            <a:schemeClr val="lt1"/>
          </a:lnRef>
          <a:fillRef idx="1">
            <a:schemeClr val="accent6"/>
          </a:fillRef>
          <a:effectRef idx="1">
            <a:schemeClr val="accent6"/>
          </a:effectRef>
          <a:fontRef idx="minor">
            <a:schemeClr val="lt1"/>
          </a:fontRef>
        </p:style>
        <p:txBody>
          <a:bodyPr lIns="121917" tIns="60958" rIns="121917" bIns="60958" rtlCol="0" anchor="ctr"/>
          <a:lstStyle/>
          <a:p>
            <a:pPr algn="ctr"/>
            <a:endParaRPr lang="en-US"/>
          </a:p>
        </p:txBody>
      </p:sp>
      <p:sp>
        <p:nvSpPr>
          <p:cNvPr id="20" name="Right Arrow 19"/>
          <p:cNvSpPr/>
          <p:nvPr/>
        </p:nvSpPr>
        <p:spPr>
          <a:xfrm rot="19555950">
            <a:off x="5469850" y="4732446"/>
            <a:ext cx="3968461"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1" name="Right Arrow 20"/>
          <p:cNvSpPr/>
          <p:nvPr/>
        </p:nvSpPr>
        <p:spPr>
          <a:xfrm rot="19959180">
            <a:off x="2831273" y="5219742"/>
            <a:ext cx="2170159"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2" name="Right Arrow 21"/>
          <p:cNvSpPr/>
          <p:nvPr/>
        </p:nvSpPr>
        <p:spPr>
          <a:xfrm rot="20546125">
            <a:off x="9443528" y="2191134"/>
            <a:ext cx="768560"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3" name="Isosceles Triangle 22"/>
          <p:cNvSpPr/>
          <p:nvPr/>
        </p:nvSpPr>
        <p:spPr>
          <a:xfrm rot="13376118">
            <a:off x="4193041" y="2904167"/>
            <a:ext cx="3078379" cy="2401777"/>
          </a:xfrm>
          <a:prstGeom prst="triangle">
            <a:avLst/>
          </a:prstGeom>
          <a:solidFill>
            <a:srgbClr val="F79646">
              <a:alpha val="89804"/>
            </a:srgbClr>
          </a:solidFill>
        </p:spPr>
        <p:style>
          <a:lnRef idx="3">
            <a:schemeClr val="lt1"/>
          </a:lnRef>
          <a:fillRef idx="1">
            <a:schemeClr val="accent6"/>
          </a:fillRef>
          <a:effectRef idx="1">
            <a:schemeClr val="accent6"/>
          </a:effectRef>
          <a:fontRef idx="minor">
            <a:schemeClr val="lt1"/>
          </a:fontRef>
        </p:style>
        <p:txBody>
          <a:bodyPr lIns="121917" tIns="60958" rIns="121917" bIns="60958" rtlCol="0" anchor="ctr"/>
          <a:lstStyle/>
          <a:p>
            <a:pPr algn="ctr"/>
            <a:endParaRPr lang="en-US"/>
          </a:p>
        </p:txBody>
      </p:sp>
      <p:sp>
        <p:nvSpPr>
          <p:cNvPr id="24" name="Isosceles Triangle 23"/>
          <p:cNvSpPr/>
          <p:nvPr/>
        </p:nvSpPr>
        <p:spPr>
          <a:xfrm rot="2626087">
            <a:off x="7113749" y="1858202"/>
            <a:ext cx="4122063" cy="2880136"/>
          </a:xfrm>
          <a:prstGeom prst="triangle">
            <a:avLst/>
          </a:prstGeom>
          <a:solidFill>
            <a:srgbClr val="8064A2">
              <a:alpha val="89804"/>
            </a:srgbClr>
          </a:solidFill>
        </p:spPr>
        <p:style>
          <a:lnRef idx="3">
            <a:schemeClr val="lt1"/>
          </a:lnRef>
          <a:fillRef idx="1">
            <a:schemeClr val="accent4"/>
          </a:fillRef>
          <a:effectRef idx="1">
            <a:schemeClr val="accent4"/>
          </a:effectRef>
          <a:fontRef idx="minor">
            <a:schemeClr val="lt1"/>
          </a:fontRef>
        </p:style>
        <p:txBody>
          <a:bodyPr lIns="121917" tIns="60958" rIns="121917" bIns="60958" rtlCol="0" anchor="ctr"/>
          <a:lstStyle/>
          <a:p>
            <a:pPr algn="ctr"/>
            <a:endParaRPr lang="en-US"/>
          </a:p>
        </p:txBody>
      </p:sp>
      <p:sp>
        <p:nvSpPr>
          <p:cNvPr id="16" name="Isosceles Triangle 15"/>
          <p:cNvSpPr/>
          <p:nvPr/>
        </p:nvSpPr>
        <p:spPr>
          <a:xfrm rot="3265743">
            <a:off x="5965368" y="1726350"/>
            <a:ext cx="4122063" cy="3764349"/>
          </a:xfrm>
          <a:prstGeom prst="triangle">
            <a:avLst/>
          </a:prstGeom>
          <a:solidFill>
            <a:srgbClr val="8064A2">
              <a:alpha val="89804"/>
            </a:srgbClr>
          </a:solidFill>
        </p:spPr>
        <p:style>
          <a:lnRef idx="3">
            <a:schemeClr val="lt1"/>
          </a:lnRef>
          <a:fillRef idx="1">
            <a:schemeClr val="accent4"/>
          </a:fillRef>
          <a:effectRef idx="1">
            <a:schemeClr val="accent4"/>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3038257">
            <a:off x="9036239" y="2028542"/>
            <a:ext cx="644944"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8" name="Right Arrow 17"/>
          <p:cNvSpPr/>
          <p:nvPr/>
        </p:nvSpPr>
        <p:spPr>
          <a:xfrm rot="1732879">
            <a:off x="1428575" y="4662872"/>
            <a:ext cx="4822239"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9" name="Right Arrow 18"/>
          <p:cNvSpPr/>
          <p:nvPr/>
        </p:nvSpPr>
        <p:spPr>
          <a:xfrm rot="1322041">
            <a:off x="1157566" y="5311574"/>
            <a:ext cx="1972607"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4" name="Footer Placeholder 3"/>
          <p:cNvSpPr>
            <a:spLocks noGrp="1"/>
          </p:cNvSpPr>
          <p:nvPr>
            <p:ph type="ftr" sz="quarter" idx="3"/>
          </p:nvPr>
        </p:nvSpPr>
        <p:spPr/>
        <p:txBody>
          <a:bodyPr/>
          <a:lstStyle/>
          <a:p>
            <a:r>
              <a:rPr lang="en-US" smtClean="0"/>
              <a:t>USLACROSSE.ARBITERSPORTS.COM | USLACROSSE.ORG</a:t>
            </a:r>
            <a:endParaRPr lang="en-US" dirty="0" smtClean="0"/>
          </a:p>
        </p:txBody>
      </p:sp>
      <p:sp>
        <p:nvSpPr>
          <p:cNvPr id="5" name="Title 4"/>
          <p:cNvSpPr>
            <a:spLocks noGrp="1"/>
          </p:cNvSpPr>
          <p:nvPr>
            <p:ph type="title"/>
          </p:nvPr>
        </p:nvSpPr>
        <p:spPr/>
        <p:txBody>
          <a:bodyPr>
            <a:normAutofit fontScale="90000"/>
          </a:bodyPr>
          <a:lstStyle/>
          <a:p>
            <a:r>
              <a:rPr lang="en-US" dirty="0" smtClean="0"/>
              <a:t>Field Coverage – On and Off</a:t>
            </a:r>
            <a:endParaRPr lang="en-US" dirty="0"/>
          </a:p>
        </p:txBody>
      </p:sp>
      <p:sp>
        <p:nvSpPr>
          <p:cNvPr id="6" name="Shape 167"/>
          <p:cNvSpPr/>
          <p:nvPr/>
        </p:nvSpPr>
        <p:spPr>
          <a:xfrm>
            <a:off x="862603" y="4957875"/>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7" name="Shape 167"/>
          <p:cNvSpPr/>
          <p:nvPr/>
        </p:nvSpPr>
        <p:spPr>
          <a:xfrm>
            <a:off x="8942385" y="179768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cxnSp>
        <p:nvCxnSpPr>
          <p:cNvPr id="3" name="Straight Connector 2"/>
          <p:cNvCxnSpPr/>
          <p:nvPr/>
        </p:nvCxnSpPr>
        <p:spPr>
          <a:xfrm flipH="1" flipV="1">
            <a:off x="2272907" y="2549496"/>
            <a:ext cx="7480693" cy="3768888"/>
          </a:xfrm>
          <a:prstGeom prst="line">
            <a:avLst/>
          </a:prstGeom>
          <a:ln w="38100">
            <a:solidFill>
              <a:srgbClr val="FEBC11">
                <a:alpha val="80000"/>
              </a:srgbClr>
            </a:solidFill>
            <a:prstDash val="dash"/>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422400" y="3370403"/>
            <a:ext cx="496536" cy="557404"/>
            <a:chOff x="1066800" y="2051293"/>
            <a:chExt cx="372402" cy="418053"/>
          </a:xfrm>
        </p:grpSpPr>
        <p:sp>
          <p:nvSpPr>
            <p:cNvPr id="15" name="Shape 166"/>
            <p:cNvSpPr/>
            <p:nvPr/>
          </p:nvSpPr>
          <p:spPr>
            <a:xfrm>
              <a:off x="1218239" y="2051293"/>
              <a:ext cx="220963" cy="212912"/>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17" name="Shape 161"/>
            <p:cNvSpPr/>
            <p:nvPr/>
          </p:nvSpPr>
          <p:spPr>
            <a:xfrm>
              <a:off x="1066800" y="2182013"/>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Tree>
    <p:extLst>
      <p:ext uri="{BB962C8B-B14F-4D97-AF65-F5344CB8AC3E}">
        <p14:creationId xmlns:p14="http://schemas.microsoft.com/office/powerpoint/2010/main" val="740874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up)">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8"/>
                                        </p:tgtEl>
                                      </p:cBhvr>
                                    </p:animEffect>
                                    <p:set>
                                      <p:cBhvr>
                                        <p:cTn id="27" dur="1" fill="hold">
                                          <p:stCondLst>
                                            <p:cond delay="499"/>
                                          </p:stCondLst>
                                        </p:cTn>
                                        <p:tgtEl>
                                          <p:spTgt spid="18"/>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9"/>
                                        </p:tgtEl>
                                      </p:cBhvr>
                                    </p:animEffect>
                                    <p:set>
                                      <p:cBhvr>
                                        <p:cTn id="30" dur="1" fill="hold">
                                          <p:stCondLst>
                                            <p:cond delay="499"/>
                                          </p:stCondLst>
                                        </p:cTn>
                                        <p:tgtEl>
                                          <p:spTgt spid="19"/>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0" nodeType="clickEffect">
                                  <p:stCondLst>
                                    <p:cond delay="0"/>
                                  </p:stCondLst>
                                  <p:childTnLst>
                                    <p:animMotion origin="layout" path="M 3.05556E-6 1.20445E-6 L 0.16024 0.10809 " pathEditMode="relative" rAng="0" ptsTypes="AA">
                                      <p:cBhvr>
                                        <p:cTn id="37" dur="2000" fill="hold"/>
                                        <p:tgtEl>
                                          <p:spTgt spid="6"/>
                                        </p:tgtEl>
                                        <p:attrNameLst>
                                          <p:attrName>ppt_x</p:attrName>
                                          <p:attrName>ppt_y</p:attrName>
                                        </p:attrNameLst>
                                      </p:cBhvr>
                                      <p:rCtr x="8003" y="5405"/>
                                    </p:animMotion>
                                  </p:childTnLst>
                                </p:cTn>
                              </p:par>
                              <p:par>
                                <p:cTn id="38" presetID="42" presetClass="path" presetSubtype="0" accel="50000" decel="50000" fill="hold" nodeType="withEffect">
                                  <p:stCondLst>
                                    <p:cond delay="0"/>
                                  </p:stCondLst>
                                  <p:childTnLst>
                                    <p:animMotion origin="layout" path="M 8.33333E-7 1.19209E-6 L 0.34635 0.34249 " pathEditMode="relative" rAng="0" ptsTypes="AA">
                                      <p:cBhvr>
                                        <p:cTn id="39" dur="2000" fill="hold"/>
                                        <p:tgtEl>
                                          <p:spTgt spid="2"/>
                                        </p:tgtEl>
                                        <p:attrNameLst>
                                          <p:attrName>ppt_x</p:attrName>
                                          <p:attrName>ppt_y</p:attrName>
                                        </p:attrNameLst>
                                      </p:cBhvr>
                                      <p:rCtr x="17309" y="17109"/>
                                    </p:animMotion>
                                  </p:childTnLst>
                                </p:cTn>
                              </p:par>
                              <p:par>
                                <p:cTn id="40" presetID="42" presetClass="path" presetSubtype="0" accel="50000" decel="50000" fill="hold" grpId="0" nodeType="withEffect">
                                  <p:stCondLst>
                                    <p:cond delay="0"/>
                                  </p:stCondLst>
                                  <p:childTnLst>
                                    <p:animMotion origin="layout" path="M -5.55556E-7 -1.70476E-6 L 0.0309 0.07999 " pathEditMode="relative" rAng="0" ptsTypes="AA">
                                      <p:cBhvr>
                                        <p:cTn id="41" dur="2000" fill="hold"/>
                                        <p:tgtEl>
                                          <p:spTgt spid="7"/>
                                        </p:tgtEl>
                                        <p:attrNameLst>
                                          <p:attrName>ppt_x</p:attrName>
                                          <p:attrName>ppt_y</p:attrName>
                                        </p:attrNameLst>
                                      </p:cBhvr>
                                      <p:rCtr x="1545" y="3984"/>
                                    </p:animMotion>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left)">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8"/>
                                        </p:tgtEl>
                                      </p:cBhvr>
                                    </p:animEffect>
                                    <p:set>
                                      <p:cBhvr>
                                        <p:cTn id="56" dur="1" fill="hold">
                                          <p:stCondLst>
                                            <p:cond delay="499"/>
                                          </p:stCondLst>
                                        </p:cTn>
                                        <p:tgtEl>
                                          <p:spTgt spid="8"/>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16"/>
                                        </p:tgtEl>
                                      </p:cBhvr>
                                    </p:animEffect>
                                    <p:set>
                                      <p:cBhvr>
                                        <p:cTn id="59" dur="1" fill="hold">
                                          <p:stCondLst>
                                            <p:cond delay="499"/>
                                          </p:stCondLst>
                                        </p:cTn>
                                        <p:tgtEl>
                                          <p:spTgt spid="1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wipe(left)">
                                      <p:cBhvr>
                                        <p:cTn id="69" dur="500"/>
                                        <p:tgtEl>
                                          <p:spTgt spid="2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left)">
                                      <p:cBhvr>
                                        <p:cTn id="74" dur="500"/>
                                        <p:tgtEl>
                                          <p:spTgt spid="22"/>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xit" presetSubtype="0" fill="hold" grpId="1" nodeType="clickEffect">
                                  <p:stCondLst>
                                    <p:cond delay="0"/>
                                  </p:stCondLst>
                                  <p:childTnLst>
                                    <p:animEffect transition="out" filter="fade">
                                      <p:cBhvr>
                                        <p:cTn id="78" dur="500"/>
                                        <p:tgtEl>
                                          <p:spTgt spid="20"/>
                                        </p:tgtEl>
                                      </p:cBhvr>
                                    </p:animEffect>
                                    <p:set>
                                      <p:cBhvr>
                                        <p:cTn id="79" dur="1" fill="hold">
                                          <p:stCondLst>
                                            <p:cond delay="499"/>
                                          </p:stCondLst>
                                        </p:cTn>
                                        <p:tgtEl>
                                          <p:spTgt spid="20"/>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21"/>
                                        </p:tgtEl>
                                      </p:cBhvr>
                                    </p:animEffect>
                                    <p:set>
                                      <p:cBhvr>
                                        <p:cTn id="82" dur="1" fill="hold">
                                          <p:stCondLst>
                                            <p:cond delay="499"/>
                                          </p:stCondLst>
                                        </p:cTn>
                                        <p:tgtEl>
                                          <p:spTgt spid="21"/>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22"/>
                                        </p:tgtEl>
                                      </p:cBhvr>
                                    </p:animEffect>
                                    <p:set>
                                      <p:cBhvr>
                                        <p:cTn id="85" dur="1" fill="hold">
                                          <p:stCondLst>
                                            <p:cond delay="499"/>
                                          </p:stCondLst>
                                        </p:cTn>
                                        <p:tgtEl>
                                          <p:spTgt spid="22"/>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42" presetClass="path" presetSubtype="0" accel="50000" decel="50000" fill="hold" nodeType="clickEffect">
                                  <p:stCondLst>
                                    <p:cond delay="0"/>
                                  </p:stCondLst>
                                  <p:childTnLst>
                                    <p:animMotion origin="layout" path="M 0.34635 0.3425 L 0.60468 0.01637 " pathEditMode="relative" rAng="0" ptsTypes="AA">
                                      <p:cBhvr>
                                        <p:cTn id="89" dur="2000" fill="hold"/>
                                        <p:tgtEl>
                                          <p:spTgt spid="2"/>
                                        </p:tgtEl>
                                        <p:attrNameLst>
                                          <p:attrName>ppt_x</p:attrName>
                                          <p:attrName>ppt_y</p:attrName>
                                        </p:attrNameLst>
                                      </p:cBhvr>
                                      <p:rCtr x="12917" y="-16306"/>
                                    </p:animMotion>
                                  </p:childTnLst>
                                </p:cTn>
                              </p:par>
                              <p:par>
                                <p:cTn id="90" presetID="42" presetClass="path" presetSubtype="0" accel="50000" decel="50000" fill="hold" grpId="1" nodeType="withEffect">
                                  <p:stCondLst>
                                    <p:cond delay="0"/>
                                  </p:stCondLst>
                                  <p:childTnLst>
                                    <p:animMotion origin="layout" path="M 0.16024 0.10809 L 0.31857 -0.04015 " pathEditMode="relative" rAng="0" ptsTypes="AA">
                                      <p:cBhvr>
                                        <p:cTn id="91" dur="2000" fill="hold"/>
                                        <p:tgtEl>
                                          <p:spTgt spid="6"/>
                                        </p:tgtEl>
                                        <p:attrNameLst>
                                          <p:attrName>ppt_x</p:attrName>
                                          <p:attrName>ppt_y</p:attrName>
                                        </p:attrNameLst>
                                      </p:cBhvr>
                                      <p:rCtr x="7917" y="-7412"/>
                                    </p:animMotion>
                                  </p:childTnLst>
                                </p:cTn>
                              </p:par>
                              <p:par>
                                <p:cTn id="92" presetID="42" presetClass="path" presetSubtype="0" accel="50000" decel="50000" fill="hold" grpId="1" nodeType="withEffect">
                                  <p:stCondLst>
                                    <p:cond delay="0"/>
                                  </p:stCondLst>
                                  <p:childTnLst>
                                    <p:animMotion origin="layout" path="M 0.0309 0.07999 L 0.0809 0.03552 " pathEditMode="relative" rAng="0" ptsTypes="AA">
                                      <p:cBhvr>
                                        <p:cTn id="93" dur="2000" fill="hold"/>
                                        <p:tgtEl>
                                          <p:spTgt spid="7"/>
                                        </p:tgtEl>
                                        <p:attrNameLst>
                                          <p:attrName>ppt_x</p:attrName>
                                          <p:attrName>ppt_y</p:attrName>
                                        </p:attrNameLst>
                                      </p:cBhvr>
                                      <p:rCtr x="2500" y="-2224"/>
                                    </p:animMotion>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wipe(left)">
                                      <p:cBhvr>
                                        <p:cTn id="98" dur="500"/>
                                        <p:tgtEl>
                                          <p:spTgt spid="23"/>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xit" presetSubtype="0" fill="hold" grpId="1" nodeType="clickEffect">
                                  <p:stCondLst>
                                    <p:cond delay="0"/>
                                  </p:stCondLst>
                                  <p:childTnLst>
                                    <p:animEffect transition="out" filter="fade">
                                      <p:cBhvr>
                                        <p:cTn id="107" dur="500"/>
                                        <p:tgtEl>
                                          <p:spTgt spid="23"/>
                                        </p:tgtEl>
                                      </p:cBhvr>
                                    </p:animEffect>
                                    <p:set>
                                      <p:cBhvr>
                                        <p:cTn id="108" dur="1" fill="hold">
                                          <p:stCondLst>
                                            <p:cond delay="499"/>
                                          </p:stCondLst>
                                        </p:cTn>
                                        <p:tgtEl>
                                          <p:spTgt spid="23"/>
                                        </p:tgtEl>
                                        <p:attrNameLst>
                                          <p:attrName>style.visibility</p:attrName>
                                        </p:attrNameLst>
                                      </p:cBhvr>
                                      <p:to>
                                        <p:strVal val="hidden"/>
                                      </p:to>
                                    </p:set>
                                  </p:childTnLst>
                                </p:cTn>
                              </p:par>
                              <p:par>
                                <p:cTn id="109" presetID="10" presetClass="exit" presetSubtype="0" fill="hold" grpId="1" nodeType="withEffect">
                                  <p:stCondLst>
                                    <p:cond delay="0"/>
                                  </p:stCondLst>
                                  <p:childTnLst>
                                    <p:animEffect transition="out" filter="fade">
                                      <p:cBhvr>
                                        <p:cTn id="110" dur="500"/>
                                        <p:tgtEl>
                                          <p:spTgt spid="24"/>
                                        </p:tgtEl>
                                      </p:cBhvr>
                                    </p:animEffect>
                                    <p:set>
                                      <p:cBhvr>
                                        <p:cTn id="111" dur="1" fill="hold">
                                          <p:stCondLst>
                                            <p:cond delay="499"/>
                                          </p:stCondLst>
                                        </p:cTn>
                                        <p:tgtEl>
                                          <p:spTgt spid="24"/>
                                        </p:tgtEl>
                                        <p:attrNameLst>
                                          <p:attrName>style.visibility</p:attrName>
                                        </p:attrNameLst>
                                      </p:cBhvr>
                                      <p:to>
                                        <p:strVal val="hidden"/>
                                      </p:to>
                                    </p:set>
                                  </p:childTnLst>
                                </p:cTn>
                              </p:par>
                            </p:childTnLst>
                          </p:cTn>
                        </p:par>
                      </p:childTnLst>
                    </p:cTn>
                  </p:par>
                  <p:par>
                    <p:cTn id="112" fill="hold">
                      <p:stCondLst>
                        <p:cond delay="indefinite"/>
                      </p:stCondLst>
                      <p:childTnLst>
                        <p:par>
                          <p:cTn id="113" fill="hold">
                            <p:stCondLst>
                              <p:cond delay="0"/>
                            </p:stCondLst>
                            <p:childTnLst>
                              <p:par>
                                <p:cTn id="114" presetID="22" presetClass="entr" presetSubtype="2" fill="hold" grpId="0" nodeType="click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right)">
                                      <p:cBhvr>
                                        <p:cTn id="116" dur="500"/>
                                        <p:tgtEl>
                                          <p:spTgt spid="28"/>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2"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animEffect transition="in" filter="wipe(right)">
                                      <p:cBhvr>
                                        <p:cTn id="121" dur="500"/>
                                        <p:tgtEl>
                                          <p:spTgt spid="29"/>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2" fill="hold" grpId="0" nodeType="clickEffect">
                                  <p:stCondLst>
                                    <p:cond delay="0"/>
                                  </p:stCondLst>
                                  <p:childTnLst>
                                    <p:set>
                                      <p:cBhvr>
                                        <p:cTn id="125" dur="1" fill="hold">
                                          <p:stCondLst>
                                            <p:cond delay="0"/>
                                          </p:stCondLst>
                                        </p:cTn>
                                        <p:tgtEl>
                                          <p:spTgt spid="27"/>
                                        </p:tgtEl>
                                        <p:attrNameLst>
                                          <p:attrName>style.visibility</p:attrName>
                                        </p:attrNameLst>
                                      </p:cBhvr>
                                      <p:to>
                                        <p:strVal val="visible"/>
                                      </p:to>
                                    </p:set>
                                    <p:animEffect transition="in" filter="wipe(right)">
                                      <p:cBhvr>
                                        <p:cTn id="126" dur="500"/>
                                        <p:tgtEl>
                                          <p:spTgt spid="27"/>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xit" presetSubtype="0" fill="hold" grpId="1" nodeType="clickEffect">
                                  <p:stCondLst>
                                    <p:cond delay="0"/>
                                  </p:stCondLst>
                                  <p:childTnLst>
                                    <p:animEffect transition="out" filter="fade">
                                      <p:cBhvr>
                                        <p:cTn id="130" dur="500"/>
                                        <p:tgtEl>
                                          <p:spTgt spid="28"/>
                                        </p:tgtEl>
                                      </p:cBhvr>
                                    </p:animEffect>
                                    <p:set>
                                      <p:cBhvr>
                                        <p:cTn id="131" dur="1" fill="hold">
                                          <p:stCondLst>
                                            <p:cond delay="499"/>
                                          </p:stCondLst>
                                        </p:cTn>
                                        <p:tgtEl>
                                          <p:spTgt spid="28"/>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27"/>
                                        </p:tgtEl>
                                      </p:cBhvr>
                                    </p:animEffect>
                                    <p:set>
                                      <p:cBhvr>
                                        <p:cTn id="134" dur="1" fill="hold">
                                          <p:stCondLst>
                                            <p:cond delay="499"/>
                                          </p:stCondLst>
                                        </p:cTn>
                                        <p:tgtEl>
                                          <p:spTgt spid="27"/>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29"/>
                                        </p:tgtEl>
                                      </p:cBhvr>
                                    </p:animEffect>
                                    <p:set>
                                      <p:cBhvr>
                                        <p:cTn id="137" dur="1" fill="hold">
                                          <p:stCondLst>
                                            <p:cond delay="499"/>
                                          </p:stCondLst>
                                        </p:cTn>
                                        <p:tgtEl>
                                          <p:spTgt spid="29"/>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42" presetClass="path" presetSubtype="0" accel="50000" decel="50000" fill="hold" grpId="2" nodeType="clickEffect">
                                  <p:stCondLst>
                                    <p:cond delay="0"/>
                                  </p:stCondLst>
                                  <p:childTnLst>
                                    <p:animMotion origin="layout" path="M 0.31857 -0.04012 L 0.02691 -0.05494 " pathEditMode="relative" rAng="0" ptsTypes="AA">
                                      <p:cBhvr>
                                        <p:cTn id="141" dur="2000" fill="hold"/>
                                        <p:tgtEl>
                                          <p:spTgt spid="6"/>
                                        </p:tgtEl>
                                        <p:attrNameLst>
                                          <p:attrName>ppt_x</p:attrName>
                                          <p:attrName>ppt_y</p:attrName>
                                        </p:attrNameLst>
                                      </p:cBhvr>
                                      <p:rCtr x="-14583" y="-741"/>
                                    </p:animMotion>
                                  </p:childTnLst>
                                </p:cTn>
                              </p:par>
                              <p:par>
                                <p:cTn id="142" presetID="42" presetClass="path" presetSubtype="0" accel="50000" decel="50000" fill="hold" nodeType="withEffect">
                                  <p:stCondLst>
                                    <p:cond delay="0"/>
                                  </p:stCondLst>
                                  <p:childTnLst>
                                    <p:animMotion origin="layout" path="M 0.60469 0.01636 L 0.12969 -0.07253 " pathEditMode="relative" rAng="0" ptsTypes="AA">
                                      <p:cBhvr>
                                        <p:cTn id="143" dur="2000" fill="hold"/>
                                        <p:tgtEl>
                                          <p:spTgt spid="2"/>
                                        </p:tgtEl>
                                        <p:attrNameLst>
                                          <p:attrName>ppt_x</p:attrName>
                                          <p:attrName>ppt_y</p:attrName>
                                        </p:attrNameLst>
                                      </p:cBhvr>
                                      <p:rCtr x="-23750" y="-4444"/>
                                    </p:animMotion>
                                  </p:childTnLst>
                                </p:cTn>
                              </p:par>
                              <p:par>
                                <p:cTn id="144" presetID="42" presetClass="path" presetSubtype="0" accel="50000" decel="50000" fill="hold" grpId="2" nodeType="withEffect">
                                  <p:stCondLst>
                                    <p:cond delay="0"/>
                                  </p:stCondLst>
                                  <p:childTnLst>
                                    <p:animMotion origin="layout" path="M 0.0809 0.03549 L -0.01076 -0.03858 " pathEditMode="relative" rAng="0" ptsTypes="AA">
                                      <p:cBhvr>
                                        <p:cTn id="145" dur="2000" fill="hold"/>
                                        <p:tgtEl>
                                          <p:spTgt spid="7"/>
                                        </p:tgtEl>
                                        <p:attrNameLst>
                                          <p:attrName>ppt_x</p:attrName>
                                          <p:attrName>ppt_y</p:attrName>
                                        </p:attrNameLst>
                                      </p:cBhvr>
                                      <p:rCtr x="-4583" y="-3704"/>
                                    </p:animMotion>
                                  </p:childTnLst>
                                </p:cTn>
                              </p:par>
                            </p:childTnLst>
                          </p:cTn>
                        </p:par>
                      </p:childTnLst>
                    </p:cTn>
                  </p:par>
                  <p:par>
                    <p:cTn id="146" fill="hold">
                      <p:stCondLst>
                        <p:cond delay="indefinite"/>
                      </p:stCondLst>
                      <p:childTnLst>
                        <p:par>
                          <p:cTn id="147" fill="hold">
                            <p:stCondLst>
                              <p:cond delay="0"/>
                            </p:stCondLst>
                            <p:childTnLst>
                              <p:par>
                                <p:cTn id="148" presetID="22" presetClass="entr" presetSubtype="4" fill="hold" grpId="0" nodeType="clickEffect">
                                  <p:stCondLst>
                                    <p:cond delay="0"/>
                                  </p:stCondLst>
                                  <p:childTnLst>
                                    <p:set>
                                      <p:cBhvr>
                                        <p:cTn id="149" dur="1" fill="hold">
                                          <p:stCondLst>
                                            <p:cond delay="0"/>
                                          </p:stCondLst>
                                        </p:cTn>
                                        <p:tgtEl>
                                          <p:spTgt spid="25"/>
                                        </p:tgtEl>
                                        <p:attrNameLst>
                                          <p:attrName>style.visibility</p:attrName>
                                        </p:attrNameLst>
                                      </p:cBhvr>
                                      <p:to>
                                        <p:strVal val="visible"/>
                                      </p:to>
                                    </p:set>
                                    <p:animEffect transition="in" filter="wipe(down)">
                                      <p:cBhvr>
                                        <p:cTn id="150" dur="500"/>
                                        <p:tgtEl>
                                          <p:spTgt spid="2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2" fill="hold" grpId="0" nodeType="clickEffect">
                                  <p:stCondLst>
                                    <p:cond delay="0"/>
                                  </p:stCondLst>
                                  <p:childTnLst>
                                    <p:set>
                                      <p:cBhvr>
                                        <p:cTn id="154" dur="1" fill="hold">
                                          <p:stCondLst>
                                            <p:cond delay="0"/>
                                          </p:stCondLst>
                                        </p:cTn>
                                        <p:tgtEl>
                                          <p:spTgt spid="26"/>
                                        </p:tgtEl>
                                        <p:attrNameLst>
                                          <p:attrName>style.visibility</p:attrName>
                                        </p:attrNameLst>
                                      </p:cBhvr>
                                      <p:to>
                                        <p:strVal val="visible"/>
                                      </p:to>
                                    </p:set>
                                    <p:animEffect transition="in" filter="wipe(right)">
                                      <p:cBhvr>
                                        <p:cTn id="15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27" grpId="0" animBg="1"/>
      <p:bldP spid="27" grpId="1" animBg="1"/>
      <p:bldP spid="28" grpId="0" animBg="1"/>
      <p:bldP spid="28" grpId="1" animBg="1"/>
      <p:bldP spid="25" grpId="0" animBg="1"/>
      <p:bldP spid="26" grpId="0" animBg="1"/>
      <p:bldP spid="8" grpId="0" animBg="1"/>
      <p:bldP spid="8"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16" grpId="0" animBg="1"/>
      <p:bldP spid="16" grpId="1" animBg="1"/>
      <p:bldP spid="14" grpId="0" animBg="1"/>
      <p:bldP spid="14" grpId="1" animBg="1"/>
      <p:bldP spid="18" grpId="0" animBg="1"/>
      <p:bldP spid="18" grpId="1" animBg="1"/>
      <p:bldP spid="19" grpId="0" animBg="1"/>
      <p:bldP spid="19" grpId="1" animBg="1"/>
      <p:bldP spid="6" grpId="0" animBg="1"/>
      <p:bldP spid="6" grpId="1" animBg="1"/>
      <p:bldP spid="6" grpId="2" animBg="1"/>
      <p:bldP spid="7" grpId="0" animBg="1"/>
      <p:bldP spid="7" grpId="1" animBg="1"/>
      <p:bldP spid="7"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Arrow 14"/>
          <p:cNvSpPr/>
          <p:nvPr/>
        </p:nvSpPr>
        <p:spPr>
          <a:xfrm rot="246976">
            <a:off x="7204004" y="3435347"/>
            <a:ext cx="2478237" cy="437053"/>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6" name="Right Arrow 15"/>
          <p:cNvSpPr/>
          <p:nvPr/>
        </p:nvSpPr>
        <p:spPr>
          <a:xfrm rot="18994267">
            <a:off x="6411131" y="2580921"/>
            <a:ext cx="1538684" cy="437053"/>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246976">
            <a:off x="4650195" y="2995707"/>
            <a:ext cx="2066375" cy="437053"/>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14055193">
            <a:off x="6812123" y="3445848"/>
            <a:ext cx="82238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Right Arrow 9"/>
          <p:cNvSpPr/>
          <p:nvPr/>
        </p:nvSpPr>
        <p:spPr>
          <a:xfrm rot="14693891">
            <a:off x="7099048" y="3989370"/>
            <a:ext cx="82238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Right Arrow 8"/>
          <p:cNvSpPr/>
          <p:nvPr/>
        </p:nvSpPr>
        <p:spPr>
          <a:xfrm rot="5400000">
            <a:off x="4237035" y="2266709"/>
            <a:ext cx="82238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4" name="Footer Placeholder 3"/>
          <p:cNvSpPr>
            <a:spLocks noGrp="1"/>
          </p:cNvSpPr>
          <p:nvPr>
            <p:ph type="ftr" sz="quarter" idx="3"/>
          </p:nvPr>
        </p:nvSpPr>
        <p:spPr/>
        <p:txBody>
          <a:bodyPr/>
          <a:lstStyle/>
          <a:p>
            <a:r>
              <a:rPr lang="en-US" smtClean="0"/>
              <a:t>USLACROSSE.ARBITERSPORTS.COM | USLACROSSE.ORG</a:t>
            </a:r>
            <a:endParaRPr lang="en-US" dirty="0" smtClean="0"/>
          </a:p>
        </p:txBody>
      </p:sp>
      <p:sp>
        <p:nvSpPr>
          <p:cNvPr id="6" name="Title 5"/>
          <p:cNvSpPr>
            <a:spLocks noGrp="1"/>
          </p:cNvSpPr>
          <p:nvPr>
            <p:ph type="title"/>
          </p:nvPr>
        </p:nvSpPr>
        <p:spPr/>
        <p:txBody>
          <a:bodyPr>
            <a:normAutofit fontScale="90000"/>
          </a:bodyPr>
          <a:lstStyle/>
          <a:p>
            <a:r>
              <a:rPr lang="en-US" dirty="0" smtClean="0"/>
              <a:t>Goal Scored to Faceoff</a:t>
            </a:r>
            <a:endParaRPr lang="en-US" dirty="0"/>
          </a:p>
        </p:txBody>
      </p:sp>
      <p:sp>
        <p:nvSpPr>
          <p:cNvPr id="5" name="Shape 167"/>
          <p:cNvSpPr/>
          <p:nvPr/>
        </p:nvSpPr>
        <p:spPr>
          <a:xfrm>
            <a:off x="4406866" y="188422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7" name="Shape 167"/>
          <p:cNvSpPr/>
          <p:nvPr/>
        </p:nvSpPr>
        <p:spPr>
          <a:xfrm>
            <a:off x="7414282" y="4322624"/>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8" name="Shape 166"/>
          <p:cNvSpPr/>
          <p:nvPr/>
        </p:nvSpPr>
        <p:spPr>
          <a:xfrm>
            <a:off x="4259557" y="3205023"/>
            <a:ext cx="294617" cy="28388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11" name="Shape 167"/>
          <p:cNvSpPr/>
          <p:nvPr/>
        </p:nvSpPr>
        <p:spPr>
          <a:xfrm>
            <a:off x="7594068" y="2003506"/>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12" name="Shape 167"/>
          <p:cNvSpPr/>
          <p:nvPr/>
        </p:nvSpPr>
        <p:spPr>
          <a:xfrm>
            <a:off x="9447519" y="352635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Tree>
    <p:extLst>
      <p:ext uri="{BB962C8B-B14F-4D97-AF65-F5344CB8AC3E}">
        <p14:creationId xmlns:p14="http://schemas.microsoft.com/office/powerpoint/2010/main" val="1962568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4.16667E-6 -1.95182E-6 L 0.0026 0.14948 " pathEditMode="relative" rAng="0" ptsTypes="AA">
                                      <p:cBhvr>
                                        <p:cTn id="24" dur="2000" fill="hold"/>
                                        <p:tgtEl>
                                          <p:spTgt spid="5"/>
                                        </p:tgtEl>
                                        <p:attrNameLst>
                                          <p:attrName>ppt_x</p:attrName>
                                          <p:attrName>ppt_y</p:attrName>
                                        </p:attrNameLst>
                                      </p:cBhvr>
                                      <p:rCtr x="122" y="7474"/>
                                    </p:animMotion>
                                  </p:childTnLst>
                                </p:cTn>
                              </p:par>
                              <p:par>
                                <p:cTn id="25" presetID="42" presetClass="path" presetSubtype="0" accel="50000" decel="50000" fill="hold" grpId="0" nodeType="withEffect">
                                  <p:stCondLst>
                                    <p:cond delay="0"/>
                                  </p:stCondLst>
                                  <p:childTnLst>
                                    <p:animMotion origin="layout" path="M 2.77778E-6 2.87832E-6 L -0.0191 -0.08771 " pathEditMode="relative" rAng="0" ptsTypes="AA">
                                      <p:cBhvr>
                                        <p:cTn id="26" dur="2000" fill="hold"/>
                                        <p:tgtEl>
                                          <p:spTgt spid="7"/>
                                        </p:tgtEl>
                                        <p:attrNameLst>
                                          <p:attrName>ppt_x</p:attrName>
                                          <p:attrName>ppt_y</p:attrName>
                                        </p:attrNameLst>
                                      </p:cBhvr>
                                      <p:rCtr x="-955" y="-4385"/>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4"/>
                                        </p:tgtEl>
                                      </p:cBhvr>
                                    </p:animEffect>
                                    <p:set>
                                      <p:cBhvr>
                                        <p:cTn id="44" dur="1" fill="hold">
                                          <p:stCondLst>
                                            <p:cond delay="499"/>
                                          </p:stCondLst>
                                        </p:cTn>
                                        <p:tgtEl>
                                          <p:spTgt spid="1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grpId="1" nodeType="clickEffect">
                                  <p:stCondLst>
                                    <p:cond delay="0"/>
                                  </p:stCondLst>
                                  <p:childTnLst>
                                    <p:animMotion origin="layout" path="M 0.0026 0.14948 L 0.16927 0.17912 " pathEditMode="relative" rAng="0" ptsTypes="AA">
                                      <p:cBhvr>
                                        <p:cTn id="48" dur="2000" fill="hold"/>
                                        <p:tgtEl>
                                          <p:spTgt spid="5"/>
                                        </p:tgtEl>
                                        <p:attrNameLst>
                                          <p:attrName>ppt_x</p:attrName>
                                          <p:attrName>ppt_y</p:attrName>
                                        </p:attrNameLst>
                                      </p:cBhvr>
                                      <p:rCtr x="8333" y="1482"/>
                                    </p:animMotion>
                                  </p:childTnLst>
                                </p:cTn>
                              </p:par>
                              <p:par>
                                <p:cTn id="49" presetID="42" presetClass="path" presetSubtype="0" accel="50000" decel="50000" fill="hold" grpId="0" nodeType="withEffect">
                                  <p:stCondLst>
                                    <p:cond delay="0"/>
                                  </p:stCondLst>
                                  <p:childTnLst>
                                    <p:animMotion origin="layout" path="M 3.33333E-6 -7.28845E-7 L 0.2 0.02965 " pathEditMode="relative" rAng="0" ptsTypes="AA">
                                      <p:cBhvr>
                                        <p:cTn id="50" dur="2000" fill="hold"/>
                                        <p:tgtEl>
                                          <p:spTgt spid="8"/>
                                        </p:tgtEl>
                                        <p:attrNameLst>
                                          <p:attrName>ppt_x</p:attrName>
                                          <p:attrName>ppt_y</p:attrName>
                                        </p:attrNameLst>
                                      </p:cBhvr>
                                      <p:rCtr x="10000" y="1482"/>
                                    </p:animMotion>
                                  </p:childTnLst>
                                </p:cTn>
                              </p:par>
                              <p:par>
                                <p:cTn id="51" presetID="42" presetClass="path" presetSubtype="0" accel="50000" decel="50000" fill="hold" grpId="1" nodeType="withEffect">
                                  <p:stCondLst>
                                    <p:cond delay="0"/>
                                  </p:stCondLst>
                                  <p:childTnLst>
                                    <p:animMotion origin="layout" path="M -0.0191 -0.08771 L -0.0441 -0.14701 " pathEditMode="relative" rAng="0" ptsTypes="AA">
                                      <p:cBhvr>
                                        <p:cTn id="52" dur="2000" fill="hold"/>
                                        <p:tgtEl>
                                          <p:spTgt spid="7"/>
                                        </p:tgtEl>
                                        <p:attrNameLst>
                                          <p:attrName>ppt_x</p:attrName>
                                          <p:attrName>ppt_y</p:attrName>
                                        </p:attrNameLst>
                                      </p:cBhvr>
                                      <p:rCtr x="-1250" y="-2965"/>
                                    </p:animMotion>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down)">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5"/>
                                        </p:tgtEl>
                                      </p:cBhvr>
                                    </p:animEffect>
                                    <p:set>
                                      <p:cBhvr>
                                        <p:cTn id="67" dur="1" fill="hold">
                                          <p:stCondLst>
                                            <p:cond delay="499"/>
                                          </p:stCondLst>
                                        </p:cTn>
                                        <p:tgtEl>
                                          <p:spTgt spid="15"/>
                                        </p:tgtEl>
                                        <p:attrNameLst>
                                          <p:attrName>style.visibility</p:attrName>
                                        </p:attrNameLst>
                                      </p:cBhvr>
                                      <p:to>
                                        <p:strVal val="hidden"/>
                                      </p:to>
                                    </p:set>
                                  </p:childTnLst>
                                </p:cTn>
                              </p:par>
                              <p:par>
                                <p:cTn id="68" presetID="10" presetClass="exit" presetSubtype="0" fill="hold" grpId="1" nodeType="withEffect">
                                  <p:stCondLst>
                                    <p:cond delay="0"/>
                                  </p:stCondLst>
                                  <p:childTnLst>
                                    <p:animEffect transition="out" filter="fade">
                                      <p:cBhvr>
                                        <p:cTn id="69" dur="500"/>
                                        <p:tgtEl>
                                          <p:spTgt spid="16"/>
                                        </p:tgtEl>
                                      </p:cBhvr>
                                    </p:animEffect>
                                    <p:set>
                                      <p:cBhvr>
                                        <p:cTn id="70" dur="1" fill="hold">
                                          <p:stCondLst>
                                            <p:cond delay="499"/>
                                          </p:stCondLst>
                                        </p:cTn>
                                        <p:tgtEl>
                                          <p:spTgt spid="1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42" presetClass="path" presetSubtype="0" accel="50000" decel="50000" fill="hold" grpId="1" nodeType="clickEffect">
                                  <p:stCondLst>
                                    <p:cond delay="0"/>
                                  </p:stCondLst>
                                  <p:childTnLst>
                                    <p:animMotion origin="layout" path="M 0.20013 0.02848 L 0.41081 -0.00115 " pathEditMode="relative" rAng="0" ptsTypes="AA">
                                      <p:cBhvr>
                                        <p:cTn id="74" dur="2000" fill="hold"/>
                                        <p:tgtEl>
                                          <p:spTgt spid="8"/>
                                        </p:tgtEl>
                                        <p:attrNameLst>
                                          <p:attrName>ppt_x</p:attrName>
                                          <p:attrName>ppt_y</p:attrName>
                                        </p:attrNameLst>
                                      </p:cBhvr>
                                      <p:rCtr x="10534" y="-1481"/>
                                    </p:animMotion>
                                  </p:childTnLst>
                                </p:cTn>
                              </p:par>
                              <p:par>
                                <p:cTn id="75" presetID="42" presetClass="path" presetSubtype="0" accel="50000" decel="50000" fill="hold" grpId="2" nodeType="withEffect">
                                  <p:stCondLst>
                                    <p:cond delay="0"/>
                                  </p:stCondLst>
                                  <p:childTnLst>
                                    <p:animMotion origin="layout" path="M -0.0441 -0.14692 L 0.16423 -0.11729 " pathEditMode="relative" rAng="0" ptsTypes="AA">
                                      <p:cBhvr>
                                        <p:cTn id="76" dur="2000" fill="hold"/>
                                        <p:tgtEl>
                                          <p:spTgt spid="7"/>
                                        </p:tgtEl>
                                        <p:attrNameLst>
                                          <p:attrName>ppt_x</p:attrName>
                                          <p:attrName>ppt_y</p:attrName>
                                        </p:attrNameLst>
                                      </p:cBhvr>
                                      <p:rCtr x="10417" y="1481"/>
                                    </p:animMotion>
                                  </p:childTnLst>
                                </p:cTn>
                              </p:par>
                              <p:par>
                                <p:cTn id="77" presetID="42" presetClass="path" presetSubtype="0" accel="50000" decel="50000" fill="hold" grpId="2" nodeType="withEffect">
                                  <p:stCondLst>
                                    <p:cond delay="0"/>
                                  </p:stCondLst>
                                  <p:childTnLst>
                                    <p:animMotion origin="layout" path="M 0.16927 0.17902 L 0.26093 0.01605 " pathEditMode="relative" rAng="0" ptsTypes="AA">
                                      <p:cBhvr>
                                        <p:cTn id="78" dur="2000" fill="hold"/>
                                        <p:tgtEl>
                                          <p:spTgt spid="5"/>
                                        </p:tgtEl>
                                        <p:attrNameLst>
                                          <p:attrName>ppt_x</p:attrName>
                                          <p:attrName>ppt_y</p:attrName>
                                        </p:attrNameLst>
                                      </p:cBhvr>
                                      <p:rCtr x="4583" y="-8148"/>
                                    </p:animMotion>
                                  </p:childTnLst>
                                </p:cTn>
                              </p:par>
                            </p:childTnLst>
                          </p:cTn>
                        </p:par>
                        <p:par>
                          <p:cTn id="79" fill="hold">
                            <p:stCondLst>
                              <p:cond delay="2000"/>
                            </p:stCondLst>
                            <p:childTnLst>
                              <p:par>
                                <p:cTn id="80" presetID="1" presetClass="exit" presetSubtype="0" fill="hold" grpId="3" nodeType="afterEffect">
                                  <p:stCondLst>
                                    <p:cond delay="0"/>
                                  </p:stCondLst>
                                  <p:childTnLst>
                                    <p:set>
                                      <p:cBhvr>
                                        <p:cTn id="81" dur="1" fill="hold">
                                          <p:stCondLst>
                                            <p:cond delay="0"/>
                                          </p:stCondLst>
                                        </p:cTn>
                                        <p:tgtEl>
                                          <p:spTgt spid="5"/>
                                        </p:tgtEl>
                                        <p:attrNameLst>
                                          <p:attrName>style.visibility</p:attrName>
                                        </p:attrNameLst>
                                      </p:cBhvr>
                                      <p:to>
                                        <p:strVal val="hidden"/>
                                      </p:to>
                                    </p:set>
                                  </p:childTnLst>
                                </p:cTn>
                              </p:par>
                              <p:par>
                                <p:cTn id="82" presetID="1" presetClass="exit" presetSubtype="0" fill="hold" grpId="3" nodeType="withEffect">
                                  <p:stCondLst>
                                    <p:cond delay="0"/>
                                  </p:stCondLst>
                                  <p:childTnLst>
                                    <p:set>
                                      <p:cBhvr>
                                        <p:cTn id="83" dur="1" fill="hold">
                                          <p:stCondLst>
                                            <p:cond delay="0"/>
                                          </p:stCondLst>
                                        </p:cTn>
                                        <p:tgtEl>
                                          <p:spTgt spid="7"/>
                                        </p:tgtEl>
                                        <p:attrNameLst>
                                          <p:attrName>style.visibility</p:attrName>
                                        </p:attrNameLst>
                                      </p:cBhvr>
                                      <p:to>
                                        <p:strVal val="hidden"/>
                                      </p:to>
                                    </p:set>
                                  </p:childTnLst>
                                </p:cTn>
                              </p:par>
                              <p:par>
                                <p:cTn id="84" presetID="1" presetClass="entr" presetSubtype="0" fill="hold" grpId="0" nodeType="withEffect">
                                  <p:stCondLst>
                                    <p:cond delay="0"/>
                                  </p:stCondLst>
                                  <p:childTnLst>
                                    <p:set>
                                      <p:cBhvr>
                                        <p:cTn id="85" dur="1" fill="hold">
                                          <p:stCondLst>
                                            <p:cond delay="0"/>
                                          </p:stCondLst>
                                        </p:cTn>
                                        <p:tgtEl>
                                          <p:spTgt spid="11"/>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P spid="16" grpId="1" animBg="1"/>
      <p:bldP spid="13" grpId="0" animBg="1"/>
      <p:bldP spid="13" grpId="1" animBg="1"/>
      <p:bldP spid="14" grpId="0" animBg="1"/>
      <p:bldP spid="14" grpId="1" animBg="1"/>
      <p:bldP spid="10" grpId="0" animBg="1"/>
      <p:bldP spid="10" grpId="1" animBg="1"/>
      <p:bldP spid="9" grpId="0" animBg="1"/>
      <p:bldP spid="9" grpId="1" animBg="1"/>
      <p:bldP spid="5" grpId="0" animBg="1"/>
      <p:bldP spid="5" grpId="1" animBg="1"/>
      <p:bldP spid="5" grpId="2" animBg="1"/>
      <p:bldP spid="5" grpId="3" animBg="1"/>
      <p:bldP spid="7" grpId="0" animBg="1"/>
      <p:bldP spid="7" grpId="1" animBg="1"/>
      <p:bldP spid="7" grpId="2" animBg="1"/>
      <p:bldP spid="7" grpId="3" animBg="1"/>
      <p:bldP spid="8" grpId="0" animBg="1"/>
      <p:bldP spid="8" grpId="1"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Arrow 10"/>
          <p:cNvSpPr/>
          <p:nvPr/>
        </p:nvSpPr>
        <p:spPr>
          <a:xfrm rot="10958920">
            <a:off x="3424078" y="3098892"/>
            <a:ext cx="2741060" cy="345459"/>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Ball Away from Faceoff Official</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4" name="Right Arrow 3"/>
          <p:cNvSpPr/>
          <p:nvPr/>
        </p:nvSpPr>
        <p:spPr>
          <a:xfrm rot="9185392">
            <a:off x="4573055" y="4039055"/>
            <a:ext cx="1675571"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Right Arrow 4"/>
          <p:cNvSpPr/>
          <p:nvPr/>
        </p:nvSpPr>
        <p:spPr>
          <a:xfrm rot="10475919">
            <a:off x="1829525" y="2020726"/>
            <a:ext cx="2479991"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6" name="Shape 167"/>
          <p:cNvSpPr/>
          <p:nvPr/>
        </p:nvSpPr>
        <p:spPr>
          <a:xfrm>
            <a:off x="4002983" y="1904999"/>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8" name="Shape 167"/>
          <p:cNvSpPr/>
          <p:nvPr/>
        </p:nvSpPr>
        <p:spPr>
          <a:xfrm>
            <a:off x="4002983" y="1904999"/>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9" name="Shape 167"/>
          <p:cNvSpPr/>
          <p:nvPr/>
        </p:nvSpPr>
        <p:spPr>
          <a:xfrm>
            <a:off x="5892801" y="364102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10" name="Shape 166"/>
          <p:cNvSpPr/>
          <p:nvPr/>
        </p:nvSpPr>
        <p:spPr>
          <a:xfrm>
            <a:off x="5964415" y="3223617"/>
            <a:ext cx="294617" cy="28388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7" name="Shape 167"/>
          <p:cNvSpPr/>
          <p:nvPr/>
        </p:nvSpPr>
        <p:spPr>
          <a:xfrm>
            <a:off x="5879327" y="3641024"/>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Tree>
    <p:extLst>
      <p:ext uri="{BB962C8B-B14F-4D97-AF65-F5344CB8AC3E}">
        <p14:creationId xmlns:p14="http://schemas.microsoft.com/office/powerpoint/2010/main" val="1722048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0" nodeType="clickEffect">
                                  <p:stCondLst>
                                    <p:cond delay="0"/>
                                  </p:stCondLst>
                                  <p:childTnLst>
                                    <p:animMotion origin="layout" path="M 4.72222E-6 -3.85423E-6 L -0.21789 -0.02038 " pathEditMode="relative" rAng="0" ptsTypes="AA">
                                      <p:cBhvr>
                                        <p:cTn id="42" dur="2000" fill="hold"/>
                                        <p:tgtEl>
                                          <p:spTgt spid="10"/>
                                        </p:tgtEl>
                                        <p:attrNameLst>
                                          <p:attrName>ppt_x</p:attrName>
                                          <p:attrName>ppt_y</p:attrName>
                                        </p:attrNameLst>
                                      </p:cBhvr>
                                      <p:rCtr x="-10903" y="-1019"/>
                                    </p:animMotion>
                                  </p:childTnLst>
                                </p:cTn>
                              </p:par>
                              <p:par>
                                <p:cTn id="43" presetID="42" presetClass="path" presetSubtype="0" accel="50000" decel="50000" fill="hold" grpId="1" nodeType="withEffect">
                                  <p:stCondLst>
                                    <p:cond delay="0"/>
                                  </p:stCondLst>
                                  <p:childTnLst>
                                    <p:animMotion origin="layout" path="M 4.16667E-6 -1.95182E-6 L -0.1974 0.04571 " pathEditMode="relative" rAng="0" ptsTypes="AA">
                                      <p:cBhvr>
                                        <p:cTn id="44" dur="2000" fill="hold"/>
                                        <p:tgtEl>
                                          <p:spTgt spid="8"/>
                                        </p:tgtEl>
                                        <p:attrNameLst>
                                          <p:attrName>ppt_x</p:attrName>
                                          <p:attrName>ppt_y</p:attrName>
                                        </p:attrNameLst>
                                      </p:cBhvr>
                                      <p:rCtr x="-9878" y="2285"/>
                                    </p:animMotion>
                                  </p:childTnLst>
                                </p:cTn>
                              </p:par>
                              <p:par>
                                <p:cTn id="45" presetID="42" presetClass="path" presetSubtype="0" accel="50000" decel="50000" fill="hold" grpId="1" nodeType="withEffect">
                                  <p:stCondLst>
                                    <p:cond delay="0"/>
                                  </p:stCondLst>
                                  <p:childTnLst>
                                    <p:animMotion origin="layout" path="M 4.72222E-6 -4.69426E-6 L -0.10955 0.10377 " pathEditMode="relative" rAng="0" ptsTypes="AA">
                                      <p:cBhvr>
                                        <p:cTn id="46" dur="2000" fill="hold"/>
                                        <p:tgtEl>
                                          <p:spTgt spid="7"/>
                                        </p:tgtEl>
                                        <p:attrNameLst>
                                          <p:attrName>ppt_x</p:attrName>
                                          <p:attrName>ppt_y</p:attrName>
                                        </p:attrNameLst>
                                      </p:cBhvr>
                                      <p:rCtr x="-5486" y="51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4" grpId="0" animBg="1"/>
      <p:bldP spid="4" grpId="1" animBg="1"/>
      <p:bldP spid="5" grpId="0" animBg="1"/>
      <p:bldP spid="5" grpId="1" animBg="1"/>
      <p:bldP spid="6" grpId="0" animBg="1"/>
      <p:bldP spid="8" grpId="0" animBg="1"/>
      <p:bldP spid="8" grpId="1" animBg="1"/>
      <p:bldP spid="9" grpId="0" animBg="1"/>
      <p:bldP spid="10" grpId="0" animBg="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ight Arrow 11"/>
          <p:cNvSpPr/>
          <p:nvPr/>
        </p:nvSpPr>
        <p:spPr>
          <a:xfrm rot="240728">
            <a:off x="8369640" y="4685813"/>
            <a:ext cx="2508675"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386882">
            <a:off x="8734806" y="3950830"/>
            <a:ext cx="2576783" cy="345459"/>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660880">
            <a:off x="6095680" y="1685729"/>
            <a:ext cx="186545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Ball toward Faceoff Official</a:t>
            </a:r>
            <a:endParaRPr lang="en-US" dirty="0"/>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4" name="Right Arrow 3"/>
          <p:cNvSpPr/>
          <p:nvPr/>
        </p:nvSpPr>
        <p:spPr>
          <a:xfrm rot="1304451">
            <a:off x="6125939" y="4052225"/>
            <a:ext cx="2306041"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Right Arrow 4"/>
          <p:cNvSpPr/>
          <p:nvPr/>
        </p:nvSpPr>
        <p:spPr>
          <a:xfrm rot="20936799">
            <a:off x="4280815" y="1685138"/>
            <a:ext cx="1865453"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6" name="Shape 167"/>
          <p:cNvSpPr/>
          <p:nvPr/>
        </p:nvSpPr>
        <p:spPr>
          <a:xfrm>
            <a:off x="4002983" y="1904999"/>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9" name="Shape 167"/>
          <p:cNvSpPr/>
          <p:nvPr/>
        </p:nvSpPr>
        <p:spPr>
          <a:xfrm>
            <a:off x="5892801" y="364102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10" name="Right Arrow 9"/>
          <p:cNvSpPr/>
          <p:nvPr/>
        </p:nvSpPr>
        <p:spPr>
          <a:xfrm rot="715046">
            <a:off x="6117853" y="3502911"/>
            <a:ext cx="2741060" cy="345459"/>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Shape 166"/>
          <p:cNvSpPr/>
          <p:nvPr/>
        </p:nvSpPr>
        <p:spPr>
          <a:xfrm>
            <a:off x="5964415" y="3223617"/>
            <a:ext cx="294617" cy="28388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7" name="Shape 167"/>
          <p:cNvSpPr/>
          <p:nvPr/>
        </p:nvSpPr>
        <p:spPr>
          <a:xfrm>
            <a:off x="5892801" y="364102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8" name="Shape 167"/>
          <p:cNvSpPr/>
          <p:nvPr/>
        </p:nvSpPr>
        <p:spPr>
          <a:xfrm>
            <a:off x="4022885" y="1904998"/>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Tree>
    <p:extLst>
      <p:ext uri="{BB962C8B-B14F-4D97-AF65-F5344CB8AC3E}">
        <p14:creationId xmlns:p14="http://schemas.microsoft.com/office/powerpoint/2010/main" val="331721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0" nodeType="clickEffect">
                                  <p:stCondLst>
                                    <p:cond delay="0"/>
                                  </p:stCondLst>
                                  <p:childTnLst>
                                    <p:animMotion origin="layout" path="M 4.72222E-6 -3.85423E-6 L 0.22378 0.08339 " pathEditMode="relative" rAng="0" ptsTypes="AA">
                                      <p:cBhvr>
                                        <p:cTn id="42" dur="2000" fill="hold"/>
                                        <p:tgtEl>
                                          <p:spTgt spid="11"/>
                                        </p:tgtEl>
                                        <p:attrNameLst>
                                          <p:attrName>ppt_x</p:attrName>
                                          <p:attrName>ppt_y</p:attrName>
                                        </p:attrNameLst>
                                      </p:cBhvr>
                                      <p:rCtr x="11181" y="4169"/>
                                    </p:animMotion>
                                  </p:childTnLst>
                                </p:cTn>
                              </p:par>
                              <p:par>
                                <p:cTn id="43" presetID="42" presetClass="path" presetSubtype="0" accel="50000" decel="50000" fill="hold" grpId="1" nodeType="withEffect">
                                  <p:stCondLst>
                                    <p:cond delay="0"/>
                                  </p:stCondLst>
                                  <p:childTnLst>
                                    <p:animMotion origin="layout" path="M -5.55556E-7 -4.69426E-6 L 0.18924 0.14824 " pathEditMode="relative" rAng="0" ptsTypes="AA">
                                      <p:cBhvr>
                                        <p:cTn id="44" dur="2000" fill="hold"/>
                                        <p:tgtEl>
                                          <p:spTgt spid="7"/>
                                        </p:tgtEl>
                                        <p:attrNameLst>
                                          <p:attrName>ppt_x</p:attrName>
                                          <p:attrName>ppt_y</p:attrName>
                                        </p:attrNameLst>
                                      </p:cBhvr>
                                      <p:rCtr x="9462" y="7412"/>
                                    </p:animMotion>
                                  </p:childTnLst>
                                </p:cTn>
                              </p:par>
                              <p:par>
                                <p:cTn id="45" presetID="42" presetClass="path" presetSubtype="0" accel="50000" decel="50000" fill="hold" grpId="1" nodeType="withEffect">
                                  <p:stCondLst>
                                    <p:cond delay="0"/>
                                  </p:stCondLst>
                                  <p:childTnLst>
                                    <p:animMotion origin="layout" path="M 1.66667E-6 -1.95182E-6 L 0.15937 -0.05806 " pathEditMode="relative" rAng="0" ptsTypes="AA">
                                      <p:cBhvr>
                                        <p:cTn id="46" dur="2000" fill="hold"/>
                                        <p:tgtEl>
                                          <p:spTgt spid="8"/>
                                        </p:tgtEl>
                                        <p:attrNameLst>
                                          <p:attrName>ppt_x</p:attrName>
                                          <p:attrName>ppt_y</p:attrName>
                                        </p:attrNameLst>
                                      </p:cBhvr>
                                      <p:rCtr x="7969" y="-2903"/>
                                    </p:animMotion>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left)">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left)">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500"/>
                                        <p:tgtEl>
                                          <p:spTgt spid="14"/>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12"/>
                                        </p:tgtEl>
                                      </p:cBhvr>
                                    </p:animEffect>
                                    <p:set>
                                      <p:cBhvr>
                                        <p:cTn id="66" dur="1" fill="hold">
                                          <p:stCondLst>
                                            <p:cond delay="499"/>
                                          </p:stCondLst>
                                        </p:cTn>
                                        <p:tgtEl>
                                          <p:spTgt spid="12"/>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13"/>
                                        </p:tgtEl>
                                      </p:cBhvr>
                                    </p:animEffect>
                                    <p:set>
                                      <p:cBhvr>
                                        <p:cTn id="69" dur="1" fill="hold">
                                          <p:stCondLst>
                                            <p:cond delay="499"/>
                                          </p:stCondLst>
                                        </p:cTn>
                                        <p:tgtEl>
                                          <p:spTgt spid="13"/>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14"/>
                                        </p:tgtEl>
                                      </p:cBhvr>
                                    </p:animEffect>
                                    <p:set>
                                      <p:cBhvr>
                                        <p:cTn id="72" dur="1" fill="hold">
                                          <p:stCondLst>
                                            <p:cond delay="499"/>
                                          </p:stCondLst>
                                        </p:cTn>
                                        <p:tgtEl>
                                          <p:spTgt spid="14"/>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42" presetClass="path" presetSubtype="0" accel="50000" decel="50000" fill="hold" grpId="1" nodeType="clickEffect">
                                  <p:stCondLst>
                                    <p:cond delay="0"/>
                                  </p:stCondLst>
                                  <p:childTnLst>
                                    <p:animMotion origin="layout" path="M 0.22378 0.08339 L 0.42378 0.12786 " pathEditMode="relative" rAng="0" ptsTypes="AA">
                                      <p:cBhvr>
                                        <p:cTn id="76" dur="2000" fill="hold"/>
                                        <p:tgtEl>
                                          <p:spTgt spid="11"/>
                                        </p:tgtEl>
                                        <p:attrNameLst>
                                          <p:attrName>ppt_x</p:attrName>
                                          <p:attrName>ppt_y</p:attrName>
                                        </p:attrNameLst>
                                      </p:cBhvr>
                                      <p:rCtr x="10000" y="2224"/>
                                    </p:animMotion>
                                  </p:childTnLst>
                                </p:cTn>
                              </p:par>
                              <p:par>
                                <p:cTn id="77" presetID="42" presetClass="path" presetSubtype="0" accel="50000" decel="50000" fill="hold" grpId="2" nodeType="withEffect">
                                  <p:stCondLst>
                                    <p:cond delay="0"/>
                                  </p:stCondLst>
                                  <p:childTnLst>
                                    <p:animMotion origin="layout" path="M 0.15937 -0.05806 L 0.29271 0.00124 " pathEditMode="relative" rAng="0" ptsTypes="AA">
                                      <p:cBhvr>
                                        <p:cTn id="78" dur="2000" fill="hold"/>
                                        <p:tgtEl>
                                          <p:spTgt spid="8"/>
                                        </p:tgtEl>
                                        <p:attrNameLst>
                                          <p:attrName>ppt_x</p:attrName>
                                          <p:attrName>ppt_y</p:attrName>
                                        </p:attrNameLst>
                                      </p:cBhvr>
                                      <p:rCtr x="6667" y="2965"/>
                                    </p:animMotion>
                                  </p:childTnLst>
                                </p:cTn>
                              </p:par>
                              <p:par>
                                <p:cTn id="79" presetID="42" presetClass="path" presetSubtype="0" accel="50000" decel="50000" fill="hold" grpId="2" nodeType="withEffect">
                                  <p:stCondLst>
                                    <p:cond delay="0"/>
                                  </p:stCondLst>
                                  <p:childTnLst>
                                    <p:animMotion origin="layout" path="M 0.18924 0.14824 L 0.38924 0.17789 " pathEditMode="relative" rAng="0" ptsTypes="AA">
                                      <p:cBhvr>
                                        <p:cTn id="80" dur="2000" fill="hold"/>
                                        <p:tgtEl>
                                          <p:spTgt spid="7"/>
                                        </p:tgtEl>
                                        <p:attrNameLst>
                                          <p:attrName>ppt_x</p:attrName>
                                          <p:attrName>ppt_y</p:attrName>
                                        </p:attrNameLst>
                                      </p:cBhvr>
                                      <p:rCtr x="10000" y="148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4" grpId="1" animBg="1"/>
      <p:bldP spid="4" grpId="0" animBg="1"/>
      <p:bldP spid="4" grpId="1" animBg="1"/>
      <p:bldP spid="5" grpId="0" animBg="1"/>
      <p:bldP spid="5" grpId="1" animBg="1"/>
      <p:bldP spid="6" grpId="0" animBg="1"/>
      <p:bldP spid="9" grpId="0" animBg="1"/>
      <p:bldP spid="10" grpId="0" animBg="1"/>
      <p:bldP spid="10" grpId="1" animBg="1"/>
      <p:bldP spid="11" grpId="0" animBg="1"/>
      <p:bldP spid="11" grpId="1" animBg="1"/>
      <p:bldP spid="7" grpId="0" animBg="1"/>
      <p:bldP spid="7" grpId="1" animBg="1"/>
      <p:bldP spid="7" grpId="2" animBg="1"/>
      <p:bldP spid="8" grpId="0" animBg="1"/>
      <p:bldP spid="8" grpId="1" animBg="1"/>
      <p:bldP spid="8"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5" name="Title 4"/>
          <p:cNvSpPr>
            <a:spLocks noGrp="1"/>
          </p:cNvSpPr>
          <p:nvPr>
            <p:ph type="title"/>
          </p:nvPr>
        </p:nvSpPr>
        <p:spPr/>
        <p:txBody>
          <a:bodyPr>
            <a:normAutofit fontScale="90000"/>
          </a:bodyPr>
          <a:lstStyle/>
          <a:p>
            <a:r>
              <a:rPr lang="en-US" dirty="0" smtClean="0"/>
              <a:t>Out of Bounds and Restarts</a:t>
            </a:r>
            <a:endParaRPr lang="en-US" dirty="0"/>
          </a:p>
        </p:txBody>
      </p:sp>
      <p:sp>
        <p:nvSpPr>
          <p:cNvPr id="6" name="Shape 167"/>
          <p:cNvSpPr/>
          <p:nvPr/>
        </p:nvSpPr>
        <p:spPr>
          <a:xfrm>
            <a:off x="7721600" y="1498601"/>
            <a:ext cx="464791" cy="389975"/>
          </a:xfrm>
          <a:prstGeom prst="ellipse">
            <a:avLst/>
          </a:prstGeom>
          <a:solidFill>
            <a:srgbClr val="00B0F0"/>
          </a:solidFill>
          <a:ln>
            <a:solidFill>
              <a:srgbClr val="00B0F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7" name="Shape 167"/>
          <p:cNvSpPr/>
          <p:nvPr/>
        </p:nvSpPr>
        <p:spPr>
          <a:xfrm>
            <a:off x="10668001" y="3780414"/>
            <a:ext cx="464791" cy="389975"/>
          </a:xfrm>
          <a:prstGeom prst="ellipse">
            <a:avLst/>
          </a:prstGeom>
          <a:solidFill>
            <a:srgbClr val="C00000"/>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6" name="Rectangle 15"/>
          <p:cNvSpPr/>
          <p:nvPr/>
        </p:nvSpPr>
        <p:spPr>
          <a:xfrm>
            <a:off x="5937836" y="5651888"/>
            <a:ext cx="6023611" cy="612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sp>
        <p:nvSpPr>
          <p:cNvPr id="17" name="Rectangle 16"/>
          <p:cNvSpPr/>
          <p:nvPr/>
        </p:nvSpPr>
        <p:spPr>
          <a:xfrm rot="5400000" flipV="1">
            <a:off x="9546606" y="3315937"/>
            <a:ext cx="4802817" cy="6134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sp>
        <p:nvSpPr>
          <p:cNvPr id="18" name="Rectangle 17"/>
          <p:cNvSpPr/>
          <p:nvPr/>
        </p:nvSpPr>
        <p:spPr>
          <a:xfrm>
            <a:off x="6008174" y="945199"/>
            <a:ext cx="5994400" cy="6095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1" y="613885"/>
            <a:ext cx="2925977" cy="3166528"/>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1601" y="3022601"/>
            <a:ext cx="2760519" cy="2997135"/>
          </a:xfrm>
          <a:prstGeom prst="rect">
            <a:avLst/>
          </a:prstGeom>
        </p:spPr>
      </p:pic>
    </p:spTree>
    <p:extLst>
      <p:ext uri="{BB962C8B-B14F-4D97-AF65-F5344CB8AC3E}">
        <p14:creationId xmlns:p14="http://schemas.microsoft.com/office/powerpoint/2010/main" val="2891122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heel(1)">
                                      <p:cBhvr>
                                        <p:cTn id="12" dur="20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6"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ight Arrow 11"/>
          <p:cNvSpPr/>
          <p:nvPr/>
        </p:nvSpPr>
        <p:spPr>
          <a:xfrm rot="9835019">
            <a:off x="4494095" y="1980479"/>
            <a:ext cx="6592408" cy="431252"/>
          </a:xfrm>
          <a:prstGeom prst="rightArrow">
            <a:avLst/>
          </a:prstGeom>
          <a:solidFill>
            <a:srgbClr val="C000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Right Arrow 10"/>
          <p:cNvSpPr/>
          <p:nvPr/>
        </p:nvSpPr>
        <p:spPr>
          <a:xfrm rot="9694067">
            <a:off x="1516267" y="1473767"/>
            <a:ext cx="4839976"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Title 4"/>
          <p:cNvSpPr>
            <a:spLocks noGrp="1"/>
          </p:cNvSpPr>
          <p:nvPr>
            <p:ph type="title"/>
          </p:nvPr>
        </p:nvSpPr>
        <p:spPr/>
        <p:txBody>
          <a:bodyPr>
            <a:normAutofit fontScale="90000"/>
          </a:bodyPr>
          <a:lstStyle/>
          <a:p>
            <a:r>
              <a:rPr lang="en-US" dirty="0" smtClean="0"/>
              <a:t>Deep Restarts</a:t>
            </a:r>
            <a:endParaRPr lang="en-US" dirty="0"/>
          </a:p>
        </p:txBody>
      </p:sp>
      <p:sp>
        <p:nvSpPr>
          <p:cNvPr id="4" name="Footer Placeholder 3"/>
          <p:cNvSpPr>
            <a:spLocks noGrp="1"/>
          </p:cNvSpPr>
          <p:nvPr>
            <p:ph type="ftr" sz="quarter" idx="3"/>
          </p:nvPr>
        </p:nvSpPr>
        <p:spPr/>
        <p:txBody>
          <a:bodyPr/>
          <a:lstStyle/>
          <a:p>
            <a:r>
              <a:rPr lang="en-US" smtClean="0"/>
              <a:t>USLACROSSE.ARBITERSPORTS.COM | USLACROSSE.ORG</a:t>
            </a:r>
            <a:endParaRPr lang="en-US" dirty="0" smtClean="0"/>
          </a:p>
        </p:txBody>
      </p:sp>
      <p:sp>
        <p:nvSpPr>
          <p:cNvPr id="6" name="Right Arrow 5"/>
          <p:cNvSpPr/>
          <p:nvPr/>
        </p:nvSpPr>
        <p:spPr>
          <a:xfrm rot="10306556">
            <a:off x="6360785" y="4205791"/>
            <a:ext cx="4839976"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8" name="Shape 167"/>
          <p:cNvSpPr/>
          <p:nvPr/>
        </p:nvSpPr>
        <p:spPr>
          <a:xfrm>
            <a:off x="5841295" y="702226"/>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9" name="Shape 167"/>
          <p:cNvSpPr/>
          <p:nvPr/>
        </p:nvSpPr>
        <p:spPr>
          <a:xfrm>
            <a:off x="10869921" y="3847115"/>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grpSp>
        <p:nvGrpSpPr>
          <p:cNvPr id="3" name="Group 2"/>
          <p:cNvGrpSpPr/>
          <p:nvPr/>
        </p:nvGrpSpPr>
        <p:grpSpPr>
          <a:xfrm>
            <a:off x="10668001" y="933834"/>
            <a:ext cx="469231" cy="525052"/>
            <a:chOff x="8001000" y="700375"/>
            <a:chExt cx="351923" cy="393789"/>
          </a:xfrm>
        </p:grpSpPr>
        <p:sp>
          <p:nvSpPr>
            <p:cNvPr id="7" name="Shape 166"/>
            <p:cNvSpPr/>
            <p:nvPr/>
          </p:nvSpPr>
          <p:spPr>
            <a:xfrm>
              <a:off x="8131960" y="700375"/>
              <a:ext cx="220963" cy="212912"/>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10" name="Shape 161"/>
            <p:cNvSpPr/>
            <p:nvPr/>
          </p:nvSpPr>
          <p:spPr>
            <a:xfrm>
              <a:off x="8001000" y="806831"/>
              <a:ext cx="261921" cy="287333"/>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Tree>
    <p:extLst>
      <p:ext uri="{BB962C8B-B14F-4D97-AF65-F5344CB8AC3E}">
        <p14:creationId xmlns:p14="http://schemas.microsoft.com/office/powerpoint/2010/main" val="1233131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righ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righ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8.33333E-7 -4.26189E-7 L -0.51094 0.26652 " pathEditMode="relative" rAng="0" ptsTypes="AA">
                                      <p:cBhvr>
                                        <p:cTn id="32" dur="2000" fill="hold"/>
                                        <p:tgtEl>
                                          <p:spTgt spid="3"/>
                                        </p:tgtEl>
                                        <p:attrNameLst>
                                          <p:attrName>ppt_x</p:attrName>
                                          <p:attrName>ppt_y</p:attrName>
                                        </p:attrNameLst>
                                      </p:cBhvr>
                                      <p:rCtr x="-25556" y="13311"/>
                                    </p:animMotion>
                                  </p:childTnLst>
                                </p:cTn>
                              </p:par>
                              <p:par>
                                <p:cTn id="33" presetID="42" presetClass="path" presetSubtype="0" accel="50000" decel="50000" fill="hold" grpId="0" nodeType="withEffect">
                                  <p:stCondLst>
                                    <p:cond delay="0"/>
                                  </p:stCondLst>
                                  <p:childTnLst>
                                    <p:animMotion origin="layout" path="M -2.77778E-7 -4.36689E-6 L -0.35642 0.2236 " pathEditMode="relative" rAng="0" ptsTypes="AA">
                                      <p:cBhvr>
                                        <p:cTn id="34" dur="2000" fill="hold"/>
                                        <p:tgtEl>
                                          <p:spTgt spid="8"/>
                                        </p:tgtEl>
                                        <p:attrNameLst>
                                          <p:attrName>ppt_x</p:attrName>
                                          <p:attrName>ppt_y</p:attrName>
                                        </p:attrNameLst>
                                      </p:cBhvr>
                                      <p:rCtr x="-17830" y="11180"/>
                                    </p:animMotion>
                                  </p:childTnLst>
                                </p:cTn>
                              </p:par>
                              <p:par>
                                <p:cTn id="35" presetID="42" presetClass="path" presetSubtype="0" accel="50000" decel="50000" fill="hold" grpId="0" nodeType="withEffect">
                                  <p:stCondLst>
                                    <p:cond delay="0"/>
                                  </p:stCondLst>
                                  <p:childTnLst>
                                    <p:animMotion origin="layout" path="M -2.77778E-7 -2.90303E-7 L -0.38559 0.10315 " pathEditMode="relative" rAng="0" ptsTypes="AA">
                                      <p:cBhvr>
                                        <p:cTn id="36" dur="2000" fill="hold"/>
                                        <p:tgtEl>
                                          <p:spTgt spid="9"/>
                                        </p:tgtEl>
                                        <p:attrNameLst>
                                          <p:attrName>ppt_x</p:attrName>
                                          <p:attrName>ppt_y</p:attrName>
                                        </p:attrNameLst>
                                      </p:cBhvr>
                                      <p:rCtr x="-19288" y="515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1" grpId="0" animBg="1"/>
      <p:bldP spid="11" grpId="1" animBg="1"/>
      <p:bldP spid="6" grpId="0" animBg="1"/>
      <p:bldP spid="6" grpId="1" animBg="1"/>
      <p:bldP spid="8" grpId="0" animBg="1"/>
      <p:bldP spid="9" grpId="0" animBg="1"/>
    </p:bldLst>
  </p:timing>
</p:sld>
</file>

<file path=ppt/theme/theme1.xml><?xml version="1.0" encoding="utf-8"?>
<a:theme xmlns:a="http://schemas.openxmlformats.org/drawingml/2006/main" name="2017-MOE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2016-MOEP</Template>
  <TotalTime>580</TotalTime>
  <Words>2230</Words>
  <Application>Microsoft Office PowerPoint</Application>
  <PresentationFormat>Widescreen</PresentationFormat>
  <Paragraphs>338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Helvetica</vt:lpstr>
      <vt:lpstr>Wingdings</vt:lpstr>
      <vt:lpstr>2017-MOEP</vt:lpstr>
      <vt:lpstr>Two-Person  Mechanics</vt:lpstr>
      <vt:lpstr>Mission of our Mechanics</vt:lpstr>
      <vt:lpstr>Lead and Trail - Responsibilities</vt:lpstr>
      <vt:lpstr>Field Coverage – On and Off</vt:lpstr>
      <vt:lpstr>Goal Scored to Faceoff</vt:lpstr>
      <vt:lpstr>Ball Away from Faceoff Official</vt:lpstr>
      <vt:lpstr>Ball toward Faceoff Official</vt:lpstr>
      <vt:lpstr>Out of Bounds and Restarts</vt:lpstr>
      <vt:lpstr>Deep Restarts</vt:lpstr>
      <vt:lpstr>Slow Break</vt:lpstr>
      <vt:lpstr>Fast Break</vt:lpstr>
      <vt:lpstr>Penalty Relay</vt:lpstr>
      <vt:lpstr>Fights</vt:lpstr>
      <vt:lpstr>Coin Toss</vt:lpstr>
      <vt:lpstr>Equipment Checks</vt:lpstr>
      <vt:lpstr>Timeouts</vt:lpstr>
      <vt:lpstr>uslacrosse.arbitersports.com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1 The Game, Field, &amp; Equipment</dc:title>
  <dc:creator>US Lacrosse</dc:creator>
  <cp:lastModifiedBy>Dede, Scott</cp:lastModifiedBy>
  <cp:revision>71</cp:revision>
  <cp:lastPrinted>2015-10-22T17:58:11Z</cp:lastPrinted>
  <dcterms:created xsi:type="dcterms:W3CDTF">2015-09-21T13:32:46Z</dcterms:created>
  <dcterms:modified xsi:type="dcterms:W3CDTF">2017-03-01T01:01:09Z</dcterms:modified>
</cp:coreProperties>
</file>